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3"/>
    <p:sldMasterId id="2147484122" r:id="rId4"/>
    <p:sldMasterId id="2147484107" r:id="rId5"/>
    <p:sldMasterId id="2147484109" r:id="rId6"/>
    <p:sldMasterId id="2147484111" r:id="rId7"/>
    <p:sldMasterId id="2147484113" r:id="rId8"/>
  </p:sldMasterIdLst>
  <p:notesMasterIdLst>
    <p:notesMasterId r:id="rId40"/>
  </p:notesMasterIdLst>
  <p:sldIdLst>
    <p:sldId id="305" r:id="rId9"/>
    <p:sldId id="424" r:id="rId10"/>
    <p:sldId id="425" r:id="rId11"/>
    <p:sldId id="426" r:id="rId12"/>
    <p:sldId id="427" r:id="rId13"/>
    <p:sldId id="428" r:id="rId14"/>
    <p:sldId id="429" r:id="rId15"/>
    <p:sldId id="430" r:id="rId16"/>
    <p:sldId id="431" r:id="rId17"/>
    <p:sldId id="371" r:id="rId18"/>
    <p:sldId id="388" r:id="rId19"/>
    <p:sldId id="381" r:id="rId20"/>
    <p:sldId id="433" r:id="rId21"/>
    <p:sldId id="434" r:id="rId22"/>
    <p:sldId id="454" r:id="rId23"/>
    <p:sldId id="440" r:id="rId24"/>
    <p:sldId id="441" r:id="rId25"/>
    <p:sldId id="442" r:id="rId26"/>
    <p:sldId id="443" r:id="rId27"/>
    <p:sldId id="445" r:id="rId28"/>
    <p:sldId id="446" r:id="rId29"/>
    <p:sldId id="447" r:id="rId30"/>
    <p:sldId id="448" r:id="rId31"/>
    <p:sldId id="450" r:id="rId32"/>
    <p:sldId id="451" r:id="rId33"/>
    <p:sldId id="452" r:id="rId34"/>
    <p:sldId id="453" r:id="rId35"/>
    <p:sldId id="392" r:id="rId36"/>
    <p:sldId id="373" r:id="rId37"/>
    <p:sldId id="355" r:id="rId38"/>
    <p:sldId id="318" r:id="rId39"/>
  </p:sldIdLst>
  <p:sldSz cx="9144000" cy="6858000" type="screen4x3"/>
  <p:notesSz cx="6858000" cy="9144000"/>
  <p:defaultTextStyle>
    <a:defPPr>
      <a:defRPr lang="en-US"/>
    </a:defPPr>
    <a:lvl1pPr algn="l" rtl="0" fontAlgn="base">
      <a:spcBef>
        <a:spcPct val="0"/>
      </a:spcBef>
      <a:spcAft>
        <a:spcPct val="0"/>
      </a:spcAft>
      <a:defRPr sz="2000" b="1" kern="1200">
        <a:solidFill>
          <a:schemeClr val="bg1"/>
        </a:solidFill>
        <a:latin typeface="TextBookC"/>
        <a:ea typeface="+mn-ea"/>
        <a:cs typeface="Arial" pitchFamily="34" charset="0"/>
      </a:defRPr>
    </a:lvl1pPr>
    <a:lvl2pPr marL="457200" algn="l" rtl="0" fontAlgn="base">
      <a:spcBef>
        <a:spcPct val="0"/>
      </a:spcBef>
      <a:spcAft>
        <a:spcPct val="0"/>
      </a:spcAft>
      <a:defRPr sz="2000" b="1" kern="1200">
        <a:solidFill>
          <a:schemeClr val="bg1"/>
        </a:solidFill>
        <a:latin typeface="TextBookC"/>
        <a:ea typeface="+mn-ea"/>
        <a:cs typeface="Arial" pitchFamily="34" charset="0"/>
      </a:defRPr>
    </a:lvl2pPr>
    <a:lvl3pPr marL="914400" algn="l" rtl="0" fontAlgn="base">
      <a:spcBef>
        <a:spcPct val="0"/>
      </a:spcBef>
      <a:spcAft>
        <a:spcPct val="0"/>
      </a:spcAft>
      <a:defRPr sz="2000" b="1" kern="1200">
        <a:solidFill>
          <a:schemeClr val="bg1"/>
        </a:solidFill>
        <a:latin typeface="TextBookC"/>
        <a:ea typeface="+mn-ea"/>
        <a:cs typeface="Arial" pitchFamily="34" charset="0"/>
      </a:defRPr>
    </a:lvl3pPr>
    <a:lvl4pPr marL="1371600" algn="l" rtl="0" fontAlgn="base">
      <a:spcBef>
        <a:spcPct val="0"/>
      </a:spcBef>
      <a:spcAft>
        <a:spcPct val="0"/>
      </a:spcAft>
      <a:defRPr sz="2000" b="1" kern="1200">
        <a:solidFill>
          <a:schemeClr val="bg1"/>
        </a:solidFill>
        <a:latin typeface="TextBookC"/>
        <a:ea typeface="+mn-ea"/>
        <a:cs typeface="Arial" pitchFamily="34" charset="0"/>
      </a:defRPr>
    </a:lvl4pPr>
    <a:lvl5pPr marL="1828800" algn="l" rtl="0" fontAlgn="base">
      <a:spcBef>
        <a:spcPct val="0"/>
      </a:spcBef>
      <a:spcAft>
        <a:spcPct val="0"/>
      </a:spcAft>
      <a:defRPr sz="2000" b="1" kern="1200">
        <a:solidFill>
          <a:schemeClr val="bg1"/>
        </a:solidFill>
        <a:latin typeface="TextBookC"/>
        <a:ea typeface="+mn-ea"/>
        <a:cs typeface="Arial" pitchFamily="34" charset="0"/>
      </a:defRPr>
    </a:lvl5pPr>
    <a:lvl6pPr marL="2286000" algn="l" defTabSz="914400" rtl="0" eaLnBrk="1" latinLnBrk="0" hangingPunct="1">
      <a:defRPr sz="2000" b="1" kern="1200">
        <a:solidFill>
          <a:schemeClr val="bg1"/>
        </a:solidFill>
        <a:latin typeface="TextBookC"/>
        <a:ea typeface="+mn-ea"/>
        <a:cs typeface="Arial" pitchFamily="34" charset="0"/>
      </a:defRPr>
    </a:lvl6pPr>
    <a:lvl7pPr marL="2743200" algn="l" defTabSz="914400" rtl="0" eaLnBrk="1" latinLnBrk="0" hangingPunct="1">
      <a:defRPr sz="2000" b="1" kern="1200">
        <a:solidFill>
          <a:schemeClr val="bg1"/>
        </a:solidFill>
        <a:latin typeface="TextBookC"/>
        <a:ea typeface="+mn-ea"/>
        <a:cs typeface="Arial" pitchFamily="34" charset="0"/>
      </a:defRPr>
    </a:lvl7pPr>
    <a:lvl8pPr marL="3200400" algn="l" defTabSz="914400" rtl="0" eaLnBrk="1" latinLnBrk="0" hangingPunct="1">
      <a:defRPr sz="2000" b="1" kern="1200">
        <a:solidFill>
          <a:schemeClr val="bg1"/>
        </a:solidFill>
        <a:latin typeface="TextBookC"/>
        <a:ea typeface="+mn-ea"/>
        <a:cs typeface="Arial" pitchFamily="34" charset="0"/>
      </a:defRPr>
    </a:lvl8pPr>
    <a:lvl9pPr marL="3657600" algn="l" defTabSz="914400" rtl="0" eaLnBrk="1" latinLnBrk="0" hangingPunct="1">
      <a:defRPr sz="2000" b="1" kern="1200">
        <a:solidFill>
          <a:schemeClr val="bg1"/>
        </a:solidFill>
        <a:latin typeface="TextBookC"/>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ovskiyav"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025"/>
    <a:srgbClr val="FF8B8B"/>
    <a:srgbClr val="6699FF"/>
    <a:srgbClr val="A60D32"/>
    <a:srgbClr val="F08C9A"/>
    <a:srgbClr val="A11F3E"/>
    <a:srgbClr val="DB3863"/>
    <a:srgbClr val="FF3333"/>
    <a:srgbClr val="007635"/>
    <a:srgbClr val="2F3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68935" autoAdjust="0"/>
  </p:normalViewPr>
  <p:slideViewPr>
    <p:cSldViewPr>
      <p:cViewPr>
        <p:scale>
          <a:sx n="80" d="100"/>
          <a:sy n="80" d="100"/>
        </p:scale>
        <p:origin x="-72" y="414"/>
      </p:cViewPr>
      <p:guideLst>
        <p:guide orient="horz" pos="2160"/>
        <p:guide pos="2880"/>
      </p:guideLst>
    </p:cSldViewPr>
  </p:slideViewPr>
  <p:outlineViewPr>
    <p:cViewPr>
      <p:scale>
        <a:sx n="33" d="100"/>
        <a:sy n="33" d="100"/>
      </p:scale>
      <p:origin x="0" y="6234"/>
    </p:cViewPr>
  </p:outlineViewPr>
  <p:notesTextViewPr>
    <p:cViewPr>
      <p:scale>
        <a:sx n="100" d="100"/>
        <a:sy n="100" d="100"/>
      </p:scale>
      <p:origin x="0" y="0"/>
    </p:cViewPr>
  </p:notesTextViewPr>
  <p:notesViewPr>
    <p:cSldViewPr>
      <p:cViewPr varScale="1">
        <p:scale>
          <a:sx n="60" d="100"/>
          <a:sy n="60" d="100"/>
        </p:scale>
        <p:origin x="-252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zuvaev\Dropbox\!SAM\Marketing\&#1048;&#1089;&#1089;&#1083;&#1077;&#1076;&#1086;&#1074;&#1072;&#1085;&#1080;&#107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zuvaev\Dropbox\!SAM\Marketing\&#1048;&#1089;&#1089;&#1083;&#1077;&#1076;&#1086;&#1074;&#1072;&#1085;&#1080;&#1077;.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azuvaev\Dropbox\!SAM\Marketing\&#1048;&#1089;&#1089;&#1083;&#1077;&#1076;&#1086;&#1074;&#1072;&#1085;&#1080;&#1077;.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zuvaev\Dropbox\!SAM\Marketing\&#1048;&#1089;&#1089;&#1083;&#1077;&#1076;&#1086;&#1074;&#1072;&#1085;&#1080;&#1077;.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zuvaev\Dropbox\!SAM\Marketing\&#1048;&#1089;&#1089;&#1083;&#1077;&#1076;&#1086;&#1074;&#1072;&#1085;&#1080;&#107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explosion val="25"/>
          <c:dPt>
            <c:idx val="0"/>
            <c:bubble3D val="0"/>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dPt>
          <c:dLbls>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showLeaderLines val="1"/>
          </c:dLbls>
          <c:cat>
            <c:strRef>
              <c:f>Результаты!$A$2:$D$2</c:f>
              <c:strCache>
                <c:ptCount val="4"/>
                <c:pt idx="0">
                  <c:v>да</c:v>
                </c:pt>
                <c:pt idx="1">
                  <c:v>плохо</c:v>
                </c:pt>
                <c:pt idx="2">
                  <c:v>нет</c:v>
                </c:pt>
                <c:pt idx="3">
                  <c:v>другое</c:v>
                </c:pt>
              </c:strCache>
            </c:strRef>
          </c:cat>
          <c:val>
            <c:numRef>
              <c:f>Результаты!$A$4:$D$4</c:f>
              <c:numCache>
                <c:formatCode>0.00</c:formatCode>
                <c:ptCount val="4"/>
                <c:pt idx="0">
                  <c:v>76.808905380333954</c:v>
                </c:pt>
                <c:pt idx="1">
                  <c:v>12.244897959183673</c:v>
                </c:pt>
                <c:pt idx="2">
                  <c:v>9.2145949288806435</c:v>
                </c:pt>
                <c:pt idx="3">
                  <c:v>1.7316017316017316</c:v>
                </c:pt>
              </c:numCache>
            </c:numRef>
          </c:val>
        </c:ser>
        <c:dLbls>
          <c:showLegendKey val="0"/>
          <c:showVal val="0"/>
          <c:showCatName val="0"/>
          <c:showSerName val="0"/>
          <c:showPercent val="0"/>
          <c:showBubbleSize val="0"/>
          <c:showLeaderLines val="1"/>
        </c:dLbls>
      </c:pie3DChart>
      <c:spPr>
        <a:noFill/>
        <a:ln w="25400">
          <a:noFill/>
        </a:ln>
      </c:spPr>
    </c:plotArea>
    <c:legend>
      <c:legendPos val="r"/>
      <c:legendEntry>
        <c:idx val="0"/>
        <c:txPr>
          <a:bodyPr/>
          <a:lstStyle/>
          <a:p>
            <a:pPr rtl="0">
              <a:defRPr sz="2000" b="1">
                <a:latin typeface="Candara" pitchFamily="34" charset="0"/>
              </a:defRPr>
            </a:pPr>
            <a:endParaRPr lang="ru-RU"/>
          </a:p>
        </c:txPr>
      </c:legendEntry>
      <c:legendEntry>
        <c:idx val="1"/>
        <c:txPr>
          <a:bodyPr/>
          <a:lstStyle/>
          <a:p>
            <a:pPr rtl="0">
              <a:defRPr sz="2000" b="1">
                <a:latin typeface="Candara" pitchFamily="34" charset="0"/>
              </a:defRPr>
            </a:pPr>
            <a:endParaRPr lang="ru-RU"/>
          </a:p>
        </c:txPr>
      </c:legendEntry>
      <c:legendEntry>
        <c:idx val="2"/>
        <c:txPr>
          <a:bodyPr/>
          <a:lstStyle/>
          <a:p>
            <a:pPr rtl="0">
              <a:defRPr sz="2000" b="1">
                <a:latin typeface="Candara" pitchFamily="34" charset="0"/>
              </a:defRPr>
            </a:pPr>
            <a:endParaRPr lang="ru-RU"/>
          </a:p>
        </c:txPr>
      </c:legendEntry>
      <c:legendEntry>
        <c:idx val="3"/>
        <c:txPr>
          <a:bodyPr/>
          <a:lstStyle/>
          <a:p>
            <a:pPr rtl="0">
              <a:defRPr sz="2000" b="1">
                <a:latin typeface="Candara" pitchFamily="34" charset="0"/>
              </a:defRPr>
            </a:pPr>
            <a:endParaRPr lang="ru-RU"/>
          </a:p>
        </c:txPr>
      </c:legendEntry>
      <c:layout>
        <c:manualLayout>
          <c:xMode val="edge"/>
          <c:yMode val="edge"/>
          <c:x val="0.83442689743444021"/>
          <c:y val="0.30708740128619505"/>
          <c:w val="0.15573782958010179"/>
          <c:h val="0.38057840330340414"/>
        </c:manualLayout>
      </c:layout>
      <c:overlay val="0"/>
      <c:spPr>
        <a:noFill/>
        <a:ln w="25400">
          <a:noFill/>
        </a:ln>
      </c:spPr>
      <c:txPr>
        <a:bodyPr/>
        <a:lstStyle/>
        <a:p>
          <a:pPr rtl="0">
            <a:defRPr sz="2000">
              <a:latin typeface="Candara" pitchFamily="34" charset="0"/>
            </a:defRPr>
          </a:pPr>
          <a:endParaRPr lang="ru-RU"/>
        </a:p>
      </c:txPr>
    </c:legend>
    <c:plotVisOnly val="1"/>
    <c:dispBlanksAs val="gap"/>
    <c:showDLblsOverMax val="0"/>
  </c:chart>
  <c:spPr>
    <a:solidFill>
      <a:srgbClr val="FFFFFF"/>
    </a:solidFill>
    <a:ln w="3175">
      <a:solidFill>
        <a:srgbClr val="808080"/>
      </a:solidFill>
      <a:prstDash val="solid"/>
    </a:ln>
    <a:effectLst>
      <a:outerShdw blurRad="50800" dist="38100" dir="5400000" algn="t"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explosion val="25"/>
          <c:dPt>
            <c:idx val="0"/>
            <c:bubble3D val="0"/>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dPt>
          <c:dLbls>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showLeaderLines val="1"/>
          </c:dLbls>
          <c:cat>
            <c:strRef>
              <c:f>Результаты!$E$2:$H$2</c:f>
              <c:strCache>
                <c:ptCount val="4"/>
                <c:pt idx="0">
                  <c:v>да</c:v>
                </c:pt>
                <c:pt idx="1">
                  <c:v>плохо</c:v>
                </c:pt>
                <c:pt idx="2">
                  <c:v>нет</c:v>
                </c:pt>
                <c:pt idx="3">
                  <c:v>другое</c:v>
                </c:pt>
              </c:strCache>
            </c:strRef>
          </c:cat>
          <c:val>
            <c:numRef>
              <c:f>Результаты!$E$4:$H$4</c:f>
              <c:numCache>
                <c:formatCode>0.00</c:formatCode>
                <c:ptCount val="4"/>
                <c:pt idx="0">
                  <c:v>78.973407544836121</c:v>
                </c:pt>
                <c:pt idx="1">
                  <c:v>13.172541743970315</c:v>
                </c:pt>
                <c:pt idx="2">
                  <c:v>4.3908472479901048</c:v>
                </c:pt>
                <c:pt idx="3">
                  <c:v>3.4632034632034632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83496865261286735"/>
          <c:y val="0.29805013927576601"/>
          <c:w val="0.15522900586736282"/>
          <c:h val="0.40389972144846797"/>
        </c:manualLayout>
      </c:layout>
      <c:overlay val="0"/>
      <c:spPr>
        <a:noFill/>
        <a:ln w="25400">
          <a:noFill/>
        </a:ln>
      </c:spPr>
      <c:txPr>
        <a:bodyPr/>
        <a:lstStyle/>
        <a:p>
          <a:pPr rtl="0">
            <a:defRPr sz="2000" b="1">
              <a:latin typeface="Candara" pitchFamily="34" charset="0"/>
            </a:defRPr>
          </a:pPr>
          <a:endParaRPr lang="ru-RU"/>
        </a:p>
      </c:txPr>
    </c:legend>
    <c:plotVisOnly val="1"/>
    <c:dispBlanksAs val="gap"/>
    <c:showDLblsOverMax val="0"/>
  </c:chart>
  <c:spPr>
    <a:solidFill>
      <a:srgbClr val="FFFFFF"/>
    </a:solidFill>
    <a:ln w="3175">
      <a:solidFill>
        <a:srgbClr val="808080"/>
      </a:solidFill>
      <a:prstDash val="solid"/>
    </a:ln>
    <a:effectLst>
      <a:outerShdw blurRad="50800" dist="38100" dir="5400000" algn="t" rotWithShape="0">
        <a:prstClr val="black">
          <a:alpha val="40000"/>
        </a:prstClr>
      </a:out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explosion val="25"/>
          <c:dPt>
            <c:idx val="0"/>
            <c:bubble3D val="0"/>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dPt>
          <c:dLbls>
            <c:dLbl>
              <c:idx val="0"/>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dLbl>
            <c:dLbl>
              <c:idx val="1"/>
              <c:layout>
                <c:manualLayout>
                  <c:x val="-3.2000836564218413E-2"/>
                  <c:y val="-1.1512402436213555E-2"/>
                </c:manualLayout>
              </c:layout>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dLbl>
            <c:dLbl>
              <c:idx val="2"/>
              <c:layout>
                <c:manualLayout>
                  <c:x val="1.667069043610539E-2"/>
                  <c:y val="-3.2837769269417824E-2"/>
                </c:manualLayout>
              </c:layout>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dLbl>
            <c:dLbl>
              <c:idx val="3"/>
              <c:layout>
                <c:manualLayout>
                  <c:x val="4.8471228742865226E-2"/>
                  <c:y val="7.5281850938618757E-4"/>
                </c:manualLayout>
              </c:layout>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dLbl>
            <c:spPr>
              <a:noFill/>
              <a:ln w="25400">
                <a:noFill/>
              </a:ln>
            </c:spPr>
            <c:txPr>
              <a:bodyPr/>
              <a:lstStyle/>
              <a:p>
                <a:pPr algn="ctr" rtl="1">
                  <a:defRPr sz="2000" b="0"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showLeaderLines val="1"/>
          </c:dLbls>
          <c:cat>
            <c:strRef>
              <c:f>Результаты!$I$2:$L$2</c:f>
              <c:strCache>
                <c:ptCount val="4"/>
                <c:pt idx="0">
                  <c:v>да</c:v>
                </c:pt>
                <c:pt idx="1">
                  <c:v>нет</c:v>
                </c:pt>
                <c:pt idx="2">
                  <c:v>не знаю</c:v>
                </c:pt>
                <c:pt idx="3">
                  <c:v>другое</c:v>
                </c:pt>
              </c:strCache>
            </c:strRef>
          </c:cat>
          <c:val>
            <c:numRef>
              <c:f>Результаты!$I$4:$L$4</c:f>
              <c:numCache>
                <c:formatCode>0.00</c:formatCode>
                <c:ptCount val="4"/>
                <c:pt idx="0">
                  <c:v>91.836734693877546</c:v>
                </c:pt>
                <c:pt idx="1">
                  <c:v>4.700061842918986</c:v>
                </c:pt>
                <c:pt idx="2">
                  <c:v>0.24737167594310452</c:v>
                </c:pt>
                <c:pt idx="3">
                  <c:v>3.2158317872603588</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81980584463607564"/>
          <c:y val="0.32425111260419232"/>
          <c:w val="0.17370143638823779"/>
          <c:h val="0.39509589350930996"/>
        </c:manualLayout>
      </c:layout>
      <c:overlay val="0"/>
      <c:spPr>
        <a:noFill/>
        <a:ln w="25400">
          <a:noFill/>
        </a:ln>
      </c:spPr>
      <c:txPr>
        <a:bodyPr/>
        <a:lstStyle/>
        <a:p>
          <a:pPr rtl="0">
            <a:defRPr sz="2000" b="1">
              <a:latin typeface="Candara" pitchFamily="34" charset="0"/>
            </a:defRPr>
          </a:pPr>
          <a:endParaRPr lang="ru-RU"/>
        </a:p>
      </c:txPr>
    </c:legend>
    <c:plotVisOnly val="1"/>
    <c:dispBlanksAs val="gap"/>
    <c:showDLblsOverMax val="0"/>
  </c:chart>
  <c:spPr>
    <a:solidFill>
      <a:srgbClr val="FFFFFF"/>
    </a:solidFill>
    <a:ln w="3175">
      <a:solidFill>
        <a:srgbClr val="808080"/>
      </a:solidFill>
      <a:prstDash val="solid"/>
    </a:ln>
    <a:effectLst>
      <a:outerShdw blurRad="50800" dist="38100" dir="5400000" algn="t" rotWithShape="0">
        <a:prstClr val="black">
          <a:alpha val="40000"/>
        </a:prstClr>
      </a:outerShdw>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explosion val="25"/>
          <c:dPt>
            <c:idx val="0"/>
            <c:bubble3D val="0"/>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dPt>
          <c:dLbls>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showLeaderLines val="1"/>
          </c:dLbls>
          <c:cat>
            <c:strRef>
              <c:f>Результаты!$T$2:$W$2</c:f>
              <c:strCache>
                <c:ptCount val="4"/>
                <c:pt idx="0">
                  <c:v>да</c:v>
                </c:pt>
                <c:pt idx="1">
                  <c:v>нет</c:v>
                </c:pt>
                <c:pt idx="2">
                  <c:v>не знаю</c:v>
                </c:pt>
                <c:pt idx="3">
                  <c:v>другое</c:v>
                </c:pt>
              </c:strCache>
            </c:strRef>
          </c:cat>
          <c:val>
            <c:numRef>
              <c:f>Результаты!$T$4:$W$4</c:f>
              <c:numCache>
                <c:formatCode>0.00</c:formatCode>
                <c:ptCount val="4"/>
                <c:pt idx="0">
                  <c:v>87.074829931972786</c:v>
                </c:pt>
                <c:pt idx="1">
                  <c:v>7.7922077922077921</c:v>
                </c:pt>
                <c:pt idx="2">
                  <c:v>1.0513296227581941</c:v>
                </c:pt>
                <c:pt idx="3">
                  <c:v>4.0816326530612246</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82115147893136953"/>
          <c:y val="0.30708740128619505"/>
          <c:w val="0.16640759137434949"/>
          <c:h val="0.38057840330340414"/>
        </c:manualLayout>
      </c:layout>
      <c:overlay val="0"/>
      <c:spPr>
        <a:noFill/>
        <a:ln w="25400">
          <a:noFill/>
        </a:ln>
      </c:spPr>
      <c:txPr>
        <a:bodyPr/>
        <a:lstStyle/>
        <a:p>
          <a:pPr rtl="0">
            <a:defRPr sz="2000" b="1">
              <a:latin typeface="Candara" pitchFamily="34" charset="0"/>
            </a:defRPr>
          </a:pPr>
          <a:endParaRPr lang="ru-RU"/>
        </a:p>
      </c:txPr>
    </c:legend>
    <c:plotVisOnly val="1"/>
    <c:dispBlanksAs val="gap"/>
    <c:showDLblsOverMax val="0"/>
  </c:chart>
  <c:spPr>
    <a:solidFill>
      <a:srgbClr val="FFFFFF"/>
    </a:solidFill>
    <a:ln w="3175">
      <a:solidFill>
        <a:srgbClr val="808080"/>
      </a:solidFill>
      <a:prstDash val="solid"/>
    </a:ln>
    <a:effectLst>
      <a:outerShdw blurRad="50800" dist="38100" dir="5400000" algn="t" rotWithShape="0">
        <a:prstClr val="black">
          <a:alpha val="40000"/>
        </a:prstClr>
      </a:outerShdw>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explosion val="25"/>
          <c:dPt>
            <c:idx val="0"/>
            <c:bubble3D val="0"/>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dPt>
          <c:dLbls>
            <c:spPr>
              <a:noFill/>
              <a:ln w="25400">
                <a:noFill/>
              </a:ln>
            </c:spPr>
            <c:txPr>
              <a:bodyPr/>
              <a:lstStyle/>
              <a:p>
                <a:pPr algn="ctr" rtl="1">
                  <a:defRPr sz="2000" b="1" i="0" u="none" strike="noStrike" baseline="0">
                    <a:solidFill>
                      <a:srgbClr val="000000"/>
                    </a:solidFill>
                    <a:latin typeface="Candara" pitchFamily="34" charset="0"/>
                    <a:ea typeface="Calibri"/>
                    <a:cs typeface="Calibri"/>
                  </a:defRPr>
                </a:pPr>
                <a:endParaRPr lang="ru-RU"/>
              </a:p>
            </c:txPr>
            <c:showLegendKey val="0"/>
            <c:showVal val="1"/>
            <c:showCatName val="0"/>
            <c:showSerName val="0"/>
            <c:showPercent val="0"/>
            <c:showBubbleSize val="0"/>
            <c:showLeaderLines val="1"/>
          </c:dLbls>
          <c:cat>
            <c:strRef>
              <c:f>Результаты!$X$2:$AA$2</c:f>
              <c:strCache>
                <c:ptCount val="4"/>
                <c:pt idx="0">
                  <c:v>да</c:v>
                </c:pt>
                <c:pt idx="1">
                  <c:v>есть некоторые</c:v>
                </c:pt>
                <c:pt idx="2">
                  <c:v>нет</c:v>
                </c:pt>
                <c:pt idx="3">
                  <c:v>другое</c:v>
                </c:pt>
              </c:strCache>
            </c:strRef>
          </c:cat>
          <c:val>
            <c:numRef>
              <c:f>Результаты!$X$4:$AA$4</c:f>
              <c:numCache>
                <c:formatCode>0.00</c:formatCode>
                <c:ptCount val="4"/>
                <c:pt idx="0">
                  <c:v>26.839826839826841</c:v>
                </c:pt>
                <c:pt idx="1">
                  <c:v>10.946196660482375</c:v>
                </c:pt>
                <c:pt idx="2">
                  <c:v>54.17439703153989</c:v>
                </c:pt>
                <c:pt idx="3">
                  <c:v>8.0395794681508974</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1875054836315033"/>
          <c:y val="0.306879099700055"/>
          <c:w val="0.27343770861641586"/>
          <c:h val="0.38359887462506881"/>
        </c:manualLayout>
      </c:layout>
      <c:overlay val="0"/>
      <c:spPr>
        <a:noFill/>
        <a:ln w="25400">
          <a:noFill/>
        </a:ln>
      </c:spPr>
      <c:txPr>
        <a:bodyPr/>
        <a:lstStyle/>
        <a:p>
          <a:pPr rtl="0">
            <a:defRPr sz="2000" b="1">
              <a:latin typeface="Candara" pitchFamily="34" charset="0"/>
            </a:defRPr>
          </a:pPr>
          <a:endParaRPr lang="ru-RU"/>
        </a:p>
      </c:txPr>
    </c:legend>
    <c:plotVisOnly val="1"/>
    <c:dispBlanksAs val="gap"/>
    <c:showDLblsOverMax val="0"/>
  </c:chart>
  <c:spPr>
    <a:solidFill>
      <a:srgbClr val="FFFFFF"/>
    </a:solidFill>
    <a:ln w="3175">
      <a:solidFill>
        <a:srgbClr val="808080"/>
      </a:solidFill>
      <a:prstDash val="solid"/>
    </a:ln>
    <a:effectLst>
      <a:outerShdw blurRad="50800" dist="38100" dir="5400000" algn="t" rotWithShape="0">
        <a:prstClr val="black">
          <a:alpha val="40000"/>
        </a:prstClr>
      </a:outerShdw>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3BF3E-1023-4888-B3A9-509269D1406F}" type="doc">
      <dgm:prSet loTypeId="urn:microsoft.com/office/officeart/2005/8/layout/funnel1" loCatId="process" qsTypeId="urn:microsoft.com/office/officeart/2005/8/quickstyle/3d1" qsCatId="3D" csTypeId="urn:microsoft.com/office/officeart/2005/8/colors/accent2_2" csCatId="accent2" phldr="1"/>
      <dgm:spPr/>
      <dgm:t>
        <a:bodyPr/>
        <a:lstStyle/>
        <a:p>
          <a:endParaRPr lang="ru-RU"/>
        </a:p>
      </dgm:t>
    </dgm:pt>
    <dgm:pt modelId="{727AFD4A-C911-4C33-A418-B676D8134633}">
      <dgm:prSet/>
      <dgm:spPr>
        <a:gradFill rotWithShape="0">
          <a:gsLst>
            <a:gs pos="0">
              <a:schemeClr val="bg1">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ctr" rtl="0"/>
          <a:r>
            <a:rPr lang="ru-RU" dirty="0" smtClean="0">
              <a:latin typeface="Candara" pitchFamily="34" charset="0"/>
            </a:rPr>
            <a:t>Все обнаруженное ПО (100%)</a:t>
          </a:r>
          <a:endParaRPr lang="ru-RU" dirty="0">
            <a:latin typeface="Candara" pitchFamily="34" charset="0"/>
          </a:endParaRPr>
        </a:p>
      </dgm:t>
    </dgm:pt>
    <dgm:pt modelId="{BA440A2E-AF4E-49F6-B9C8-506E3C0C796B}" type="parTrans" cxnId="{35811C1C-058C-4089-8FF7-BA76181CAF72}">
      <dgm:prSet/>
      <dgm:spPr/>
      <dgm:t>
        <a:bodyPr/>
        <a:lstStyle/>
        <a:p>
          <a:endParaRPr lang="ru-RU"/>
        </a:p>
      </dgm:t>
    </dgm:pt>
    <dgm:pt modelId="{84E71354-3482-4969-B32E-EB6677736909}" type="sibTrans" cxnId="{35811C1C-058C-4089-8FF7-BA76181CAF72}">
      <dgm:prSet/>
      <dgm:spPr/>
      <dgm:t>
        <a:bodyPr/>
        <a:lstStyle/>
        <a:p>
          <a:endParaRPr lang="ru-RU"/>
        </a:p>
      </dgm:t>
    </dgm:pt>
    <dgm:pt modelId="{70AEBA2C-241A-44C5-888C-5834CD0AB982}">
      <dgm:prSet/>
      <dgm:spPr>
        <a:gradFill rotWithShape="0">
          <a:gsLst>
            <a:gs pos="0">
              <a:schemeClr val="bg1">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l" rtl="0"/>
          <a:r>
            <a:rPr lang="ru-RU" b="1" dirty="0" smtClean="0">
              <a:latin typeface="Candara" pitchFamily="34" charset="0"/>
            </a:rPr>
            <a:t>Игры и развлекательное  ПО (10%)</a:t>
          </a:r>
          <a:endParaRPr lang="ru-RU" b="1" dirty="0">
            <a:latin typeface="Candara" pitchFamily="34" charset="0"/>
          </a:endParaRPr>
        </a:p>
      </dgm:t>
    </dgm:pt>
    <dgm:pt modelId="{1BE8CF40-4D18-4171-A7C5-392AA3C2D3C9}" type="parTrans" cxnId="{ACA9B4E2-3877-46BA-A5C4-2C5D5AE67B1C}">
      <dgm:prSet/>
      <dgm:spPr/>
      <dgm:t>
        <a:bodyPr/>
        <a:lstStyle/>
        <a:p>
          <a:endParaRPr lang="ru-RU"/>
        </a:p>
      </dgm:t>
    </dgm:pt>
    <dgm:pt modelId="{23B280C4-A909-4415-9E9F-73D02FA3F359}" type="sibTrans" cxnId="{ACA9B4E2-3877-46BA-A5C4-2C5D5AE67B1C}">
      <dgm:prSet/>
      <dgm:spPr/>
      <dgm:t>
        <a:bodyPr/>
        <a:lstStyle/>
        <a:p>
          <a:endParaRPr lang="ru-RU"/>
        </a:p>
      </dgm:t>
    </dgm:pt>
    <dgm:pt modelId="{C2DC63AF-F4A4-4DBF-8F6E-F5EEA308171F}">
      <dgm:prSet/>
      <dgm:spPr>
        <a:gradFill rotWithShape="0">
          <a:gsLst>
            <a:gs pos="0">
              <a:schemeClr val="bg1">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l" rtl="0"/>
          <a:r>
            <a:rPr lang="ru-RU" b="1" dirty="0" smtClean="0">
              <a:latin typeface="Candara" pitchFamily="34" charset="0"/>
            </a:rPr>
            <a:t>Необходимое для работы ПО (45%)</a:t>
          </a:r>
          <a:endParaRPr lang="ru-RU" b="1" dirty="0">
            <a:latin typeface="Candara" pitchFamily="34" charset="0"/>
          </a:endParaRPr>
        </a:p>
      </dgm:t>
    </dgm:pt>
    <dgm:pt modelId="{DDAB1E9D-38F3-49E1-A941-B6C814FA4636}" type="parTrans" cxnId="{0F48876C-DCAF-4EE2-A829-820F0D93640A}">
      <dgm:prSet/>
      <dgm:spPr/>
      <dgm:t>
        <a:bodyPr/>
        <a:lstStyle/>
        <a:p>
          <a:endParaRPr lang="ru-RU"/>
        </a:p>
      </dgm:t>
    </dgm:pt>
    <dgm:pt modelId="{14550481-4C4B-447C-9D44-0C157E68999A}" type="sibTrans" cxnId="{0F48876C-DCAF-4EE2-A829-820F0D93640A}">
      <dgm:prSet/>
      <dgm:spPr/>
      <dgm:t>
        <a:bodyPr/>
        <a:lstStyle/>
        <a:p>
          <a:endParaRPr lang="ru-RU"/>
        </a:p>
      </dgm:t>
    </dgm:pt>
    <dgm:pt modelId="{EA22DC37-45E1-4D92-A33A-3A4E60818033}">
      <dgm:prSet>
        <dgm:style>
          <a:lnRef idx="2">
            <a:schemeClr val="accent2"/>
          </a:lnRef>
          <a:fillRef idx="1">
            <a:schemeClr val="lt1"/>
          </a:fillRef>
          <a:effectRef idx="0">
            <a:schemeClr val="accent2"/>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0"/>
          <a:r>
            <a:rPr lang="ru-RU" b="1" i="0" u="none" cap="none" spc="50" baseline="0" dirty="0" smtClean="0">
              <a:ln w="11430"/>
              <a:solidFill>
                <a:srgbClr val="A60D32"/>
              </a:solidFill>
              <a:effectLst/>
              <a:uFill>
                <a:solidFill>
                  <a:srgbClr val="FF0000"/>
                </a:solidFill>
              </a:uFill>
              <a:latin typeface="Candara" pitchFamily="34" charset="0"/>
            </a:rPr>
            <a:t>Легальное ПО, необходимое для работы</a:t>
          </a:r>
          <a:endParaRPr lang="ru-RU" b="1" i="0" u="none" cap="none" spc="50" baseline="0" dirty="0">
            <a:ln w="11430"/>
            <a:solidFill>
              <a:srgbClr val="A60D32"/>
            </a:solidFill>
            <a:effectLst/>
            <a:uFill>
              <a:solidFill>
                <a:srgbClr val="FF0000"/>
              </a:solidFill>
            </a:uFill>
            <a:latin typeface="Candara" pitchFamily="34" charset="0"/>
          </a:endParaRPr>
        </a:p>
      </dgm:t>
    </dgm:pt>
    <dgm:pt modelId="{70AE0BE6-7222-4E9B-A964-89363A96F756}" type="parTrans" cxnId="{06557DC6-BA4A-4A9A-9B74-2CD5D0EC1F23}">
      <dgm:prSet/>
      <dgm:spPr/>
      <dgm:t>
        <a:bodyPr/>
        <a:lstStyle/>
        <a:p>
          <a:endParaRPr lang="ru-RU"/>
        </a:p>
      </dgm:t>
    </dgm:pt>
    <dgm:pt modelId="{C03DAF9D-ABBC-4F8A-BC97-7D094DCAD20B}" type="sibTrans" cxnId="{06557DC6-BA4A-4A9A-9B74-2CD5D0EC1F23}">
      <dgm:prSet/>
      <dgm:spPr/>
      <dgm:t>
        <a:bodyPr/>
        <a:lstStyle/>
        <a:p>
          <a:endParaRPr lang="ru-RU"/>
        </a:p>
      </dgm:t>
    </dgm:pt>
    <dgm:pt modelId="{19459662-F776-4AFB-BEE0-AD35F2F6DE00}">
      <dgm:prSet/>
      <dgm:spPr>
        <a:gradFill rotWithShape="0">
          <a:gsLst>
            <a:gs pos="0">
              <a:schemeClr val="bg1">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algn="l" rtl="0"/>
          <a:r>
            <a:rPr lang="ru-RU" b="1" dirty="0" smtClean="0">
              <a:latin typeface="Candara" pitchFamily="34" charset="0"/>
            </a:rPr>
            <a:t>Не требуемое для работы ПО (45%)</a:t>
          </a:r>
          <a:endParaRPr lang="ru-RU" b="1" dirty="0">
            <a:latin typeface="Candara" pitchFamily="34" charset="0"/>
          </a:endParaRPr>
        </a:p>
      </dgm:t>
    </dgm:pt>
    <dgm:pt modelId="{8C81E199-FB66-4C7D-8662-92AA01E1C16C}" type="parTrans" cxnId="{D716A326-4391-460B-BA63-92E189ACD774}">
      <dgm:prSet/>
      <dgm:spPr/>
      <dgm:t>
        <a:bodyPr/>
        <a:lstStyle/>
        <a:p>
          <a:endParaRPr lang="ru-RU"/>
        </a:p>
      </dgm:t>
    </dgm:pt>
    <dgm:pt modelId="{D3764D8D-A5BD-42D2-BA59-2F9B95B15C34}" type="sibTrans" cxnId="{D716A326-4391-460B-BA63-92E189ACD774}">
      <dgm:prSet/>
      <dgm:spPr/>
      <dgm:t>
        <a:bodyPr/>
        <a:lstStyle/>
        <a:p>
          <a:endParaRPr lang="ru-RU"/>
        </a:p>
      </dgm:t>
    </dgm:pt>
    <dgm:pt modelId="{01156E61-3467-4B5E-A6DB-D00580D988C8}" type="pres">
      <dgm:prSet presAssocID="{C8B3BF3E-1023-4888-B3A9-509269D1406F}" presName="Name0" presStyleCnt="0">
        <dgm:presLayoutVars>
          <dgm:chMax val="4"/>
          <dgm:resizeHandles val="exact"/>
        </dgm:presLayoutVars>
      </dgm:prSet>
      <dgm:spPr/>
      <dgm:t>
        <a:bodyPr/>
        <a:lstStyle/>
        <a:p>
          <a:endParaRPr lang="ru-RU"/>
        </a:p>
      </dgm:t>
    </dgm:pt>
    <dgm:pt modelId="{EE0A53A3-1E5E-4206-BF2B-EE02A91573E7}" type="pres">
      <dgm:prSet presAssocID="{C8B3BF3E-1023-4888-B3A9-509269D1406F}" presName="ellipse" presStyleLbl="trBgShp" presStyleIdx="0" presStyleCnt="1" custLinFactNeighborX="46434"/>
      <dgm:spPr/>
    </dgm:pt>
    <dgm:pt modelId="{AD116655-BCA6-43CE-8B07-7EB299B1A676}" type="pres">
      <dgm:prSet presAssocID="{C8B3BF3E-1023-4888-B3A9-509269D1406F}" presName="arrow1" presStyleLbl="fgShp" presStyleIdx="0" presStyleCnt="1" custLinFactX="100000" custLinFactY="-300000" custLinFactNeighborX="138493" custLinFactNeighborY="-360304"/>
      <dgm:spPr/>
      <dgm:t>
        <a:bodyPr/>
        <a:lstStyle/>
        <a:p>
          <a:endParaRPr lang="ru-RU"/>
        </a:p>
      </dgm:t>
    </dgm:pt>
    <dgm:pt modelId="{07099DA8-09A6-4E85-B47E-6FC8F0976481}" type="pres">
      <dgm:prSet presAssocID="{C8B3BF3E-1023-4888-B3A9-509269D1406F}" presName="rectangle" presStyleLbl="revTx" presStyleIdx="0" presStyleCnt="1" custScaleX="92732" custLinFactNeighborX="36616" custLinFactNeighborY="1975">
        <dgm:presLayoutVars>
          <dgm:bulletEnabled val="1"/>
        </dgm:presLayoutVars>
      </dgm:prSet>
      <dgm:spPr/>
      <dgm:t>
        <a:bodyPr/>
        <a:lstStyle/>
        <a:p>
          <a:endParaRPr lang="ru-RU"/>
        </a:p>
      </dgm:t>
    </dgm:pt>
    <dgm:pt modelId="{A64FC464-0443-46D8-901E-27C9004F404F}" type="pres">
      <dgm:prSet presAssocID="{EA22DC37-45E1-4D92-A33A-3A4E60818033}" presName="item1" presStyleLbl="node1" presStyleIdx="0" presStyleCnt="1" custScaleX="139951" custScaleY="125186" custLinFactNeighborX="76613" custLinFactNeighborY="6824">
        <dgm:presLayoutVars>
          <dgm:bulletEnabled val="1"/>
        </dgm:presLayoutVars>
      </dgm:prSet>
      <dgm:spPr/>
      <dgm:t>
        <a:bodyPr/>
        <a:lstStyle/>
        <a:p>
          <a:endParaRPr lang="ru-RU"/>
        </a:p>
      </dgm:t>
    </dgm:pt>
    <dgm:pt modelId="{0C424A08-1D62-47C3-8ACE-C125BE0D9BC1}" type="pres">
      <dgm:prSet presAssocID="{C8B3BF3E-1023-4888-B3A9-509269D1406F}" presName="funnel" presStyleLbl="trAlignAcc1" presStyleIdx="0" presStyleCnt="1" custLinFactNeighborX="43151" custLinFactNeighborY="505"/>
      <dgm:spPr/>
    </dgm:pt>
  </dgm:ptLst>
  <dgm:cxnLst>
    <dgm:cxn modelId="{ACA9B4E2-3877-46BA-A5C4-2C5D5AE67B1C}" srcId="{727AFD4A-C911-4C33-A418-B676D8134633}" destId="{70AEBA2C-241A-44C5-888C-5834CD0AB982}" srcOrd="2" destOrd="0" parTransId="{1BE8CF40-4D18-4171-A7C5-392AA3C2D3C9}" sibTransId="{23B280C4-A909-4415-9E9F-73D02FA3F359}"/>
    <dgm:cxn modelId="{19C9157D-5263-4222-A055-B7FF58E5AE59}" type="presOf" srcId="{C8B3BF3E-1023-4888-B3A9-509269D1406F}" destId="{01156E61-3467-4B5E-A6DB-D00580D988C8}" srcOrd="0" destOrd="0" presId="urn:microsoft.com/office/officeart/2005/8/layout/funnel1"/>
    <dgm:cxn modelId="{1FE4FB6B-51BB-4D2E-B103-AA00F1502967}" type="presOf" srcId="{C2DC63AF-F4A4-4DBF-8F6E-F5EEA308171F}" destId="{A64FC464-0443-46D8-901E-27C9004F404F}" srcOrd="0" destOrd="1" presId="urn:microsoft.com/office/officeart/2005/8/layout/funnel1"/>
    <dgm:cxn modelId="{D716A326-4391-460B-BA63-92E189ACD774}" srcId="{727AFD4A-C911-4C33-A418-B676D8134633}" destId="{19459662-F776-4AFB-BEE0-AD35F2F6DE00}" srcOrd="1" destOrd="0" parTransId="{8C81E199-FB66-4C7D-8662-92AA01E1C16C}" sibTransId="{D3764D8D-A5BD-42D2-BA59-2F9B95B15C34}"/>
    <dgm:cxn modelId="{FC06251A-0207-44DE-95E9-B7290DD08335}" type="presOf" srcId="{EA22DC37-45E1-4D92-A33A-3A4E60818033}" destId="{07099DA8-09A6-4E85-B47E-6FC8F0976481}" srcOrd="0" destOrd="0" presId="urn:microsoft.com/office/officeart/2005/8/layout/funnel1"/>
    <dgm:cxn modelId="{7481A382-D719-4F8C-A450-84AB1DE16EE6}" type="presOf" srcId="{19459662-F776-4AFB-BEE0-AD35F2F6DE00}" destId="{A64FC464-0443-46D8-901E-27C9004F404F}" srcOrd="0" destOrd="2" presId="urn:microsoft.com/office/officeart/2005/8/layout/funnel1"/>
    <dgm:cxn modelId="{8BEB484B-BDB1-48FE-8A7B-1E57E932922E}" type="presOf" srcId="{727AFD4A-C911-4C33-A418-B676D8134633}" destId="{A64FC464-0443-46D8-901E-27C9004F404F}" srcOrd="0" destOrd="0" presId="urn:microsoft.com/office/officeart/2005/8/layout/funnel1"/>
    <dgm:cxn modelId="{06557DC6-BA4A-4A9A-9B74-2CD5D0EC1F23}" srcId="{C8B3BF3E-1023-4888-B3A9-509269D1406F}" destId="{EA22DC37-45E1-4D92-A33A-3A4E60818033}" srcOrd="1" destOrd="0" parTransId="{70AE0BE6-7222-4E9B-A964-89363A96F756}" sibTransId="{C03DAF9D-ABBC-4F8A-BC97-7D094DCAD20B}"/>
    <dgm:cxn modelId="{BACECF88-7F73-4867-955A-F2786366F587}" type="presOf" srcId="{70AEBA2C-241A-44C5-888C-5834CD0AB982}" destId="{A64FC464-0443-46D8-901E-27C9004F404F}" srcOrd="0" destOrd="3" presId="urn:microsoft.com/office/officeart/2005/8/layout/funnel1"/>
    <dgm:cxn modelId="{0F48876C-DCAF-4EE2-A829-820F0D93640A}" srcId="{727AFD4A-C911-4C33-A418-B676D8134633}" destId="{C2DC63AF-F4A4-4DBF-8F6E-F5EEA308171F}" srcOrd="0" destOrd="0" parTransId="{DDAB1E9D-38F3-49E1-A941-B6C814FA4636}" sibTransId="{14550481-4C4B-447C-9D44-0C157E68999A}"/>
    <dgm:cxn modelId="{35811C1C-058C-4089-8FF7-BA76181CAF72}" srcId="{C8B3BF3E-1023-4888-B3A9-509269D1406F}" destId="{727AFD4A-C911-4C33-A418-B676D8134633}" srcOrd="0" destOrd="0" parTransId="{BA440A2E-AF4E-49F6-B9C8-506E3C0C796B}" sibTransId="{84E71354-3482-4969-B32E-EB6677736909}"/>
    <dgm:cxn modelId="{5CA8D141-F715-47D3-AACB-088011A0ED44}" type="presParOf" srcId="{01156E61-3467-4B5E-A6DB-D00580D988C8}" destId="{EE0A53A3-1E5E-4206-BF2B-EE02A91573E7}" srcOrd="0" destOrd="0" presId="urn:microsoft.com/office/officeart/2005/8/layout/funnel1"/>
    <dgm:cxn modelId="{5D3C25B6-DBF6-4197-9DA8-4223D299D35E}" type="presParOf" srcId="{01156E61-3467-4B5E-A6DB-D00580D988C8}" destId="{AD116655-BCA6-43CE-8B07-7EB299B1A676}" srcOrd="1" destOrd="0" presId="urn:microsoft.com/office/officeart/2005/8/layout/funnel1"/>
    <dgm:cxn modelId="{3A1174FD-AD1E-465F-95AD-AA0A7D8E4031}" type="presParOf" srcId="{01156E61-3467-4B5E-A6DB-D00580D988C8}" destId="{07099DA8-09A6-4E85-B47E-6FC8F0976481}" srcOrd="2" destOrd="0" presId="urn:microsoft.com/office/officeart/2005/8/layout/funnel1"/>
    <dgm:cxn modelId="{E01569D1-13FB-410F-9E9F-99FFE4A5AD24}" type="presParOf" srcId="{01156E61-3467-4B5E-A6DB-D00580D988C8}" destId="{A64FC464-0443-46D8-901E-27C9004F404F}" srcOrd="3" destOrd="0" presId="urn:microsoft.com/office/officeart/2005/8/layout/funnel1"/>
    <dgm:cxn modelId="{FE68F74B-E69F-4273-ABBC-76B0C6BAE40C}" type="presParOf" srcId="{01156E61-3467-4B5E-A6DB-D00580D988C8}" destId="{0C424A08-1D62-47C3-8ACE-C125BE0D9BC1}"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63994-6D76-4A36-A2AC-D33F195B1F3E}"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ru-RU"/>
        </a:p>
      </dgm:t>
    </dgm:pt>
    <dgm:pt modelId="{84B13E49-CB0D-4CF8-B90E-7CC5C379B7F1}">
      <dgm:prSet custT="1"/>
      <dgm:spPr/>
      <dgm:t>
        <a:bodyPr/>
        <a:lstStyle/>
        <a:p>
          <a:pPr rtl="0"/>
          <a:r>
            <a:rPr lang="ru-RU" sz="2000" b="1" dirty="0" smtClean="0">
              <a:latin typeface="Candara" pitchFamily="34" charset="0"/>
            </a:rPr>
            <a:t>Более 500 единиц ПО, не нужного для работы, среди которых:</a:t>
          </a:r>
          <a:endParaRPr lang="ru-RU" sz="2000" dirty="0">
            <a:latin typeface="Candara" pitchFamily="34" charset="0"/>
          </a:endParaRPr>
        </a:p>
      </dgm:t>
    </dgm:pt>
    <dgm:pt modelId="{1CCB0813-3C8D-4052-876A-70F023CDD957}" type="parTrans" cxnId="{B5060597-F5A5-43E4-9599-287363CD3920}">
      <dgm:prSet/>
      <dgm:spPr/>
      <dgm:t>
        <a:bodyPr/>
        <a:lstStyle/>
        <a:p>
          <a:endParaRPr lang="ru-RU">
            <a:latin typeface="Candara" pitchFamily="34" charset="0"/>
          </a:endParaRPr>
        </a:p>
      </dgm:t>
    </dgm:pt>
    <dgm:pt modelId="{79D56AE0-02DF-4D6A-B58A-27AC29B48EA5}" type="sibTrans" cxnId="{B5060597-F5A5-43E4-9599-287363CD3920}">
      <dgm:prSet/>
      <dgm:spPr/>
      <dgm:t>
        <a:bodyPr/>
        <a:lstStyle/>
        <a:p>
          <a:endParaRPr lang="ru-RU">
            <a:latin typeface="Candara" pitchFamily="34" charset="0"/>
          </a:endParaRPr>
        </a:p>
      </dgm:t>
    </dgm:pt>
    <dgm:pt modelId="{58FD7460-FD2B-4809-82F0-FB0F8A600E78}">
      <dgm:prSet custT="1"/>
      <dgm:spPr/>
      <dgm:t>
        <a:bodyPr/>
        <a:lstStyle/>
        <a:p>
          <a:pPr rtl="0"/>
          <a:r>
            <a:rPr lang="en-US" sz="1700" dirty="0" smtClean="0">
              <a:latin typeface="Candara" pitchFamily="34" charset="0"/>
            </a:rPr>
            <a:t>Dreamweaver </a:t>
          </a:r>
          <a:endParaRPr lang="ru-RU" sz="1700" dirty="0">
            <a:latin typeface="Candara" pitchFamily="34" charset="0"/>
          </a:endParaRPr>
        </a:p>
      </dgm:t>
    </dgm:pt>
    <dgm:pt modelId="{5E93BBA1-0A92-485B-A8C5-7869A1EDFD61}" type="parTrans" cxnId="{D0C9F963-E4B2-4096-A607-BB85765872EE}">
      <dgm:prSet/>
      <dgm:spPr/>
      <dgm:t>
        <a:bodyPr/>
        <a:lstStyle/>
        <a:p>
          <a:endParaRPr lang="ru-RU">
            <a:latin typeface="Candara" pitchFamily="34" charset="0"/>
          </a:endParaRPr>
        </a:p>
      </dgm:t>
    </dgm:pt>
    <dgm:pt modelId="{BDCE9E8A-CAAB-4D2C-BC6B-C679201C132E}" type="sibTrans" cxnId="{D0C9F963-E4B2-4096-A607-BB85765872EE}">
      <dgm:prSet/>
      <dgm:spPr/>
      <dgm:t>
        <a:bodyPr/>
        <a:lstStyle/>
        <a:p>
          <a:endParaRPr lang="ru-RU">
            <a:latin typeface="Candara" pitchFamily="34" charset="0"/>
          </a:endParaRPr>
        </a:p>
      </dgm:t>
    </dgm:pt>
    <dgm:pt modelId="{1DD421A0-E9F8-4C03-9790-C290584758A1}">
      <dgm:prSet custT="1"/>
      <dgm:spPr/>
      <dgm:t>
        <a:bodyPr/>
        <a:lstStyle/>
        <a:p>
          <a:pPr rtl="0"/>
          <a:r>
            <a:rPr lang="ru-RU" sz="1700" i="1" dirty="0" smtClean="0">
              <a:latin typeface="Candara" pitchFamily="34" charset="0"/>
            </a:rPr>
            <a:t>Другие…</a:t>
          </a:r>
          <a:endParaRPr lang="ru-RU" sz="1700" dirty="0">
            <a:latin typeface="Candara" pitchFamily="34" charset="0"/>
          </a:endParaRPr>
        </a:p>
      </dgm:t>
    </dgm:pt>
    <dgm:pt modelId="{E52D4AAD-C51A-4861-9843-AF1A9BC71124}" type="parTrans" cxnId="{D45F2651-ADE1-4011-B8C2-4B3E8BA9B57C}">
      <dgm:prSet/>
      <dgm:spPr/>
      <dgm:t>
        <a:bodyPr/>
        <a:lstStyle/>
        <a:p>
          <a:endParaRPr lang="ru-RU">
            <a:latin typeface="Candara" pitchFamily="34" charset="0"/>
          </a:endParaRPr>
        </a:p>
      </dgm:t>
    </dgm:pt>
    <dgm:pt modelId="{9626A1C0-EAE1-4DD2-A517-FEF3AE5A7E4C}" type="sibTrans" cxnId="{D45F2651-ADE1-4011-B8C2-4B3E8BA9B57C}">
      <dgm:prSet/>
      <dgm:spPr/>
      <dgm:t>
        <a:bodyPr/>
        <a:lstStyle/>
        <a:p>
          <a:endParaRPr lang="ru-RU">
            <a:latin typeface="Candara" pitchFamily="34" charset="0"/>
          </a:endParaRPr>
        </a:p>
      </dgm:t>
    </dgm:pt>
    <dgm:pt modelId="{631D16A7-3C85-4195-8FBC-040134E43903}">
      <dgm:prSet custT="1"/>
      <dgm:spPr/>
      <dgm:t>
        <a:bodyPr/>
        <a:lstStyle/>
        <a:p>
          <a:pPr rtl="0"/>
          <a:r>
            <a:rPr lang="en-US" sz="1700" dirty="0" smtClean="0">
              <a:latin typeface="Candara" pitchFamily="34" charset="0"/>
            </a:rPr>
            <a:t>eMule</a:t>
          </a:r>
          <a:endParaRPr lang="en-US" sz="1700" dirty="0">
            <a:latin typeface="Candara" pitchFamily="34" charset="0"/>
          </a:endParaRPr>
        </a:p>
      </dgm:t>
    </dgm:pt>
    <dgm:pt modelId="{59685712-7B8B-4E05-8097-DBCB3580DD45}" type="parTrans" cxnId="{DF6C94EC-8FC1-4013-A840-0A4250A44CD3}">
      <dgm:prSet/>
      <dgm:spPr/>
      <dgm:t>
        <a:bodyPr/>
        <a:lstStyle/>
        <a:p>
          <a:endParaRPr lang="ru-RU">
            <a:latin typeface="Candara" pitchFamily="34" charset="0"/>
          </a:endParaRPr>
        </a:p>
      </dgm:t>
    </dgm:pt>
    <dgm:pt modelId="{4EC16604-0423-4301-B758-4B218DDE2438}" type="sibTrans" cxnId="{DF6C94EC-8FC1-4013-A840-0A4250A44CD3}">
      <dgm:prSet/>
      <dgm:spPr/>
      <dgm:t>
        <a:bodyPr/>
        <a:lstStyle/>
        <a:p>
          <a:endParaRPr lang="ru-RU">
            <a:latin typeface="Candara" pitchFamily="34" charset="0"/>
          </a:endParaRPr>
        </a:p>
      </dgm:t>
    </dgm:pt>
    <dgm:pt modelId="{E6DAC363-4BEE-4559-BFBA-D16A5A76E481}">
      <dgm:prSet custT="1"/>
      <dgm:spPr/>
      <dgm:t>
        <a:bodyPr/>
        <a:lstStyle/>
        <a:p>
          <a:pPr rtl="0"/>
          <a:r>
            <a:rPr lang="en-US" sz="1700" dirty="0" smtClean="0">
              <a:latin typeface="Candara" pitchFamily="34" charset="0"/>
            </a:rPr>
            <a:t>FileZilla </a:t>
          </a:r>
          <a:endParaRPr lang="en-US" sz="1700" dirty="0">
            <a:latin typeface="Candara" pitchFamily="34" charset="0"/>
          </a:endParaRPr>
        </a:p>
      </dgm:t>
    </dgm:pt>
    <dgm:pt modelId="{D51D0389-1CD9-4A00-890A-914E1E84BA86}" type="parTrans" cxnId="{115FB443-29E4-4539-8942-94435C661371}">
      <dgm:prSet/>
      <dgm:spPr/>
      <dgm:t>
        <a:bodyPr/>
        <a:lstStyle/>
        <a:p>
          <a:endParaRPr lang="ru-RU">
            <a:latin typeface="Candara" pitchFamily="34" charset="0"/>
          </a:endParaRPr>
        </a:p>
      </dgm:t>
    </dgm:pt>
    <dgm:pt modelId="{0C19647A-44B4-480A-B7DE-7564D05EBDD4}" type="sibTrans" cxnId="{115FB443-29E4-4539-8942-94435C661371}">
      <dgm:prSet/>
      <dgm:spPr/>
      <dgm:t>
        <a:bodyPr/>
        <a:lstStyle/>
        <a:p>
          <a:endParaRPr lang="ru-RU">
            <a:latin typeface="Candara" pitchFamily="34" charset="0"/>
          </a:endParaRPr>
        </a:p>
      </dgm:t>
    </dgm:pt>
    <dgm:pt modelId="{396743A8-0397-4427-887A-7BFEAE501DD4}">
      <dgm:prSet custT="1"/>
      <dgm:spPr/>
      <dgm:t>
        <a:bodyPr/>
        <a:lstStyle/>
        <a:p>
          <a:pPr rtl="0"/>
          <a:r>
            <a:rPr lang="en-US" sz="1700" dirty="0" smtClean="0">
              <a:latin typeface="Candara" pitchFamily="34" charset="0"/>
            </a:rPr>
            <a:t>ICQ </a:t>
          </a:r>
          <a:endParaRPr lang="en-US" sz="1700" dirty="0">
            <a:latin typeface="Candara" pitchFamily="34" charset="0"/>
          </a:endParaRPr>
        </a:p>
      </dgm:t>
    </dgm:pt>
    <dgm:pt modelId="{AD08AE78-10E2-46A6-9B6D-A8E0A7419584}" type="parTrans" cxnId="{2704FA28-88DF-47EF-A6A6-4DBD19C0B4D5}">
      <dgm:prSet/>
      <dgm:spPr/>
      <dgm:t>
        <a:bodyPr/>
        <a:lstStyle/>
        <a:p>
          <a:endParaRPr lang="ru-RU">
            <a:latin typeface="Candara" pitchFamily="34" charset="0"/>
          </a:endParaRPr>
        </a:p>
      </dgm:t>
    </dgm:pt>
    <dgm:pt modelId="{E3C7B151-30D5-46D7-BB46-DB5F46EC0417}" type="sibTrans" cxnId="{2704FA28-88DF-47EF-A6A6-4DBD19C0B4D5}">
      <dgm:prSet/>
      <dgm:spPr/>
      <dgm:t>
        <a:bodyPr/>
        <a:lstStyle/>
        <a:p>
          <a:endParaRPr lang="ru-RU">
            <a:latin typeface="Candara" pitchFamily="34" charset="0"/>
          </a:endParaRPr>
        </a:p>
      </dgm:t>
    </dgm:pt>
    <dgm:pt modelId="{6341B0A0-5D0F-42CC-A14A-3A3AF6A19E7D}">
      <dgm:prSet custT="1"/>
      <dgm:spPr/>
      <dgm:t>
        <a:bodyPr/>
        <a:lstStyle/>
        <a:p>
          <a:pPr rtl="0"/>
          <a:r>
            <a:rPr lang="en-US" sz="1700" dirty="0" smtClean="0">
              <a:latin typeface="Candara" pitchFamily="34" charset="0"/>
            </a:rPr>
            <a:t>iTunes</a:t>
          </a:r>
          <a:endParaRPr lang="en-US" sz="1700" dirty="0">
            <a:latin typeface="Candara" pitchFamily="34" charset="0"/>
          </a:endParaRPr>
        </a:p>
      </dgm:t>
    </dgm:pt>
    <dgm:pt modelId="{E9C87E41-F00D-402B-B5BD-94B0622E5F45}" type="parTrans" cxnId="{C8D4B6C8-BCDD-4AA5-8120-904415F1C314}">
      <dgm:prSet/>
      <dgm:spPr/>
      <dgm:t>
        <a:bodyPr/>
        <a:lstStyle/>
        <a:p>
          <a:endParaRPr lang="ru-RU">
            <a:latin typeface="Candara" pitchFamily="34" charset="0"/>
          </a:endParaRPr>
        </a:p>
      </dgm:t>
    </dgm:pt>
    <dgm:pt modelId="{2CD2A6EC-5B26-488B-ABD5-83064EF8C8BE}" type="sibTrans" cxnId="{C8D4B6C8-BCDD-4AA5-8120-904415F1C314}">
      <dgm:prSet/>
      <dgm:spPr/>
      <dgm:t>
        <a:bodyPr/>
        <a:lstStyle/>
        <a:p>
          <a:endParaRPr lang="ru-RU">
            <a:latin typeface="Candara" pitchFamily="34" charset="0"/>
          </a:endParaRPr>
        </a:p>
      </dgm:t>
    </dgm:pt>
    <dgm:pt modelId="{229C8BD6-6253-40D0-9E3B-AD1DA1D720D3}">
      <dgm:prSet custT="1"/>
      <dgm:spPr/>
      <dgm:t>
        <a:bodyPr/>
        <a:lstStyle/>
        <a:p>
          <a:pPr rtl="0"/>
          <a:r>
            <a:rPr lang="en-US" sz="1700" dirty="0" smtClean="0">
              <a:latin typeface="Candara" pitchFamily="34" charset="0"/>
            </a:rPr>
            <a:t>mIRC </a:t>
          </a:r>
          <a:endParaRPr lang="en-US" sz="1700" dirty="0">
            <a:latin typeface="Candara" pitchFamily="34" charset="0"/>
          </a:endParaRPr>
        </a:p>
      </dgm:t>
    </dgm:pt>
    <dgm:pt modelId="{B179C34F-6A3B-49DA-B466-B45E9EA8064F}" type="parTrans" cxnId="{32FA8598-8586-4388-AC35-6C9579991B9E}">
      <dgm:prSet/>
      <dgm:spPr/>
      <dgm:t>
        <a:bodyPr/>
        <a:lstStyle/>
        <a:p>
          <a:endParaRPr lang="ru-RU">
            <a:latin typeface="Candara" pitchFamily="34" charset="0"/>
          </a:endParaRPr>
        </a:p>
      </dgm:t>
    </dgm:pt>
    <dgm:pt modelId="{C6A7BCD2-52F2-4646-8224-287BBD41DA98}" type="sibTrans" cxnId="{32FA8598-8586-4388-AC35-6C9579991B9E}">
      <dgm:prSet/>
      <dgm:spPr/>
      <dgm:t>
        <a:bodyPr/>
        <a:lstStyle/>
        <a:p>
          <a:endParaRPr lang="ru-RU">
            <a:latin typeface="Candara" pitchFamily="34" charset="0"/>
          </a:endParaRPr>
        </a:p>
      </dgm:t>
    </dgm:pt>
    <dgm:pt modelId="{78D3A589-460B-4DD7-B25D-E1A0A1636B70}">
      <dgm:prSet custT="1"/>
      <dgm:spPr/>
      <dgm:t>
        <a:bodyPr/>
        <a:lstStyle/>
        <a:p>
          <a:pPr rtl="0"/>
          <a:r>
            <a:rPr lang="en-US" sz="1700" dirty="0" smtClean="0">
              <a:latin typeface="Candara" pitchFamily="34" charset="0"/>
            </a:rPr>
            <a:t>Picasa</a:t>
          </a:r>
          <a:endParaRPr lang="en-US" sz="1700" dirty="0">
            <a:latin typeface="Candara" pitchFamily="34" charset="0"/>
          </a:endParaRPr>
        </a:p>
      </dgm:t>
    </dgm:pt>
    <dgm:pt modelId="{B328628B-A5D4-4495-9809-3ED264389869}" type="parTrans" cxnId="{925AEF72-AE27-4623-B6AD-7B3DCB3AB0C2}">
      <dgm:prSet/>
      <dgm:spPr/>
      <dgm:t>
        <a:bodyPr/>
        <a:lstStyle/>
        <a:p>
          <a:endParaRPr lang="ru-RU">
            <a:latin typeface="Candara" pitchFamily="34" charset="0"/>
          </a:endParaRPr>
        </a:p>
      </dgm:t>
    </dgm:pt>
    <dgm:pt modelId="{2DCF330B-BFE9-4E5D-BC99-7B6283DA733F}" type="sibTrans" cxnId="{925AEF72-AE27-4623-B6AD-7B3DCB3AB0C2}">
      <dgm:prSet/>
      <dgm:spPr/>
      <dgm:t>
        <a:bodyPr/>
        <a:lstStyle/>
        <a:p>
          <a:endParaRPr lang="ru-RU">
            <a:latin typeface="Candara" pitchFamily="34" charset="0"/>
          </a:endParaRPr>
        </a:p>
      </dgm:t>
    </dgm:pt>
    <dgm:pt modelId="{411193A5-F98C-4FE6-85AF-8D208044C5D5}" type="pres">
      <dgm:prSet presAssocID="{B0D63994-6D76-4A36-A2AC-D33F195B1F3E}" presName="linear" presStyleCnt="0">
        <dgm:presLayoutVars>
          <dgm:animLvl val="lvl"/>
          <dgm:resizeHandles val="exact"/>
        </dgm:presLayoutVars>
      </dgm:prSet>
      <dgm:spPr/>
      <dgm:t>
        <a:bodyPr/>
        <a:lstStyle/>
        <a:p>
          <a:endParaRPr lang="ru-RU"/>
        </a:p>
      </dgm:t>
    </dgm:pt>
    <dgm:pt modelId="{08D3737E-3A77-4B9D-AD7E-C278937C582C}" type="pres">
      <dgm:prSet presAssocID="{84B13E49-CB0D-4CF8-B90E-7CC5C379B7F1}" presName="parentText" presStyleLbl="node1" presStyleIdx="0" presStyleCnt="1">
        <dgm:presLayoutVars>
          <dgm:chMax val="0"/>
          <dgm:bulletEnabled val="1"/>
        </dgm:presLayoutVars>
      </dgm:prSet>
      <dgm:spPr/>
      <dgm:t>
        <a:bodyPr/>
        <a:lstStyle/>
        <a:p>
          <a:endParaRPr lang="ru-RU"/>
        </a:p>
      </dgm:t>
    </dgm:pt>
    <dgm:pt modelId="{4516A13E-2055-4205-8681-BA5EE922292F}" type="pres">
      <dgm:prSet presAssocID="{84B13E49-CB0D-4CF8-B90E-7CC5C379B7F1}" presName="childText" presStyleLbl="revTx" presStyleIdx="0" presStyleCnt="1">
        <dgm:presLayoutVars>
          <dgm:bulletEnabled val="1"/>
        </dgm:presLayoutVars>
      </dgm:prSet>
      <dgm:spPr/>
      <dgm:t>
        <a:bodyPr/>
        <a:lstStyle/>
        <a:p>
          <a:endParaRPr lang="ru-RU"/>
        </a:p>
      </dgm:t>
    </dgm:pt>
  </dgm:ptLst>
  <dgm:cxnLst>
    <dgm:cxn modelId="{E3D464B6-E9E8-41DE-BB49-70EC5DE65CA1}" type="presOf" srcId="{B0D63994-6D76-4A36-A2AC-D33F195B1F3E}" destId="{411193A5-F98C-4FE6-85AF-8D208044C5D5}" srcOrd="0" destOrd="0" presId="urn:microsoft.com/office/officeart/2005/8/layout/vList2"/>
    <dgm:cxn modelId="{0291BC78-7E1D-4763-AC24-5FD291967B4A}" type="presOf" srcId="{396743A8-0397-4427-887A-7BFEAE501DD4}" destId="{4516A13E-2055-4205-8681-BA5EE922292F}" srcOrd="0" destOrd="3" presId="urn:microsoft.com/office/officeart/2005/8/layout/vList2"/>
    <dgm:cxn modelId="{DF6C94EC-8FC1-4013-A840-0A4250A44CD3}" srcId="{84B13E49-CB0D-4CF8-B90E-7CC5C379B7F1}" destId="{631D16A7-3C85-4195-8FBC-040134E43903}" srcOrd="1" destOrd="0" parTransId="{59685712-7B8B-4E05-8097-DBCB3580DD45}" sibTransId="{4EC16604-0423-4301-B758-4B218DDE2438}"/>
    <dgm:cxn modelId="{B5060597-F5A5-43E4-9599-287363CD3920}" srcId="{B0D63994-6D76-4A36-A2AC-D33F195B1F3E}" destId="{84B13E49-CB0D-4CF8-B90E-7CC5C379B7F1}" srcOrd="0" destOrd="0" parTransId="{1CCB0813-3C8D-4052-876A-70F023CDD957}" sibTransId="{79D56AE0-02DF-4D6A-B58A-27AC29B48EA5}"/>
    <dgm:cxn modelId="{32FA8598-8586-4388-AC35-6C9579991B9E}" srcId="{84B13E49-CB0D-4CF8-B90E-7CC5C379B7F1}" destId="{229C8BD6-6253-40D0-9E3B-AD1DA1D720D3}" srcOrd="5" destOrd="0" parTransId="{B179C34F-6A3B-49DA-B466-B45E9EA8064F}" sibTransId="{C6A7BCD2-52F2-4646-8224-287BBD41DA98}"/>
    <dgm:cxn modelId="{7D0581B1-9B08-44CC-8F6B-EFF2D48BCC04}" type="presOf" srcId="{229C8BD6-6253-40D0-9E3B-AD1DA1D720D3}" destId="{4516A13E-2055-4205-8681-BA5EE922292F}" srcOrd="0" destOrd="5" presId="urn:microsoft.com/office/officeart/2005/8/layout/vList2"/>
    <dgm:cxn modelId="{2704FA28-88DF-47EF-A6A6-4DBD19C0B4D5}" srcId="{84B13E49-CB0D-4CF8-B90E-7CC5C379B7F1}" destId="{396743A8-0397-4427-887A-7BFEAE501DD4}" srcOrd="3" destOrd="0" parTransId="{AD08AE78-10E2-46A6-9B6D-A8E0A7419584}" sibTransId="{E3C7B151-30D5-46D7-BB46-DB5F46EC0417}"/>
    <dgm:cxn modelId="{D7F4C62B-17EF-47A4-8E97-62D103DFDBAC}" type="presOf" srcId="{78D3A589-460B-4DD7-B25D-E1A0A1636B70}" destId="{4516A13E-2055-4205-8681-BA5EE922292F}" srcOrd="0" destOrd="6" presId="urn:microsoft.com/office/officeart/2005/8/layout/vList2"/>
    <dgm:cxn modelId="{D45F2651-ADE1-4011-B8C2-4B3E8BA9B57C}" srcId="{84B13E49-CB0D-4CF8-B90E-7CC5C379B7F1}" destId="{1DD421A0-E9F8-4C03-9790-C290584758A1}" srcOrd="7" destOrd="0" parTransId="{E52D4AAD-C51A-4861-9843-AF1A9BC71124}" sibTransId="{9626A1C0-EAE1-4DD2-A517-FEF3AE5A7E4C}"/>
    <dgm:cxn modelId="{84FD9264-E9A8-4798-9769-A8DEE5E6471A}" type="presOf" srcId="{6341B0A0-5D0F-42CC-A14A-3A3AF6A19E7D}" destId="{4516A13E-2055-4205-8681-BA5EE922292F}" srcOrd="0" destOrd="4" presId="urn:microsoft.com/office/officeart/2005/8/layout/vList2"/>
    <dgm:cxn modelId="{CD39ED11-4DE6-4D20-B670-E1B075C79E5D}" type="presOf" srcId="{84B13E49-CB0D-4CF8-B90E-7CC5C379B7F1}" destId="{08D3737E-3A77-4B9D-AD7E-C278937C582C}" srcOrd="0" destOrd="0" presId="urn:microsoft.com/office/officeart/2005/8/layout/vList2"/>
    <dgm:cxn modelId="{C8D4B6C8-BCDD-4AA5-8120-904415F1C314}" srcId="{84B13E49-CB0D-4CF8-B90E-7CC5C379B7F1}" destId="{6341B0A0-5D0F-42CC-A14A-3A3AF6A19E7D}" srcOrd="4" destOrd="0" parTransId="{E9C87E41-F00D-402B-B5BD-94B0622E5F45}" sibTransId="{2CD2A6EC-5B26-488B-ABD5-83064EF8C8BE}"/>
    <dgm:cxn modelId="{D0C9F963-E4B2-4096-A607-BB85765872EE}" srcId="{84B13E49-CB0D-4CF8-B90E-7CC5C379B7F1}" destId="{58FD7460-FD2B-4809-82F0-FB0F8A600E78}" srcOrd="0" destOrd="0" parTransId="{5E93BBA1-0A92-485B-A8C5-7869A1EDFD61}" sibTransId="{BDCE9E8A-CAAB-4D2C-BC6B-C679201C132E}"/>
    <dgm:cxn modelId="{925AEF72-AE27-4623-B6AD-7B3DCB3AB0C2}" srcId="{84B13E49-CB0D-4CF8-B90E-7CC5C379B7F1}" destId="{78D3A589-460B-4DD7-B25D-E1A0A1636B70}" srcOrd="6" destOrd="0" parTransId="{B328628B-A5D4-4495-9809-3ED264389869}" sibTransId="{2DCF330B-BFE9-4E5D-BC99-7B6283DA733F}"/>
    <dgm:cxn modelId="{7845126C-6B8E-4406-B40E-824BB50F871C}" type="presOf" srcId="{1DD421A0-E9F8-4C03-9790-C290584758A1}" destId="{4516A13E-2055-4205-8681-BA5EE922292F}" srcOrd="0" destOrd="7" presId="urn:microsoft.com/office/officeart/2005/8/layout/vList2"/>
    <dgm:cxn modelId="{82EB5458-7664-4716-836A-9C7D5A2F3D49}" type="presOf" srcId="{631D16A7-3C85-4195-8FBC-040134E43903}" destId="{4516A13E-2055-4205-8681-BA5EE922292F}" srcOrd="0" destOrd="1" presId="urn:microsoft.com/office/officeart/2005/8/layout/vList2"/>
    <dgm:cxn modelId="{46345DBB-C1FE-4DFB-BE1A-E6B0C4BAD88D}" type="presOf" srcId="{E6DAC363-4BEE-4559-BFBA-D16A5A76E481}" destId="{4516A13E-2055-4205-8681-BA5EE922292F}" srcOrd="0" destOrd="2" presId="urn:microsoft.com/office/officeart/2005/8/layout/vList2"/>
    <dgm:cxn modelId="{115FB443-29E4-4539-8942-94435C661371}" srcId="{84B13E49-CB0D-4CF8-B90E-7CC5C379B7F1}" destId="{E6DAC363-4BEE-4559-BFBA-D16A5A76E481}" srcOrd="2" destOrd="0" parTransId="{D51D0389-1CD9-4A00-890A-914E1E84BA86}" sibTransId="{0C19647A-44B4-480A-B7DE-7564D05EBDD4}"/>
    <dgm:cxn modelId="{0753CBAC-2461-4E75-A0CE-5155DF8906D6}" type="presOf" srcId="{58FD7460-FD2B-4809-82F0-FB0F8A600E78}" destId="{4516A13E-2055-4205-8681-BA5EE922292F}" srcOrd="0" destOrd="0" presId="urn:microsoft.com/office/officeart/2005/8/layout/vList2"/>
    <dgm:cxn modelId="{D9D0E690-3DAA-4F2A-96C3-20713F65E67F}" type="presParOf" srcId="{411193A5-F98C-4FE6-85AF-8D208044C5D5}" destId="{08D3737E-3A77-4B9D-AD7E-C278937C582C}" srcOrd="0" destOrd="0" presId="urn:microsoft.com/office/officeart/2005/8/layout/vList2"/>
    <dgm:cxn modelId="{8B0C95F0-C0FA-40F4-AA8F-821990B22DE0}" type="presParOf" srcId="{411193A5-F98C-4FE6-85AF-8D208044C5D5}" destId="{4516A13E-2055-4205-8681-BA5EE922292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90426-8674-4BFB-92FE-A95E5799FCD4}" type="doc">
      <dgm:prSet loTypeId="urn:microsoft.com/office/officeart/2005/8/layout/vList2" loCatId="list" qsTypeId="urn:microsoft.com/office/officeart/2005/8/quickstyle/3d1" qsCatId="3D" csTypeId="urn:microsoft.com/office/officeart/2005/8/colors/accent2_2" csCatId="accent2"/>
      <dgm:spPr/>
      <dgm:t>
        <a:bodyPr/>
        <a:lstStyle/>
        <a:p>
          <a:endParaRPr lang="ru-RU"/>
        </a:p>
      </dgm:t>
    </dgm:pt>
    <dgm:pt modelId="{69C74BF9-E4EA-4D5A-87BA-D6EE4143BC78}">
      <dgm:prSet custT="1"/>
      <dgm:spPr/>
      <dgm:t>
        <a:bodyPr/>
        <a:lstStyle/>
        <a:p>
          <a:pPr rtl="0"/>
          <a:r>
            <a:rPr lang="ru-RU" sz="2000" b="1" dirty="0" smtClean="0">
              <a:latin typeface="Candara" pitchFamily="34" charset="0"/>
            </a:rPr>
            <a:t>190 различных компьютерных игр, среди которых:</a:t>
          </a:r>
          <a:endParaRPr lang="ru-RU" sz="2000" dirty="0">
            <a:latin typeface="Candara" pitchFamily="34" charset="0"/>
          </a:endParaRPr>
        </a:p>
      </dgm:t>
    </dgm:pt>
    <dgm:pt modelId="{5A8966DA-DA09-4190-BAE6-D733B749A997}" type="parTrans" cxnId="{B9A4A56E-D1D4-4172-BA1E-27DEDC5371CD}">
      <dgm:prSet/>
      <dgm:spPr/>
      <dgm:t>
        <a:bodyPr/>
        <a:lstStyle/>
        <a:p>
          <a:endParaRPr lang="ru-RU">
            <a:latin typeface="Candara" pitchFamily="34" charset="0"/>
          </a:endParaRPr>
        </a:p>
      </dgm:t>
    </dgm:pt>
    <dgm:pt modelId="{2DDD8270-F11E-4695-876D-C0813150D332}" type="sibTrans" cxnId="{B9A4A56E-D1D4-4172-BA1E-27DEDC5371CD}">
      <dgm:prSet/>
      <dgm:spPr/>
      <dgm:t>
        <a:bodyPr/>
        <a:lstStyle/>
        <a:p>
          <a:endParaRPr lang="ru-RU">
            <a:latin typeface="Candara" pitchFamily="34" charset="0"/>
          </a:endParaRPr>
        </a:p>
      </dgm:t>
    </dgm:pt>
    <dgm:pt modelId="{A75361A3-088B-4EE2-97F0-475B51FA45CC}">
      <dgm:prSet custT="1"/>
      <dgm:spPr/>
      <dgm:t>
        <a:bodyPr/>
        <a:lstStyle/>
        <a:p>
          <a:pPr rtl="0"/>
          <a:r>
            <a:rPr lang="en-US" sz="1700" b="0" dirty="0" smtClean="0">
              <a:latin typeface="Candara" pitchFamily="34" charset="0"/>
            </a:rPr>
            <a:t>Call of Duty</a:t>
          </a:r>
          <a:endParaRPr lang="ru-RU" sz="1700" b="0" dirty="0">
            <a:latin typeface="Candara" pitchFamily="34" charset="0"/>
          </a:endParaRPr>
        </a:p>
      </dgm:t>
    </dgm:pt>
    <dgm:pt modelId="{21C131C3-6B6B-4281-BF37-EAD7B405B9CE}" type="parTrans" cxnId="{8A872B73-233B-4F67-A159-57E9528909C1}">
      <dgm:prSet/>
      <dgm:spPr/>
      <dgm:t>
        <a:bodyPr/>
        <a:lstStyle/>
        <a:p>
          <a:endParaRPr lang="ru-RU">
            <a:latin typeface="Candara" pitchFamily="34" charset="0"/>
          </a:endParaRPr>
        </a:p>
      </dgm:t>
    </dgm:pt>
    <dgm:pt modelId="{C695D103-C299-443C-9379-381941C9BE39}" type="sibTrans" cxnId="{8A872B73-233B-4F67-A159-57E9528909C1}">
      <dgm:prSet/>
      <dgm:spPr/>
      <dgm:t>
        <a:bodyPr/>
        <a:lstStyle/>
        <a:p>
          <a:endParaRPr lang="ru-RU">
            <a:latin typeface="Candara" pitchFamily="34" charset="0"/>
          </a:endParaRPr>
        </a:p>
      </dgm:t>
    </dgm:pt>
    <dgm:pt modelId="{343E28F6-1E34-442B-A69D-EDC061E5774D}">
      <dgm:prSet custT="1"/>
      <dgm:spPr/>
      <dgm:t>
        <a:bodyPr/>
        <a:lstStyle/>
        <a:p>
          <a:pPr rtl="0"/>
          <a:r>
            <a:rPr lang="en-US" sz="1700" b="0" dirty="0" smtClean="0">
              <a:latin typeface="Candara" pitchFamily="34" charset="0"/>
            </a:rPr>
            <a:t>Need for speed Underground</a:t>
          </a:r>
          <a:endParaRPr lang="ru-RU" sz="1700" b="0" dirty="0">
            <a:latin typeface="Candara" pitchFamily="34" charset="0"/>
          </a:endParaRPr>
        </a:p>
      </dgm:t>
    </dgm:pt>
    <dgm:pt modelId="{DDA3EE40-D721-4F0B-9534-776CA67BB26A}" type="parTrans" cxnId="{9EC27C9B-7E36-458D-880E-0380B643AA08}">
      <dgm:prSet/>
      <dgm:spPr/>
      <dgm:t>
        <a:bodyPr/>
        <a:lstStyle/>
        <a:p>
          <a:endParaRPr lang="ru-RU">
            <a:latin typeface="Candara" pitchFamily="34" charset="0"/>
          </a:endParaRPr>
        </a:p>
      </dgm:t>
    </dgm:pt>
    <dgm:pt modelId="{7FC6A160-D86D-4241-9403-00AE72A9D2D8}" type="sibTrans" cxnId="{9EC27C9B-7E36-458D-880E-0380B643AA08}">
      <dgm:prSet/>
      <dgm:spPr/>
      <dgm:t>
        <a:bodyPr/>
        <a:lstStyle/>
        <a:p>
          <a:endParaRPr lang="ru-RU">
            <a:latin typeface="Candara" pitchFamily="34" charset="0"/>
          </a:endParaRPr>
        </a:p>
      </dgm:t>
    </dgm:pt>
    <dgm:pt modelId="{7B4BA51D-1146-43D6-86AD-39A67F97A005}">
      <dgm:prSet custT="1"/>
      <dgm:spPr/>
      <dgm:t>
        <a:bodyPr/>
        <a:lstStyle/>
        <a:p>
          <a:pPr rtl="0"/>
          <a:r>
            <a:rPr lang="en-US" sz="1700" b="0" dirty="0" smtClean="0">
              <a:latin typeface="Candara" pitchFamily="34" charset="0"/>
            </a:rPr>
            <a:t>Doom</a:t>
          </a:r>
          <a:endParaRPr lang="ru-RU" sz="1700" b="0" dirty="0">
            <a:latin typeface="Candara" pitchFamily="34" charset="0"/>
          </a:endParaRPr>
        </a:p>
      </dgm:t>
    </dgm:pt>
    <dgm:pt modelId="{3B316BED-E4E0-4840-928B-A7FE934F40A9}" type="parTrans" cxnId="{E4FDB479-B08D-4199-B129-0FB08C6810C5}">
      <dgm:prSet/>
      <dgm:spPr/>
      <dgm:t>
        <a:bodyPr/>
        <a:lstStyle/>
        <a:p>
          <a:endParaRPr lang="ru-RU">
            <a:latin typeface="Candara" pitchFamily="34" charset="0"/>
          </a:endParaRPr>
        </a:p>
      </dgm:t>
    </dgm:pt>
    <dgm:pt modelId="{B113C64A-91B0-4FF7-A600-96F5895AB86F}" type="sibTrans" cxnId="{E4FDB479-B08D-4199-B129-0FB08C6810C5}">
      <dgm:prSet/>
      <dgm:spPr/>
      <dgm:t>
        <a:bodyPr/>
        <a:lstStyle/>
        <a:p>
          <a:endParaRPr lang="ru-RU">
            <a:latin typeface="Candara" pitchFamily="34" charset="0"/>
          </a:endParaRPr>
        </a:p>
      </dgm:t>
    </dgm:pt>
    <dgm:pt modelId="{7939E82F-5E4E-47B8-AB62-5E00008E0B52}">
      <dgm:prSet custT="1"/>
      <dgm:spPr/>
      <dgm:t>
        <a:bodyPr/>
        <a:lstStyle/>
        <a:p>
          <a:pPr rtl="0"/>
          <a:r>
            <a:rPr lang="en-US" sz="1700" b="0" dirty="0" smtClean="0">
              <a:latin typeface="Candara" pitchFamily="34" charset="0"/>
            </a:rPr>
            <a:t>Quake</a:t>
          </a:r>
          <a:endParaRPr lang="ru-RU" sz="1700" b="0" dirty="0">
            <a:latin typeface="Candara" pitchFamily="34" charset="0"/>
          </a:endParaRPr>
        </a:p>
      </dgm:t>
    </dgm:pt>
    <dgm:pt modelId="{456D7A7B-032F-4092-9E24-9FB82E7FCF3D}" type="parTrans" cxnId="{F4C83B8A-B81B-45ED-8D07-CE8C5E6C9A27}">
      <dgm:prSet/>
      <dgm:spPr/>
      <dgm:t>
        <a:bodyPr/>
        <a:lstStyle/>
        <a:p>
          <a:endParaRPr lang="ru-RU">
            <a:latin typeface="Candara" pitchFamily="34" charset="0"/>
          </a:endParaRPr>
        </a:p>
      </dgm:t>
    </dgm:pt>
    <dgm:pt modelId="{A17B2E71-3220-4C72-983C-2069A6A3ADE6}" type="sibTrans" cxnId="{F4C83B8A-B81B-45ED-8D07-CE8C5E6C9A27}">
      <dgm:prSet/>
      <dgm:spPr/>
      <dgm:t>
        <a:bodyPr/>
        <a:lstStyle/>
        <a:p>
          <a:endParaRPr lang="ru-RU">
            <a:latin typeface="Candara" pitchFamily="34" charset="0"/>
          </a:endParaRPr>
        </a:p>
      </dgm:t>
    </dgm:pt>
    <dgm:pt modelId="{E513CADB-E936-40D1-BCAF-F3B65CC59474}">
      <dgm:prSet custT="1"/>
      <dgm:spPr/>
      <dgm:t>
        <a:bodyPr/>
        <a:lstStyle/>
        <a:p>
          <a:pPr rtl="0"/>
          <a:r>
            <a:rPr lang="en-US" sz="1700" b="0" dirty="0" smtClean="0">
              <a:latin typeface="Candara" pitchFamily="34" charset="0"/>
            </a:rPr>
            <a:t>Half-Life</a:t>
          </a:r>
          <a:endParaRPr lang="ru-RU" sz="1700" b="0" dirty="0">
            <a:latin typeface="Candara" pitchFamily="34" charset="0"/>
          </a:endParaRPr>
        </a:p>
      </dgm:t>
    </dgm:pt>
    <dgm:pt modelId="{66939359-3AB4-4AC5-9A6A-AAD616513E93}" type="parTrans" cxnId="{699C458E-FE07-40AE-A68F-B527B0E22476}">
      <dgm:prSet/>
      <dgm:spPr/>
      <dgm:t>
        <a:bodyPr/>
        <a:lstStyle/>
        <a:p>
          <a:endParaRPr lang="ru-RU">
            <a:latin typeface="Candara" pitchFamily="34" charset="0"/>
          </a:endParaRPr>
        </a:p>
      </dgm:t>
    </dgm:pt>
    <dgm:pt modelId="{95FC0622-2063-4B21-9F1B-CEA30F015DA2}" type="sibTrans" cxnId="{699C458E-FE07-40AE-A68F-B527B0E22476}">
      <dgm:prSet/>
      <dgm:spPr/>
      <dgm:t>
        <a:bodyPr/>
        <a:lstStyle/>
        <a:p>
          <a:endParaRPr lang="ru-RU">
            <a:latin typeface="Candara" pitchFamily="34" charset="0"/>
          </a:endParaRPr>
        </a:p>
      </dgm:t>
    </dgm:pt>
    <dgm:pt modelId="{3B683061-5844-4C44-95BD-59D171F27626}">
      <dgm:prSet custT="1"/>
      <dgm:spPr/>
      <dgm:t>
        <a:bodyPr/>
        <a:lstStyle/>
        <a:p>
          <a:pPr rtl="0"/>
          <a:r>
            <a:rPr lang="en-US" sz="1700" b="0" dirty="0" smtClean="0">
              <a:latin typeface="Candara" pitchFamily="34" charset="0"/>
            </a:rPr>
            <a:t>Fifa</a:t>
          </a:r>
          <a:endParaRPr lang="ru-RU" sz="1700" b="0" dirty="0">
            <a:latin typeface="Candara" pitchFamily="34" charset="0"/>
          </a:endParaRPr>
        </a:p>
      </dgm:t>
    </dgm:pt>
    <dgm:pt modelId="{CD536B0F-46CC-46ED-8BD6-52A314A5CEFB}" type="parTrans" cxnId="{B41DD3D0-22D9-400D-9FDF-2E723803DCE4}">
      <dgm:prSet/>
      <dgm:spPr/>
      <dgm:t>
        <a:bodyPr/>
        <a:lstStyle/>
        <a:p>
          <a:endParaRPr lang="ru-RU">
            <a:latin typeface="Candara" pitchFamily="34" charset="0"/>
          </a:endParaRPr>
        </a:p>
      </dgm:t>
    </dgm:pt>
    <dgm:pt modelId="{D405DD92-3F66-438D-A3FF-112681736FDA}" type="sibTrans" cxnId="{B41DD3D0-22D9-400D-9FDF-2E723803DCE4}">
      <dgm:prSet/>
      <dgm:spPr/>
      <dgm:t>
        <a:bodyPr/>
        <a:lstStyle/>
        <a:p>
          <a:endParaRPr lang="ru-RU">
            <a:latin typeface="Candara" pitchFamily="34" charset="0"/>
          </a:endParaRPr>
        </a:p>
      </dgm:t>
    </dgm:pt>
    <dgm:pt modelId="{DC41B02A-D78E-4939-ABDB-E40F818A638C}">
      <dgm:prSet custT="1"/>
      <dgm:spPr/>
      <dgm:t>
        <a:bodyPr/>
        <a:lstStyle/>
        <a:p>
          <a:pPr rtl="0"/>
          <a:r>
            <a:rPr lang="en-US" sz="1700" b="0" dirty="0" smtClean="0">
              <a:latin typeface="Candara" pitchFamily="34" charset="0"/>
            </a:rPr>
            <a:t>Starcraft</a:t>
          </a:r>
          <a:endParaRPr lang="ru-RU" sz="1700" b="0" dirty="0">
            <a:latin typeface="Candara" pitchFamily="34" charset="0"/>
          </a:endParaRPr>
        </a:p>
      </dgm:t>
    </dgm:pt>
    <dgm:pt modelId="{91C0DAB7-C90E-42F3-B21D-51B8AF3A6F0A}" type="parTrans" cxnId="{FE2E846B-DCF1-4833-977E-BC81A56F1176}">
      <dgm:prSet/>
      <dgm:spPr/>
      <dgm:t>
        <a:bodyPr/>
        <a:lstStyle/>
        <a:p>
          <a:endParaRPr lang="ru-RU">
            <a:latin typeface="Candara" pitchFamily="34" charset="0"/>
          </a:endParaRPr>
        </a:p>
      </dgm:t>
    </dgm:pt>
    <dgm:pt modelId="{35BFA542-6595-41C5-86E4-EB68FB1790BA}" type="sibTrans" cxnId="{FE2E846B-DCF1-4833-977E-BC81A56F1176}">
      <dgm:prSet/>
      <dgm:spPr/>
      <dgm:t>
        <a:bodyPr/>
        <a:lstStyle/>
        <a:p>
          <a:endParaRPr lang="ru-RU">
            <a:latin typeface="Candara" pitchFamily="34" charset="0"/>
          </a:endParaRPr>
        </a:p>
      </dgm:t>
    </dgm:pt>
    <dgm:pt modelId="{1879D165-CEC7-4E44-B2BA-9151E3C107CE}">
      <dgm:prSet custT="1"/>
      <dgm:spPr/>
      <dgm:t>
        <a:bodyPr/>
        <a:lstStyle/>
        <a:p>
          <a:pPr rtl="0"/>
          <a:r>
            <a:rPr lang="ru-RU" sz="1700" b="0" i="1" dirty="0" smtClean="0">
              <a:latin typeface="Candara" pitchFamily="34" charset="0"/>
            </a:rPr>
            <a:t>Другие…</a:t>
          </a:r>
          <a:endParaRPr lang="ru-RU" sz="1700" b="0" dirty="0">
            <a:latin typeface="Candara" pitchFamily="34" charset="0"/>
          </a:endParaRPr>
        </a:p>
      </dgm:t>
    </dgm:pt>
    <dgm:pt modelId="{8EBBA33B-DE4F-435A-96FE-E227D6ECEA77}" type="parTrans" cxnId="{556B2759-6E07-4560-9F23-A6D0B0AFE15A}">
      <dgm:prSet/>
      <dgm:spPr/>
      <dgm:t>
        <a:bodyPr/>
        <a:lstStyle/>
        <a:p>
          <a:endParaRPr lang="ru-RU">
            <a:latin typeface="Candara" pitchFamily="34" charset="0"/>
          </a:endParaRPr>
        </a:p>
      </dgm:t>
    </dgm:pt>
    <dgm:pt modelId="{737FC67A-5170-47EC-9E37-903025A0C31A}" type="sibTrans" cxnId="{556B2759-6E07-4560-9F23-A6D0B0AFE15A}">
      <dgm:prSet/>
      <dgm:spPr/>
      <dgm:t>
        <a:bodyPr/>
        <a:lstStyle/>
        <a:p>
          <a:endParaRPr lang="ru-RU">
            <a:latin typeface="Candara" pitchFamily="34" charset="0"/>
          </a:endParaRPr>
        </a:p>
      </dgm:t>
    </dgm:pt>
    <dgm:pt modelId="{6FE09702-DD8C-4198-9298-664D75053111}" type="pres">
      <dgm:prSet presAssocID="{89990426-8674-4BFB-92FE-A95E5799FCD4}" presName="linear" presStyleCnt="0">
        <dgm:presLayoutVars>
          <dgm:animLvl val="lvl"/>
          <dgm:resizeHandles val="exact"/>
        </dgm:presLayoutVars>
      </dgm:prSet>
      <dgm:spPr/>
      <dgm:t>
        <a:bodyPr/>
        <a:lstStyle/>
        <a:p>
          <a:endParaRPr lang="ru-RU"/>
        </a:p>
      </dgm:t>
    </dgm:pt>
    <dgm:pt modelId="{2CB3A8D3-D766-40E3-BA1A-508736916159}" type="pres">
      <dgm:prSet presAssocID="{69C74BF9-E4EA-4D5A-87BA-D6EE4143BC78}" presName="parentText" presStyleLbl="node1" presStyleIdx="0" presStyleCnt="1">
        <dgm:presLayoutVars>
          <dgm:chMax val="0"/>
          <dgm:bulletEnabled val="1"/>
        </dgm:presLayoutVars>
      </dgm:prSet>
      <dgm:spPr/>
      <dgm:t>
        <a:bodyPr/>
        <a:lstStyle/>
        <a:p>
          <a:endParaRPr lang="ru-RU"/>
        </a:p>
      </dgm:t>
    </dgm:pt>
    <dgm:pt modelId="{61088674-1736-4F4F-BD51-038596DFF707}" type="pres">
      <dgm:prSet presAssocID="{69C74BF9-E4EA-4D5A-87BA-D6EE4143BC78}" presName="childText" presStyleLbl="revTx" presStyleIdx="0" presStyleCnt="1">
        <dgm:presLayoutVars>
          <dgm:bulletEnabled val="1"/>
        </dgm:presLayoutVars>
      </dgm:prSet>
      <dgm:spPr/>
      <dgm:t>
        <a:bodyPr/>
        <a:lstStyle/>
        <a:p>
          <a:endParaRPr lang="ru-RU"/>
        </a:p>
      </dgm:t>
    </dgm:pt>
  </dgm:ptLst>
  <dgm:cxnLst>
    <dgm:cxn modelId="{8BF7BD48-5CC1-4E58-B56F-07F77CB8A0EE}" type="presOf" srcId="{69C74BF9-E4EA-4D5A-87BA-D6EE4143BC78}" destId="{2CB3A8D3-D766-40E3-BA1A-508736916159}" srcOrd="0" destOrd="0" presId="urn:microsoft.com/office/officeart/2005/8/layout/vList2"/>
    <dgm:cxn modelId="{699C458E-FE07-40AE-A68F-B527B0E22476}" srcId="{69C74BF9-E4EA-4D5A-87BA-D6EE4143BC78}" destId="{E513CADB-E936-40D1-BCAF-F3B65CC59474}" srcOrd="4" destOrd="0" parTransId="{66939359-3AB4-4AC5-9A6A-AAD616513E93}" sibTransId="{95FC0622-2063-4B21-9F1B-CEA30F015DA2}"/>
    <dgm:cxn modelId="{B41DD3D0-22D9-400D-9FDF-2E723803DCE4}" srcId="{69C74BF9-E4EA-4D5A-87BA-D6EE4143BC78}" destId="{3B683061-5844-4C44-95BD-59D171F27626}" srcOrd="5" destOrd="0" parTransId="{CD536B0F-46CC-46ED-8BD6-52A314A5CEFB}" sibTransId="{D405DD92-3F66-438D-A3FF-112681736FDA}"/>
    <dgm:cxn modelId="{59CF3F15-BC7A-4023-AD89-9C9B39EC8099}" type="presOf" srcId="{343E28F6-1E34-442B-A69D-EDC061E5774D}" destId="{61088674-1736-4F4F-BD51-038596DFF707}" srcOrd="0" destOrd="1" presId="urn:microsoft.com/office/officeart/2005/8/layout/vList2"/>
    <dgm:cxn modelId="{0E277447-AB55-4BCD-8761-86B470C9F0F2}" type="presOf" srcId="{A75361A3-088B-4EE2-97F0-475B51FA45CC}" destId="{61088674-1736-4F4F-BD51-038596DFF707}" srcOrd="0" destOrd="0" presId="urn:microsoft.com/office/officeart/2005/8/layout/vList2"/>
    <dgm:cxn modelId="{FE2E846B-DCF1-4833-977E-BC81A56F1176}" srcId="{69C74BF9-E4EA-4D5A-87BA-D6EE4143BC78}" destId="{DC41B02A-D78E-4939-ABDB-E40F818A638C}" srcOrd="6" destOrd="0" parTransId="{91C0DAB7-C90E-42F3-B21D-51B8AF3A6F0A}" sibTransId="{35BFA542-6595-41C5-86E4-EB68FB1790BA}"/>
    <dgm:cxn modelId="{556B2759-6E07-4560-9F23-A6D0B0AFE15A}" srcId="{69C74BF9-E4EA-4D5A-87BA-D6EE4143BC78}" destId="{1879D165-CEC7-4E44-B2BA-9151E3C107CE}" srcOrd="7" destOrd="0" parTransId="{8EBBA33B-DE4F-435A-96FE-E227D6ECEA77}" sibTransId="{737FC67A-5170-47EC-9E37-903025A0C31A}"/>
    <dgm:cxn modelId="{9EC27C9B-7E36-458D-880E-0380B643AA08}" srcId="{69C74BF9-E4EA-4D5A-87BA-D6EE4143BC78}" destId="{343E28F6-1E34-442B-A69D-EDC061E5774D}" srcOrd="1" destOrd="0" parTransId="{DDA3EE40-D721-4F0B-9534-776CA67BB26A}" sibTransId="{7FC6A160-D86D-4241-9403-00AE72A9D2D8}"/>
    <dgm:cxn modelId="{68AC134A-8A89-4571-B744-71FE814A56D3}" type="presOf" srcId="{1879D165-CEC7-4E44-B2BA-9151E3C107CE}" destId="{61088674-1736-4F4F-BD51-038596DFF707}" srcOrd="0" destOrd="7" presId="urn:microsoft.com/office/officeart/2005/8/layout/vList2"/>
    <dgm:cxn modelId="{8A872B73-233B-4F67-A159-57E9528909C1}" srcId="{69C74BF9-E4EA-4D5A-87BA-D6EE4143BC78}" destId="{A75361A3-088B-4EE2-97F0-475B51FA45CC}" srcOrd="0" destOrd="0" parTransId="{21C131C3-6B6B-4281-BF37-EAD7B405B9CE}" sibTransId="{C695D103-C299-443C-9379-381941C9BE39}"/>
    <dgm:cxn modelId="{E4FDB479-B08D-4199-B129-0FB08C6810C5}" srcId="{69C74BF9-E4EA-4D5A-87BA-D6EE4143BC78}" destId="{7B4BA51D-1146-43D6-86AD-39A67F97A005}" srcOrd="2" destOrd="0" parTransId="{3B316BED-E4E0-4840-928B-A7FE934F40A9}" sibTransId="{B113C64A-91B0-4FF7-A600-96F5895AB86F}"/>
    <dgm:cxn modelId="{9BE40C78-214C-4C64-9097-8085CCE82EF2}" type="presOf" srcId="{E513CADB-E936-40D1-BCAF-F3B65CC59474}" destId="{61088674-1736-4F4F-BD51-038596DFF707}" srcOrd="0" destOrd="4" presId="urn:microsoft.com/office/officeart/2005/8/layout/vList2"/>
    <dgm:cxn modelId="{8FB1131B-2E1C-4D2D-BDA8-8031E530EA03}" type="presOf" srcId="{DC41B02A-D78E-4939-ABDB-E40F818A638C}" destId="{61088674-1736-4F4F-BD51-038596DFF707}" srcOrd="0" destOrd="6" presId="urn:microsoft.com/office/officeart/2005/8/layout/vList2"/>
    <dgm:cxn modelId="{F4C83B8A-B81B-45ED-8D07-CE8C5E6C9A27}" srcId="{69C74BF9-E4EA-4D5A-87BA-D6EE4143BC78}" destId="{7939E82F-5E4E-47B8-AB62-5E00008E0B52}" srcOrd="3" destOrd="0" parTransId="{456D7A7B-032F-4092-9E24-9FB82E7FCF3D}" sibTransId="{A17B2E71-3220-4C72-983C-2069A6A3ADE6}"/>
    <dgm:cxn modelId="{F0D68EAD-3EB4-4E45-9259-AD89E6478C04}" type="presOf" srcId="{7B4BA51D-1146-43D6-86AD-39A67F97A005}" destId="{61088674-1736-4F4F-BD51-038596DFF707}" srcOrd="0" destOrd="2" presId="urn:microsoft.com/office/officeart/2005/8/layout/vList2"/>
    <dgm:cxn modelId="{B9A4A56E-D1D4-4172-BA1E-27DEDC5371CD}" srcId="{89990426-8674-4BFB-92FE-A95E5799FCD4}" destId="{69C74BF9-E4EA-4D5A-87BA-D6EE4143BC78}" srcOrd="0" destOrd="0" parTransId="{5A8966DA-DA09-4190-BAE6-D733B749A997}" sibTransId="{2DDD8270-F11E-4695-876D-C0813150D332}"/>
    <dgm:cxn modelId="{CEE2733E-04D0-4A37-BE1A-FD9CEC6A8E96}" type="presOf" srcId="{89990426-8674-4BFB-92FE-A95E5799FCD4}" destId="{6FE09702-DD8C-4198-9298-664D75053111}" srcOrd="0" destOrd="0" presId="urn:microsoft.com/office/officeart/2005/8/layout/vList2"/>
    <dgm:cxn modelId="{19862DE0-2DF3-419E-B9C7-EE7B67F17421}" type="presOf" srcId="{7939E82F-5E4E-47B8-AB62-5E00008E0B52}" destId="{61088674-1736-4F4F-BD51-038596DFF707}" srcOrd="0" destOrd="3" presId="urn:microsoft.com/office/officeart/2005/8/layout/vList2"/>
    <dgm:cxn modelId="{830E4661-1367-49C7-BABB-A6DF6702EE3F}" type="presOf" srcId="{3B683061-5844-4C44-95BD-59D171F27626}" destId="{61088674-1736-4F4F-BD51-038596DFF707}" srcOrd="0" destOrd="5" presId="urn:microsoft.com/office/officeart/2005/8/layout/vList2"/>
    <dgm:cxn modelId="{66A34F7B-AB78-40A6-87C2-ED3394DB3382}" type="presParOf" srcId="{6FE09702-DD8C-4198-9298-664D75053111}" destId="{2CB3A8D3-D766-40E3-BA1A-508736916159}" srcOrd="0" destOrd="0" presId="urn:microsoft.com/office/officeart/2005/8/layout/vList2"/>
    <dgm:cxn modelId="{355151A8-31DA-4C8B-8208-FF59FDA93272}" type="presParOf" srcId="{6FE09702-DD8C-4198-9298-664D75053111}" destId="{61088674-1736-4F4F-BD51-038596DFF707}"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F922C6-075A-4EB7-AE4B-C48FD2ACDABB}" type="doc">
      <dgm:prSet loTypeId="urn:microsoft.com/office/officeart/2009/3/layout/SubStepProcess" loCatId="process" qsTypeId="urn:microsoft.com/office/officeart/2005/8/quickstyle/3d3" qsCatId="3D" csTypeId="urn:microsoft.com/office/officeart/2005/8/colors/accent2_5" csCatId="accent2" phldr="1"/>
      <dgm:spPr/>
      <dgm:t>
        <a:bodyPr/>
        <a:lstStyle/>
        <a:p>
          <a:endParaRPr lang="ru-RU"/>
        </a:p>
      </dgm:t>
    </dgm:pt>
    <dgm:pt modelId="{855C5D8D-6D78-4EC4-A772-D3F7090E88FE}">
      <dgm:prSet/>
      <dgm:spPr/>
      <dgm:t>
        <a:bodyPr/>
        <a:lstStyle/>
        <a:p>
          <a:pPr rtl="0"/>
          <a:r>
            <a:rPr lang="ru-RU" b="1" dirty="0" smtClean="0">
              <a:latin typeface="Candara" pitchFamily="34" charset="0"/>
            </a:rPr>
            <a:t>Методика оценки эффективности SAM в организации</a:t>
          </a:r>
          <a:endParaRPr lang="ru-RU" dirty="0">
            <a:latin typeface="Candara" pitchFamily="34" charset="0"/>
          </a:endParaRPr>
        </a:p>
      </dgm:t>
    </dgm:pt>
    <dgm:pt modelId="{A412210B-7306-4287-80CE-915315DEA059}" type="parTrans" cxnId="{10D8A34B-EEC7-4874-9417-8B482E036C79}">
      <dgm:prSet/>
      <dgm:spPr/>
      <dgm:t>
        <a:bodyPr/>
        <a:lstStyle/>
        <a:p>
          <a:endParaRPr lang="ru-RU"/>
        </a:p>
      </dgm:t>
    </dgm:pt>
    <dgm:pt modelId="{156FB3FD-9675-4685-A842-C2D835CDFE61}" type="sibTrans" cxnId="{10D8A34B-EEC7-4874-9417-8B482E036C79}">
      <dgm:prSet/>
      <dgm:spPr/>
      <dgm:t>
        <a:bodyPr/>
        <a:lstStyle/>
        <a:p>
          <a:endParaRPr lang="ru-RU"/>
        </a:p>
      </dgm:t>
    </dgm:pt>
    <dgm:pt modelId="{E1CB042D-2B40-4DD8-9770-8FB7F1A548F2}">
      <dgm:prSet/>
      <dgm:spPr/>
      <dgm:t>
        <a:bodyPr/>
        <a:lstStyle/>
        <a:p>
          <a:pPr rtl="0"/>
          <a:r>
            <a:rPr lang="ru-RU" b="1" dirty="0" smtClean="0">
              <a:latin typeface="Candara" pitchFamily="34" charset="0"/>
            </a:rPr>
            <a:t>Оценка уровня зрелости бизнес-процессов</a:t>
          </a:r>
          <a:endParaRPr lang="ru-RU" dirty="0">
            <a:latin typeface="Candara" pitchFamily="34" charset="0"/>
          </a:endParaRPr>
        </a:p>
      </dgm:t>
    </dgm:pt>
    <dgm:pt modelId="{05E062E4-4CF9-47D2-B152-AE1A1B87FA2F}" type="parTrans" cxnId="{D1C9F750-67CA-4B8E-B286-7CFD1361784B}">
      <dgm:prSet/>
      <dgm:spPr/>
      <dgm:t>
        <a:bodyPr/>
        <a:lstStyle/>
        <a:p>
          <a:endParaRPr lang="ru-RU"/>
        </a:p>
      </dgm:t>
    </dgm:pt>
    <dgm:pt modelId="{C7F3A465-7636-457A-A511-9E80352D769E}" type="sibTrans" cxnId="{D1C9F750-67CA-4B8E-B286-7CFD1361784B}">
      <dgm:prSet/>
      <dgm:spPr/>
      <dgm:t>
        <a:bodyPr/>
        <a:lstStyle/>
        <a:p>
          <a:endParaRPr lang="ru-RU"/>
        </a:p>
      </dgm:t>
    </dgm:pt>
    <dgm:pt modelId="{A376F61E-7A75-4918-B6AA-5A49A6152D79}">
      <dgm:prSet/>
      <dgm:spPr/>
      <dgm:t>
        <a:bodyPr/>
        <a:lstStyle/>
        <a:p>
          <a:pPr rtl="0"/>
          <a:r>
            <a:rPr lang="ru-RU" b="1" dirty="0" smtClean="0">
              <a:latin typeface="Candara" pitchFamily="34" charset="0"/>
            </a:rPr>
            <a:t>Ключевые показатели эффективности (</a:t>
          </a:r>
          <a:r>
            <a:rPr lang="en-US" b="1" dirty="0" smtClean="0">
              <a:latin typeface="Candara" pitchFamily="34" charset="0"/>
            </a:rPr>
            <a:t>KPI)</a:t>
          </a:r>
          <a:endParaRPr lang="ru-RU" dirty="0">
            <a:latin typeface="Candara" pitchFamily="34" charset="0"/>
          </a:endParaRPr>
        </a:p>
      </dgm:t>
    </dgm:pt>
    <dgm:pt modelId="{070DD482-A4EB-465D-B792-453FECD8E6CE}" type="parTrans" cxnId="{B3F12CAF-1AF4-4892-9AEA-81BBDF406F69}">
      <dgm:prSet/>
      <dgm:spPr/>
      <dgm:t>
        <a:bodyPr/>
        <a:lstStyle/>
        <a:p>
          <a:endParaRPr lang="ru-RU"/>
        </a:p>
      </dgm:t>
    </dgm:pt>
    <dgm:pt modelId="{46AF3307-49D3-4CAD-B046-5A1EF3E9E99C}" type="sibTrans" cxnId="{B3F12CAF-1AF4-4892-9AEA-81BBDF406F69}">
      <dgm:prSet/>
      <dgm:spPr/>
      <dgm:t>
        <a:bodyPr/>
        <a:lstStyle/>
        <a:p>
          <a:endParaRPr lang="ru-RU"/>
        </a:p>
      </dgm:t>
    </dgm:pt>
    <dgm:pt modelId="{47581AF0-F48F-4CDE-B625-0C1F04987C9C}">
      <dgm:prSet/>
      <dgm:spPr/>
      <dgm:t>
        <a:bodyPr/>
        <a:lstStyle/>
        <a:p>
          <a:pPr rtl="0"/>
          <a:r>
            <a:rPr lang="ru-RU" b="1" dirty="0" smtClean="0">
              <a:latin typeface="Candara" pitchFamily="34" charset="0"/>
            </a:rPr>
            <a:t>Стандарт </a:t>
          </a:r>
          <a:r>
            <a:rPr lang="en-US" b="1" dirty="0" smtClean="0">
              <a:latin typeface="Candara" pitchFamily="34" charset="0"/>
            </a:rPr>
            <a:t>ISO 19770-1 </a:t>
          </a:r>
          <a:endParaRPr lang="ru-RU" dirty="0">
            <a:latin typeface="Candara" pitchFamily="34" charset="0"/>
          </a:endParaRPr>
        </a:p>
      </dgm:t>
    </dgm:pt>
    <dgm:pt modelId="{F2950219-5E79-4093-97B1-F2F19C81C05F}" type="parTrans" cxnId="{8D970378-93D7-4247-9653-C8264BC55735}">
      <dgm:prSet/>
      <dgm:spPr/>
      <dgm:t>
        <a:bodyPr/>
        <a:lstStyle/>
        <a:p>
          <a:endParaRPr lang="ru-RU"/>
        </a:p>
      </dgm:t>
    </dgm:pt>
    <dgm:pt modelId="{A16069CB-3EC9-41EC-AE17-8474F405BDF8}" type="sibTrans" cxnId="{8D970378-93D7-4247-9653-C8264BC55735}">
      <dgm:prSet/>
      <dgm:spPr/>
      <dgm:t>
        <a:bodyPr/>
        <a:lstStyle/>
        <a:p>
          <a:endParaRPr lang="ru-RU"/>
        </a:p>
      </dgm:t>
    </dgm:pt>
    <dgm:pt modelId="{CD031D97-3595-4E83-AB16-905B2ACD08EB}">
      <dgm:prSet/>
      <dgm:spPr/>
      <dgm:t>
        <a:bodyPr/>
        <a:lstStyle/>
        <a:p>
          <a:pPr rtl="0"/>
          <a:r>
            <a:rPr lang="ru-RU" b="1" dirty="0" smtClean="0">
              <a:latin typeface="Candara" pitchFamily="34" charset="0"/>
            </a:rPr>
            <a:t>Методика оценки рисков </a:t>
          </a:r>
          <a:r>
            <a:rPr lang="en-US" b="1" dirty="0" smtClean="0">
              <a:latin typeface="Candara" pitchFamily="34" charset="0"/>
            </a:rPr>
            <a:t>SAM </a:t>
          </a:r>
          <a:r>
            <a:rPr lang="ru-RU" b="1" dirty="0" smtClean="0">
              <a:latin typeface="Candara" pitchFamily="34" charset="0"/>
            </a:rPr>
            <a:t>от </a:t>
          </a:r>
          <a:r>
            <a:rPr lang="en-US" b="1" dirty="0" err="1" smtClean="0">
              <a:latin typeface="Candara" pitchFamily="34" charset="0"/>
            </a:rPr>
            <a:t>Softline</a:t>
          </a:r>
          <a:endParaRPr lang="ru-RU" dirty="0">
            <a:latin typeface="Candara" pitchFamily="34" charset="0"/>
          </a:endParaRPr>
        </a:p>
      </dgm:t>
    </dgm:pt>
    <dgm:pt modelId="{70460594-E806-4922-8916-4819686FBF70}" type="parTrans" cxnId="{EDD0D0C3-DB0D-4E56-852A-64F49673E7AB}">
      <dgm:prSet/>
      <dgm:spPr/>
      <dgm:t>
        <a:bodyPr/>
        <a:lstStyle/>
        <a:p>
          <a:endParaRPr lang="ru-RU"/>
        </a:p>
      </dgm:t>
    </dgm:pt>
    <dgm:pt modelId="{2CCBC93F-14C5-4DBD-A546-A469FAA7AA72}" type="sibTrans" cxnId="{EDD0D0C3-DB0D-4E56-852A-64F49673E7AB}">
      <dgm:prSet/>
      <dgm:spPr/>
      <dgm:t>
        <a:bodyPr/>
        <a:lstStyle/>
        <a:p>
          <a:endParaRPr lang="ru-RU"/>
        </a:p>
      </dgm:t>
    </dgm:pt>
    <dgm:pt modelId="{C2B4697A-93F6-468D-8B17-46CAD86DA585}">
      <dgm:prSet/>
      <dgm:spPr/>
      <dgm:t>
        <a:bodyPr/>
        <a:lstStyle/>
        <a:p>
          <a:pPr rtl="0"/>
          <a:r>
            <a:rPr lang="en-US" b="1" dirty="0" smtClean="0">
              <a:latin typeface="Candara" pitchFamily="34" charset="0"/>
            </a:rPr>
            <a:t>Microsoft SOM (SAM Optimization Model)</a:t>
          </a:r>
          <a:endParaRPr lang="ru-RU" dirty="0">
            <a:latin typeface="Candara" pitchFamily="34" charset="0"/>
          </a:endParaRPr>
        </a:p>
      </dgm:t>
    </dgm:pt>
    <dgm:pt modelId="{BE1B023F-1738-479A-AAFB-2EB6EAC06BB3}" type="parTrans" cxnId="{B33923FF-B504-4819-86A1-D51321EAF50B}">
      <dgm:prSet/>
      <dgm:spPr/>
      <dgm:t>
        <a:bodyPr/>
        <a:lstStyle/>
        <a:p>
          <a:endParaRPr lang="ru-RU"/>
        </a:p>
      </dgm:t>
    </dgm:pt>
    <dgm:pt modelId="{60C25368-FB6C-4D87-9F49-FD090F872535}" type="sibTrans" cxnId="{B33923FF-B504-4819-86A1-D51321EAF50B}">
      <dgm:prSet/>
      <dgm:spPr/>
      <dgm:t>
        <a:bodyPr/>
        <a:lstStyle/>
        <a:p>
          <a:endParaRPr lang="ru-RU"/>
        </a:p>
      </dgm:t>
    </dgm:pt>
    <dgm:pt modelId="{21B9EC98-0132-404D-AFC7-68B0B2DF659A}" type="pres">
      <dgm:prSet presAssocID="{BAF922C6-075A-4EB7-AE4B-C48FD2ACDABB}" presName="Name0" presStyleCnt="0">
        <dgm:presLayoutVars>
          <dgm:chMax val="7"/>
          <dgm:dir/>
          <dgm:animOne val="branch"/>
        </dgm:presLayoutVars>
      </dgm:prSet>
      <dgm:spPr/>
      <dgm:t>
        <a:bodyPr/>
        <a:lstStyle/>
        <a:p>
          <a:endParaRPr lang="ru-RU"/>
        </a:p>
      </dgm:t>
    </dgm:pt>
    <dgm:pt modelId="{1E4C8CC6-363C-43A1-8590-263C3406FA50}" type="pres">
      <dgm:prSet presAssocID="{855C5D8D-6D78-4EC4-A772-D3F7090E88FE}" presName="parTx1" presStyleLbl="node1" presStyleIdx="0" presStyleCnt="2"/>
      <dgm:spPr/>
      <dgm:t>
        <a:bodyPr/>
        <a:lstStyle/>
        <a:p>
          <a:endParaRPr lang="ru-RU"/>
        </a:p>
      </dgm:t>
    </dgm:pt>
    <dgm:pt modelId="{0CE69528-75D5-4177-B8D1-9C57D2857DE4}" type="pres">
      <dgm:prSet presAssocID="{855C5D8D-6D78-4EC4-A772-D3F7090E88FE}" presName="spPre1" presStyleCnt="0"/>
      <dgm:spPr/>
    </dgm:pt>
    <dgm:pt modelId="{E4422F9A-DBBB-40D3-B68D-141A5CF0B695}" type="pres">
      <dgm:prSet presAssocID="{855C5D8D-6D78-4EC4-A772-D3F7090E88FE}" presName="chLin1" presStyleCnt="0"/>
      <dgm:spPr/>
    </dgm:pt>
    <dgm:pt modelId="{3F14625B-B762-4AE3-80FC-7C02B38B7156}" type="pres">
      <dgm:prSet presAssocID="{BE1B023F-1738-479A-AAFB-2EB6EAC06BB3}" presName="Name11" presStyleLbl="parChTrans1D1" presStyleIdx="0" presStyleCnt="16"/>
      <dgm:spPr/>
    </dgm:pt>
    <dgm:pt modelId="{4FD222BC-3652-4237-815D-37D487D4C037}" type="pres">
      <dgm:prSet presAssocID="{BE1B023F-1738-479A-AAFB-2EB6EAC06BB3}" presName="Name31" presStyleLbl="parChTrans1D1" presStyleIdx="1" presStyleCnt="16"/>
      <dgm:spPr/>
    </dgm:pt>
    <dgm:pt modelId="{7C1581B3-CDDB-44C8-A154-6EACB5D00100}" type="pres">
      <dgm:prSet presAssocID="{C2B4697A-93F6-468D-8B17-46CAD86DA585}" presName="txAndLines1" presStyleCnt="0"/>
      <dgm:spPr/>
    </dgm:pt>
    <dgm:pt modelId="{5F177FDF-9FB4-40FA-B799-E513594A5773}" type="pres">
      <dgm:prSet presAssocID="{C2B4697A-93F6-468D-8B17-46CAD86DA585}" presName="anchor1" presStyleCnt="0"/>
      <dgm:spPr/>
    </dgm:pt>
    <dgm:pt modelId="{C51DC952-5990-4867-B659-A277E55575AD}" type="pres">
      <dgm:prSet presAssocID="{C2B4697A-93F6-468D-8B17-46CAD86DA585}" presName="backup1" presStyleCnt="0"/>
      <dgm:spPr/>
    </dgm:pt>
    <dgm:pt modelId="{70071BC7-60B7-417D-AFC7-171BCA062F48}" type="pres">
      <dgm:prSet presAssocID="{C2B4697A-93F6-468D-8B17-46CAD86DA585}" presName="preLine1" presStyleLbl="parChTrans1D1" presStyleIdx="2" presStyleCnt="16"/>
      <dgm:spPr/>
    </dgm:pt>
    <dgm:pt modelId="{3A3751D2-D3E4-4643-AE29-2BF1CC5DB514}" type="pres">
      <dgm:prSet presAssocID="{C2B4697A-93F6-468D-8B17-46CAD86DA585}" presName="desTx1" presStyleLbl="revTx" presStyleIdx="0" presStyleCnt="0">
        <dgm:presLayoutVars>
          <dgm:bulletEnabled val="1"/>
        </dgm:presLayoutVars>
      </dgm:prSet>
      <dgm:spPr/>
      <dgm:t>
        <a:bodyPr/>
        <a:lstStyle/>
        <a:p>
          <a:endParaRPr lang="ru-RU"/>
        </a:p>
      </dgm:t>
    </dgm:pt>
    <dgm:pt modelId="{7673A530-E2B4-4E86-9255-58A6A822A0CD}" type="pres">
      <dgm:prSet presAssocID="{C2B4697A-93F6-468D-8B17-46CAD86DA585}" presName="postLine1" presStyleLbl="parChTrans1D1" presStyleIdx="3" presStyleCnt="16"/>
      <dgm:spPr/>
    </dgm:pt>
    <dgm:pt modelId="{47FF5CB8-9F46-4E73-B55F-6A06AC689421}" type="pres">
      <dgm:prSet presAssocID="{05E062E4-4CF9-47D2-B152-AE1A1B87FA2F}" presName="Name11" presStyleLbl="parChTrans1D1" presStyleIdx="4" presStyleCnt="16"/>
      <dgm:spPr/>
    </dgm:pt>
    <dgm:pt modelId="{B230C540-DDB7-49A2-81D4-7BCE44FEC943}" type="pres">
      <dgm:prSet presAssocID="{05E062E4-4CF9-47D2-B152-AE1A1B87FA2F}" presName="Name31" presStyleLbl="parChTrans1D1" presStyleIdx="5" presStyleCnt="16"/>
      <dgm:spPr/>
    </dgm:pt>
    <dgm:pt modelId="{DF0F7711-7C6D-4F4E-8D1A-2B2ADC3E0DBB}" type="pres">
      <dgm:prSet presAssocID="{E1CB042D-2B40-4DD8-9770-8FB7F1A548F2}" presName="txAndLines1" presStyleCnt="0"/>
      <dgm:spPr/>
    </dgm:pt>
    <dgm:pt modelId="{23ECE0BB-88DF-412A-85E1-5A5322FD92CB}" type="pres">
      <dgm:prSet presAssocID="{E1CB042D-2B40-4DD8-9770-8FB7F1A548F2}" presName="anchor1" presStyleCnt="0"/>
      <dgm:spPr/>
    </dgm:pt>
    <dgm:pt modelId="{ACDEA23C-AC3E-43D1-BD76-2C66765E0AEB}" type="pres">
      <dgm:prSet presAssocID="{E1CB042D-2B40-4DD8-9770-8FB7F1A548F2}" presName="backup1" presStyleCnt="0"/>
      <dgm:spPr/>
    </dgm:pt>
    <dgm:pt modelId="{3FB7473E-7EA2-4C97-811A-28D7C5E4AD59}" type="pres">
      <dgm:prSet presAssocID="{E1CB042D-2B40-4DD8-9770-8FB7F1A548F2}" presName="preLine1" presStyleLbl="parChTrans1D1" presStyleIdx="6" presStyleCnt="16"/>
      <dgm:spPr/>
    </dgm:pt>
    <dgm:pt modelId="{F9B89B07-A40A-4FA6-BDF6-DC8915AC2BDA}" type="pres">
      <dgm:prSet presAssocID="{E1CB042D-2B40-4DD8-9770-8FB7F1A548F2}" presName="desTx1" presStyleLbl="revTx" presStyleIdx="0" presStyleCnt="0">
        <dgm:presLayoutVars>
          <dgm:bulletEnabled val="1"/>
        </dgm:presLayoutVars>
      </dgm:prSet>
      <dgm:spPr/>
      <dgm:t>
        <a:bodyPr/>
        <a:lstStyle/>
        <a:p>
          <a:endParaRPr lang="ru-RU"/>
        </a:p>
      </dgm:t>
    </dgm:pt>
    <dgm:pt modelId="{0AFF4F75-577C-4A14-BF97-99E56B5E0D30}" type="pres">
      <dgm:prSet presAssocID="{E1CB042D-2B40-4DD8-9770-8FB7F1A548F2}" presName="postLine1" presStyleLbl="parChTrans1D1" presStyleIdx="7" presStyleCnt="16"/>
      <dgm:spPr/>
    </dgm:pt>
    <dgm:pt modelId="{962DA431-93F8-44C3-934C-300F63BCB2F7}" type="pres">
      <dgm:prSet presAssocID="{070DD482-A4EB-465D-B792-453FECD8E6CE}" presName="Name11" presStyleLbl="parChTrans1D1" presStyleIdx="8" presStyleCnt="16"/>
      <dgm:spPr/>
    </dgm:pt>
    <dgm:pt modelId="{B03F0AF3-4B59-4BA7-AA52-BD96850BAFA2}" type="pres">
      <dgm:prSet presAssocID="{070DD482-A4EB-465D-B792-453FECD8E6CE}" presName="Name31" presStyleLbl="parChTrans1D1" presStyleIdx="9" presStyleCnt="16"/>
      <dgm:spPr/>
    </dgm:pt>
    <dgm:pt modelId="{6A3F9362-84B2-429C-A6A4-55418FC53B87}" type="pres">
      <dgm:prSet presAssocID="{A376F61E-7A75-4918-B6AA-5A49A6152D79}" presName="txAndLines1" presStyleCnt="0"/>
      <dgm:spPr/>
    </dgm:pt>
    <dgm:pt modelId="{6321D624-ABC7-48ED-8AFD-355B057210A1}" type="pres">
      <dgm:prSet presAssocID="{A376F61E-7A75-4918-B6AA-5A49A6152D79}" presName="anchor1" presStyleCnt="0"/>
      <dgm:spPr/>
    </dgm:pt>
    <dgm:pt modelId="{FADB34BF-FFA0-4F78-B737-B6765C68589C}" type="pres">
      <dgm:prSet presAssocID="{A376F61E-7A75-4918-B6AA-5A49A6152D79}" presName="backup1" presStyleCnt="0"/>
      <dgm:spPr/>
    </dgm:pt>
    <dgm:pt modelId="{2C1EDA1D-C0F3-4D40-9032-C2DA0F6F346B}" type="pres">
      <dgm:prSet presAssocID="{A376F61E-7A75-4918-B6AA-5A49A6152D79}" presName="preLine1" presStyleLbl="parChTrans1D1" presStyleIdx="10" presStyleCnt="16"/>
      <dgm:spPr/>
    </dgm:pt>
    <dgm:pt modelId="{FBFB58E3-F903-411D-B08B-A3C7CCA37C2D}" type="pres">
      <dgm:prSet presAssocID="{A376F61E-7A75-4918-B6AA-5A49A6152D79}" presName="desTx1" presStyleLbl="revTx" presStyleIdx="0" presStyleCnt="0">
        <dgm:presLayoutVars>
          <dgm:bulletEnabled val="1"/>
        </dgm:presLayoutVars>
      </dgm:prSet>
      <dgm:spPr/>
      <dgm:t>
        <a:bodyPr/>
        <a:lstStyle/>
        <a:p>
          <a:endParaRPr lang="ru-RU"/>
        </a:p>
      </dgm:t>
    </dgm:pt>
    <dgm:pt modelId="{577D5141-7535-4FCC-82DB-C93A70A98297}" type="pres">
      <dgm:prSet presAssocID="{A376F61E-7A75-4918-B6AA-5A49A6152D79}" presName="postLine1" presStyleLbl="parChTrans1D1" presStyleIdx="11" presStyleCnt="16"/>
      <dgm:spPr/>
    </dgm:pt>
    <dgm:pt modelId="{5C28CCDE-C342-41F4-854A-61282E8CA572}" type="pres">
      <dgm:prSet presAssocID="{F2950219-5E79-4093-97B1-F2F19C81C05F}" presName="Name11" presStyleLbl="parChTrans1D1" presStyleIdx="12" presStyleCnt="16"/>
      <dgm:spPr/>
    </dgm:pt>
    <dgm:pt modelId="{38379414-A921-4803-8D11-DA9D6D8D9D57}" type="pres">
      <dgm:prSet presAssocID="{F2950219-5E79-4093-97B1-F2F19C81C05F}" presName="Name31" presStyleLbl="parChTrans1D1" presStyleIdx="13" presStyleCnt="16"/>
      <dgm:spPr/>
    </dgm:pt>
    <dgm:pt modelId="{1CF3925E-AB46-49F7-A50A-BAA2929D70FE}" type="pres">
      <dgm:prSet presAssocID="{47581AF0-F48F-4CDE-B625-0C1F04987C9C}" presName="txAndLines1" presStyleCnt="0"/>
      <dgm:spPr/>
    </dgm:pt>
    <dgm:pt modelId="{305F7E49-E821-4210-9BAF-05AD7392B3A0}" type="pres">
      <dgm:prSet presAssocID="{47581AF0-F48F-4CDE-B625-0C1F04987C9C}" presName="anchor1" presStyleCnt="0"/>
      <dgm:spPr/>
    </dgm:pt>
    <dgm:pt modelId="{73BCD5E3-1339-4F94-9C77-F672B6E504AC}" type="pres">
      <dgm:prSet presAssocID="{47581AF0-F48F-4CDE-B625-0C1F04987C9C}" presName="backup1" presStyleCnt="0"/>
      <dgm:spPr/>
    </dgm:pt>
    <dgm:pt modelId="{B0E66072-C3D5-4E36-8B7B-FBA27BEDDC0E}" type="pres">
      <dgm:prSet presAssocID="{47581AF0-F48F-4CDE-B625-0C1F04987C9C}" presName="preLine1" presStyleLbl="parChTrans1D1" presStyleIdx="14" presStyleCnt="16"/>
      <dgm:spPr/>
    </dgm:pt>
    <dgm:pt modelId="{3FB9B589-344C-422D-B14D-408523B1D718}" type="pres">
      <dgm:prSet presAssocID="{47581AF0-F48F-4CDE-B625-0C1F04987C9C}" presName="desTx1" presStyleLbl="revTx" presStyleIdx="0" presStyleCnt="0">
        <dgm:presLayoutVars>
          <dgm:bulletEnabled val="1"/>
        </dgm:presLayoutVars>
      </dgm:prSet>
      <dgm:spPr/>
      <dgm:t>
        <a:bodyPr/>
        <a:lstStyle/>
        <a:p>
          <a:endParaRPr lang="ru-RU"/>
        </a:p>
      </dgm:t>
    </dgm:pt>
    <dgm:pt modelId="{5EFFC085-005F-406B-A308-95DE52A88447}" type="pres">
      <dgm:prSet presAssocID="{47581AF0-F48F-4CDE-B625-0C1F04987C9C}" presName="postLine1" presStyleLbl="parChTrans1D1" presStyleIdx="15" presStyleCnt="16"/>
      <dgm:spPr/>
    </dgm:pt>
    <dgm:pt modelId="{68648F86-48C1-4A86-A79F-7A15C2CDEA05}" type="pres">
      <dgm:prSet presAssocID="{855C5D8D-6D78-4EC4-A772-D3F7090E88FE}" presName="spPost1" presStyleCnt="0"/>
      <dgm:spPr/>
    </dgm:pt>
    <dgm:pt modelId="{3279E1F3-D508-41C9-AE67-2D688C45FDA9}" type="pres">
      <dgm:prSet presAssocID="{CD031D97-3595-4E83-AB16-905B2ACD08EB}" presName="parTx2" presStyleLbl="node1" presStyleIdx="1" presStyleCnt="2"/>
      <dgm:spPr/>
      <dgm:t>
        <a:bodyPr/>
        <a:lstStyle/>
        <a:p>
          <a:endParaRPr lang="ru-RU"/>
        </a:p>
      </dgm:t>
    </dgm:pt>
  </dgm:ptLst>
  <dgm:cxnLst>
    <dgm:cxn modelId="{9E5DA815-621C-408B-B7C3-734E5547214C}" type="presOf" srcId="{CD031D97-3595-4E83-AB16-905B2ACD08EB}" destId="{3279E1F3-D508-41C9-AE67-2D688C45FDA9}" srcOrd="0" destOrd="0" presId="urn:microsoft.com/office/officeart/2009/3/layout/SubStepProcess"/>
    <dgm:cxn modelId="{5BEC46A7-B313-4D16-A554-0F91657FACD6}" type="presOf" srcId="{855C5D8D-6D78-4EC4-A772-D3F7090E88FE}" destId="{1E4C8CC6-363C-43A1-8590-263C3406FA50}" srcOrd="0" destOrd="0" presId="urn:microsoft.com/office/officeart/2009/3/layout/SubStepProcess"/>
    <dgm:cxn modelId="{8D970378-93D7-4247-9653-C8264BC55735}" srcId="{855C5D8D-6D78-4EC4-A772-D3F7090E88FE}" destId="{47581AF0-F48F-4CDE-B625-0C1F04987C9C}" srcOrd="3" destOrd="0" parTransId="{F2950219-5E79-4093-97B1-F2F19C81C05F}" sibTransId="{A16069CB-3EC9-41EC-AE17-8474F405BDF8}"/>
    <dgm:cxn modelId="{EDD0D0C3-DB0D-4E56-852A-64F49673E7AB}" srcId="{BAF922C6-075A-4EB7-AE4B-C48FD2ACDABB}" destId="{CD031D97-3595-4E83-AB16-905B2ACD08EB}" srcOrd="1" destOrd="0" parTransId="{70460594-E806-4922-8916-4819686FBF70}" sibTransId="{2CCBC93F-14C5-4DBD-A546-A469FAA7AA72}"/>
    <dgm:cxn modelId="{BD4EB0D9-5C5F-4316-9C7E-1BB9C4B97AFE}" type="presOf" srcId="{E1CB042D-2B40-4DD8-9770-8FB7F1A548F2}" destId="{F9B89B07-A40A-4FA6-BDF6-DC8915AC2BDA}" srcOrd="0" destOrd="0" presId="urn:microsoft.com/office/officeart/2009/3/layout/SubStepProcess"/>
    <dgm:cxn modelId="{B33923FF-B504-4819-86A1-D51321EAF50B}" srcId="{855C5D8D-6D78-4EC4-A772-D3F7090E88FE}" destId="{C2B4697A-93F6-468D-8B17-46CAD86DA585}" srcOrd="0" destOrd="0" parTransId="{BE1B023F-1738-479A-AAFB-2EB6EAC06BB3}" sibTransId="{60C25368-FB6C-4D87-9F49-FD090F872535}"/>
    <dgm:cxn modelId="{B3F12CAF-1AF4-4892-9AEA-81BBDF406F69}" srcId="{855C5D8D-6D78-4EC4-A772-D3F7090E88FE}" destId="{A376F61E-7A75-4918-B6AA-5A49A6152D79}" srcOrd="2" destOrd="0" parTransId="{070DD482-A4EB-465D-B792-453FECD8E6CE}" sibTransId="{46AF3307-49D3-4CAD-B046-5A1EF3E9E99C}"/>
    <dgm:cxn modelId="{435A9E17-176E-4658-91B8-E198967DF210}" type="presOf" srcId="{A376F61E-7A75-4918-B6AA-5A49A6152D79}" destId="{FBFB58E3-F903-411D-B08B-A3C7CCA37C2D}" srcOrd="0" destOrd="0" presId="urn:microsoft.com/office/officeart/2009/3/layout/SubStepProcess"/>
    <dgm:cxn modelId="{256799EC-15B3-44A7-872D-0D80FD623211}" type="presOf" srcId="{BAF922C6-075A-4EB7-AE4B-C48FD2ACDABB}" destId="{21B9EC98-0132-404D-AFC7-68B0B2DF659A}" srcOrd="0" destOrd="0" presId="urn:microsoft.com/office/officeart/2009/3/layout/SubStepProcess"/>
    <dgm:cxn modelId="{201092B2-7C16-4F94-991D-185C23D41D18}" type="presOf" srcId="{47581AF0-F48F-4CDE-B625-0C1F04987C9C}" destId="{3FB9B589-344C-422D-B14D-408523B1D718}" srcOrd="0" destOrd="0" presId="urn:microsoft.com/office/officeart/2009/3/layout/SubStepProcess"/>
    <dgm:cxn modelId="{616747A1-DAAC-4729-9E7E-FA8A7E6B01A4}" type="presOf" srcId="{C2B4697A-93F6-468D-8B17-46CAD86DA585}" destId="{3A3751D2-D3E4-4643-AE29-2BF1CC5DB514}" srcOrd="0" destOrd="0" presId="urn:microsoft.com/office/officeart/2009/3/layout/SubStepProcess"/>
    <dgm:cxn modelId="{D1C9F750-67CA-4B8E-B286-7CFD1361784B}" srcId="{855C5D8D-6D78-4EC4-A772-D3F7090E88FE}" destId="{E1CB042D-2B40-4DD8-9770-8FB7F1A548F2}" srcOrd="1" destOrd="0" parTransId="{05E062E4-4CF9-47D2-B152-AE1A1B87FA2F}" sibTransId="{C7F3A465-7636-457A-A511-9E80352D769E}"/>
    <dgm:cxn modelId="{10D8A34B-EEC7-4874-9417-8B482E036C79}" srcId="{BAF922C6-075A-4EB7-AE4B-C48FD2ACDABB}" destId="{855C5D8D-6D78-4EC4-A772-D3F7090E88FE}" srcOrd="0" destOrd="0" parTransId="{A412210B-7306-4287-80CE-915315DEA059}" sibTransId="{156FB3FD-9675-4685-A842-C2D835CDFE61}"/>
    <dgm:cxn modelId="{176A9A54-4F63-490F-91F3-34319D176077}" type="presParOf" srcId="{21B9EC98-0132-404D-AFC7-68B0B2DF659A}" destId="{1E4C8CC6-363C-43A1-8590-263C3406FA50}" srcOrd="0" destOrd="0" presId="urn:microsoft.com/office/officeart/2009/3/layout/SubStepProcess"/>
    <dgm:cxn modelId="{DD8B78AF-B3C7-469C-84C9-737E834316BA}" type="presParOf" srcId="{21B9EC98-0132-404D-AFC7-68B0B2DF659A}" destId="{0CE69528-75D5-4177-B8D1-9C57D2857DE4}" srcOrd="1" destOrd="0" presId="urn:microsoft.com/office/officeart/2009/3/layout/SubStepProcess"/>
    <dgm:cxn modelId="{F2F9B862-612E-4619-ADD1-D43AF849F217}" type="presParOf" srcId="{21B9EC98-0132-404D-AFC7-68B0B2DF659A}" destId="{E4422F9A-DBBB-40D3-B68D-141A5CF0B695}" srcOrd="2" destOrd="0" presId="urn:microsoft.com/office/officeart/2009/3/layout/SubStepProcess"/>
    <dgm:cxn modelId="{8A384BCF-5167-47B9-BA7E-A0C395C71E36}" type="presParOf" srcId="{E4422F9A-DBBB-40D3-B68D-141A5CF0B695}" destId="{3F14625B-B762-4AE3-80FC-7C02B38B7156}" srcOrd="0" destOrd="0" presId="urn:microsoft.com/office/officeart/2009/3/layout/SubStepProcess"/>
    <dgm:cxn modelId="{F114F03B-716D-4703-AAA2-4838B0E9CA9A}" type="presParOf" srcId="{E4422F9A-DBBB-40D3-B68D-141A5CF0B695}" destId="{4FD222BC-3652-4237-815D-37D487D4C037}" srcOrd="1" destOrd="0" presId="urn:microsoft.com/office/officeart/2009/3/layout/SubStepProcess"/>
    <dgm:cxn modelId="{CD920614-D3C1-453A-83EE-0399C365A624}" type="presParOf" srcId="{E4422F9A-DBBB-40D3-B68D-141A5CF0B695}" destId="{7C1581B3-CDDB-44C8-A154-6EACB5D00100}" srcOrd="2" destOrd="0" presId="urn:microsoft.com/office/officeart/2009/3/layout/SubStepProcess"/>
    <dgm:cxn modelId="{B5934165-8CBB-417F-B684-3DCD3F2ABE40}" type="presParOf" srcId="{7C1581B3-CDDB-44C8-A154-6EACB5D00100}" destId="{5F177FDF-9FB4-40FA-B799-E513594A5773}" srcOrd="0" destOrd="0" presId="urn:microsoft.com/office/officeart/2009/3/layout/SubStepProcess"/>
    <dgm:cxn modelId="{C868EC9E-05F9-4391-82C4-89DAF543438E}" type="presParOf" srcId="{7C1581B3-CDDB-44C8-A154-6EACB5D00100}" destId="{C51DC952-5990-4867-B659-A277E55575AD}" srcOrd="1" destOrd="0" presId="urn:microsoft.com/office/officeart/2009/3/layout/SubStepProcess"/>
    <dgm:cxn modelId="{64561487-D5B5-472A-9513-B9128B55988A}" type="presParOf" srcId="{7C1581B3-CDDB-44C8-A154-6EACB5D00100}" destId="{70071BC7-60B7-417D-AFC7-171BCA062F48}" srcOrd="2" destOrd="0" presId="urn:microsoft.com/office/officeart/2009/3/layout/SubStepProcess"/>
    <dgm:cxn modelId="{834D3EF6-1DCA-4C9F-83C6-7F3C845FCAE7}" type="presParOf" srcId="{7C1581B3-CDDB-44C8-A154-6EACB5D00100}" destId="{3A3751D2-D3E4-4643-AE29-2BF1CC5DB514}" srcOrd="3" destOrd="0" presId="urn:microsoft.com/office/officeart/2009/3/layout/SubStepProcess"/>
    <dgm:cxn modelId="{5A319529-ADEC-430A-97C6-36D3FB5B84B1}" type="presParOf" srcId="{7C1581B3-CDDB-44C8-A154-6EACB5D00100}" destId="{7673A530-E2B4-4E86-9255-58A6A822A0CD}" srcOrd="4" destOrd="0" presId="urn:microsoft.com/office/officeart/2009/3/layout/SubStepProcess"/>
    <dgm:cxn modelId="{52C653A5-3FB7-4CAF-88B1-0B0505938977}" type="presParOf" srcId="{E4422F9A-DBBB-40D3-B68D-141A5CF0B695}" destId="{47FF5CB8-9F46-4E73-B55F-6A06AC689421}" srcOrd="3" destOrd="0" presId="urn:microsoft.com/office/officeart/2009/3/layout/SubStepProcess"/>
    <dgm:cxn modelId="{C60194F4-BEBC-466F-BCA4-9104741085FB}" type="presParOf" srcId="{E4422F9A-DBBB-40D3-B68D-141A5CF0B695}" destId="{B230C540-DDB7-49A2-81D4-7BCE44FEC943}" srcOrd="4" destOrd="0" presId="urn:microsoft.com/office/officeart/2009/3/layout/SubStepProcess"/>
    <dgm:cxn modelId="{4941BE3C-B739-4364-817E-C4E5CC1A3461}" type="presParOf" srcId="{E4422F9A-DBBB-40D3-B68D-141A5CF0B695}" destId="{DF0F7711-7C6D-4F4E-8D1A-2B2ADC3E0DBB}" srcOrd="5" destOrd="0" presId="urn:microsoft.com/office/officeart/2009/3/layout/SubStepProcess"/>
    <dgm:cxn modelId="{0C1AA935-E884-4C2A-A562-80640E8D8175}" type="presParOf" srcId="{DF0F7711-7C6D-4F4E-8D1A-2B2ADC3E0DBB}" destId="{23ECE0BB-88DF-412A-85E1-5A5322FD92CB}" srcOrd="0" destOrd="0" presId="urn:microsoft.com/office/officeart/2009/3/layout/SubStepProcess"/>
    <dgm:cxn modelId="{C329DC22-D051-4F51-A0E4-B4CF605C7DF1}" type="presParOf" srcId="{DF0F7711-7C6D-4F4E-8D1A-2B2ADC3E0DBB}" destId="{ACDEA23C-AC3E-43D1-BD76-2C66765E0AEB}" srcOrd="1" destOrd="0" presId="urn:microsoft.com/office/officeart/2009/3/layout/SubStepProcess"/>
    <dgm:cxn modelId="{DE7A4524-2B5E-4A28-AE6C-984E026C8A3B}" type="presParOf" srcId="{DF0F7711-7C6D-4F4E-8D1A-2B2ADC3E0DBB}" destId="{3FB7473E-7EA2-4C97-811A-28D7C5E4AD59}" srcOrd="2" destOrd="0" presId="urn:microsoft.com/office/officeart/2009/3/layout/SubStepProcess"/>
    <dgm:cxn modelId="{9AE91ED4-3781-402C-AA84-A3DECEB1F4A9}" type="presParOf" srcId="{DF0F7711-7C6D-4F4E-8D1A-2B2ADC3E0DBB}" destId="{F9B89B07-A40A-4FA6-BDF6-DC8915AC2BDA}" srcOrd="3" destOrd="0" presId="urn:microsoft.com/office/officeart/2009/3/layout/SubStepProcess"/>
    <dgm:cxn modelId="{E9ADF149-3D2B-4F17-AF46-0F572E9F5FFC}" type="presParOf" srcId="{DF0F7711-7C6D-4F4E-8D1A-2B2ADC3E0DBB}" destId="{0AFF4F75-577C-4A14-BF97-99E56B5E0D30}" srcOrd="4" destOrd="0" presId="urn:microsoft.com/office/officeart/2009/3/layout/SubStepProcess"/>
    <dgm:cxn modelId="{0BAF7D1F-411D-4DB6-9A49-49FF1D1C920F}" type="presParOf" srcId="{E4422F9A-DBBB-40D3-B68D-141A5CF0B695}" destId="{962DA431-93F8-44C3-934C-300F63BCB2F7}" srcOrd="6" destOrd="0" presId="urn:microsoft.com/office/officeart/2009/3/layout/SubStepProcess"/>
    <dgm:cxn modelId="{EC34288A-989A-41F2-B960-B03BEC26E798}" type="presParOf" srcId="{E4422F9A-DBBB-40D3-B68D-141A5CF0B695}" destId="{B03F0AF3-4B59-4BA7-AA52-BD96850BAFA2}" srcOrd="7" destOrd="0" presId="urn:microsoft.com/office/officeart/2009/3/layout/SubStepProcess"/>
    <dgm:cxn modelId="{B3DFCA19-38A6-498A-AC1E-7D733AE8EC8E}" type="presParOf" srcId="{E4422F9A-DBBB-40D3-B68D-141A5CF0B695}" destId="{6A3F9362-84B2-429C-A6A4-55418FC53B87}" srcOrd="8" destOrd="0" presId="urn:microsoft.com/office/officeart/2009/3/layout/SubStepProcess"/>
    <dgm:cxn modelId="{BB7C5C6D-976F-4C17-9BF1-CC0133EBBCC5}" type="presParOf" srcId="{6A3F9362-84B2-429C-A6A4-55418FC53B87}" destId="{6321D624-ABC7-48ED-8AFD-355B057210A1}" srcOrd="0" destOrd="0" presId="urn:microsoft.com/office/officeart/2009/3/layout/SubStepProcess"/>
    <dgm:cxn modelId="{A586D9A9-0BFB-4895-BE63-7B03976CD27C}" type="presParOf" srcId="{6A3F9362-84B2-429C-A6A4-55418FC53B87}" destId="{FADB34BF-FFA0-4F78-B737-B6765C68589C}" srcOrd="1" destOrd="0" presId="urn:microsoft.com/office/officeart/2009/3/layout/SubStepProcess"/>
    <dgm:cxn modelId="{869F8B89-C230-44C1-B22A-3DC9369CCA3D}" type="presParOf" srcId="{6A3F9362-84B2-429C-A6A4-55418FC53B87}" destId="{2C1EDA1D-C0F3-4D40-9032-C2DA0F6F346B}" srcOrd="2" destOrd="0" presId="urn:microsoft.com/office/officeart/2009/3/layout/SubStepProcess"/>
    <dgm:cxn modelId="{1A3CE1CC-9111-468E-8E77-01A1228AF856}" type="presParOf" srcId="{6A3F9362-84B2-429C-A6A4-55418FC53B87}" destId="{FBFB58E3-F903-411D-B08B-A3C7CCA37C2D}" srcOrd="3" destOrd="0" presId="urn:microsoft.com/office/officeart/2009/3/layout/SubStepProcess"/>
    <dgm:cxn modelId="{F840B2E8-AE78-4D48-999B-3CF17DC19389}" type="presParOf" srcId="{6A3F9362-84B2-429C-A6A4-55418FC53B87}" destId="{577D5141-7535-4FCC-82DB-C93A70A98297}" srcOrd="4" destOrd="0" presId="urn:microsoft.com/office/officeart/2009/3/layout/SubStepProcess"/>
    <dgm:cxn modelId="{04D24433-DEC5-424B-9E3E-210B2CB6C1B8}" type="presParOf" srcId="{E4422F9A-DBBB-40D3-B68D-141A5CF0B695}" destId="{5C28CCDE-C342-41F4-854A-61282E8CA572}" srcOrd="9" destOrd="0" presId="urn:microsoft.com/office/officeart/2009/3/layout/SubStepProcess"/>
    <dgm:cxn modelId="{AB802046-3F22-4ECE-8CCF-9D52158AEA2B}" type="presParOf" srcId="{E4422F9A-DBBB-40D3-B68D-141A5CF0B695}" destId="{38379414-A921-4803-8D11-DA9D6D8D9D57}" srcOrd="10" destOrd="0" presId="urn:microsoft.com/office/officeart/2009/3/layout/SubStepProcess"/>
    <dgm:cxn modelId="{C7AC12D0-3106-46AE-B50E-54E116839BDD}" type="presParOf" srcId="{E4422F9A-DBBB-40D3-B68D-141A5CF0B695}" destId="{1CF3925E-AB46-49F7-A50A-BAA2929D70FE}" srcOrd="11" destOrd="0" presId="urn:microsoft.com/office/officeart/2009/3/layout/SubStepProcess"/>
    <dgm:cxn modelId="{AE38AA8B-779F-4854-8044-4712B5120D5E}" type="presParOf" srcId="{1CF3925E-AB46-49F7-A50A-BAA2929D70FE}" destId="{305F7E49-E821-4210-9BAF-05AD7392B3A0}" srcOrd="0" destOrd="0" presId="urn:microsoft.com/office/officeart/2009/3/layout/SubStepProcess"/>
    <dgm:cxn modelId="{AB37E04E-1D24-4C9B-8C4F-A7A41270176C}" type="presParOf" srcId="{1CF3925E-AB46-49F7-A50A-BAA2929D70FE}" destId="{73BCD5E3-1339-4F94-9C77-F672B6E504AC}" srcOrd="1" destOrd="0" presId="urn:microsoft.com/office/officeart/2009/3/layout/SubStepProcess"/>
    <dgm:cxn modelId="{1B86934F-48FF-4A09-AA29-7A9429FF9BB0}" type="presParOf" srcId="{1CF3925E-AB46-49F7-A50A-BAA2929D70FE}" destId="{B0E66072-C3D5-4E36-8B7B-FBA27BEDDC0E}" srcOrd="2" destOrd="0" presId="urn:microsoft.com/office/officeart/2009/3/layout/SubStepProcess"/>
    <dgm:cxn modelId="{78074CAA-4552-4BEB-8C2D-3E5DE2099FEB}" type="presParOf" srcId="{1CF3925E-AB46-49F7-A50A-BAA2929D70FE}" destId="{3FB9B589-344C-422D-B14D-408523B1D718}" srcOrd="3" destOrd="0" presId="urn:microsoft.com/office/officeart/2009/3/layout/SubStepProcess"/>
    <dgm:cxn modelId="{394BF193-6893-40FE-B6C4-8BD074A58B49}" type="presParOf" srcId="{1CF3925E-AB46-49F7-A50A-BAA2929D70FE}" destId="{5EFFC085-005F-406B-A308-95DE52A88447}" srcOrd="4" destOrd="0" presId="urn:microsoft.com/office/officeart/2009/3/layout/SubStepProcess"/>
    <dgm:cxn modelId="{465E0183-02CE-4366-B084-93F09ED840F4}" type="presParOf" srcId="{21B9EC98-0132-404D-AFC7-68B0B2DF659A}" destId="{68648F86-48C1-4A86-A79F-7A15C2CDEA05}" srcOrd="3" destOrd="0" presId="urn:microsoft.com/office/officeart/2009/3/layout/SubStepProcess"/>
    <dgm:cxn modelId="{3A19F5EF-BE42-4A86-998F-29723496DB0E}" type="presParOf" srcId="{21B9EC98-0132-404D-AFC7-68B0B2DF659A}" destId="{3279E1F3-D508-41C9-AE67-2D688C45FDA9}"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A53A3-1E5E-4206-BF2B-EE02A91573E7}">
      <dsp:nvSpPr>
        <dsp:cNvPr id="0" name=""/>
        <dsp:cNvSpPr/>
      </dsp:nvSpPr>
      <dsp:spPr>
        <a:xfrm>
          <a:off x="3223150" y="232269"/>
          <a:ext cx="4337689" cy="1506422"/>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AD116655-BCA6-43CE-8B07-7EB299B1A676}">
      <dsp:nvSpPr>
        <dsp:cNvPr id="0" name=""/>
        <dsp:cNvSpPr/>
      </dsp:nvSpPr>
      <dsp:spPr>
        <a:xfrm>
          <a:off x="5364962" y="368498"/>
          <a:ext cx="840637" cy="538007"/>
        </a:xfrm>
        <a:prstGeom prst="down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07099DA8-09A6-4E85-B47E-6FC8F0976481}">
      <dsp:nvSpPr>
        <dsp:cNvPr id="0" name=""/>
        <dsp:cNvSpPr/>
      </dsp:nvSpPr>
      <dsp:spPr>
        <a:xfrm>
          <a:off x="3387001" y="4371314"/>
          <a:ext cx="3741791" cy="100876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6464" tIns="156464" rIns="156464" bIns="15646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977900" rtl="0">
            <a:lnSpc>
              <a:spcPct val="90000"/>
            </a:lnSpc>
            <a:spcBef>
              <a:spcPct val="0"/>
            </a:spcBef>
            <a:spcAft>
              <a:spcPct val="35000"/>
            </a:spcAft>
          </a:pPr>
          <a:r>
            <a:rPr lang="ru-RU" sz="2200" b="1" i="0" u="none" kern="1200" cap="none" spc="50" baseline="0" dirty="0" smtClean="0">
              <a:ln w="11430"/>
              <a:solidFill>
                <a:srgbClr val="A60D32"/>
              </a:solidFill>
              <a:effectLst/>
              <a:uFill>
                <a:solidFill>
                  <a:srgbClr val="FF0000"/>
                </a:solidFill>
              </a:uFill>
              <a:latin typeface="Candara" pitchFamily="34" charset="0"/>
            </a:rPr>
            <a:t>Легальное ПО, необходимое для работы</a:t>
          </a:r>
          <a:endParaRPr lang="ru-RU" sz="2200" b="1" i="0" u="none" kern="1200" cap="none" spc="50" baseline="0" dirty="0">
            <a:ln w="11430"/>
            <a:solidFill>
              <a:srgbClr val="A60D32"/>
            </a:solidFill>
            <a:effectLst/>
            <a:uFill>
              <a:solidFill>
                <a:srgbClr val="FF0000"/>
              </a:solidFill>
            </a:uFill>
            <a:latin typeface="Candara" pitchFamily="34" charset="0"/>
          </a:endParaRPr>
        </a:p>
      </dsp:txBody>
      <dsp:txXfrm>
        <a:off x="3387001" y="4371314"/>
        <a:ext cx="3741791" cy="1008765"/>
      </dsp:txXfrm>
    </dsp:sp>
    <dsp:sp modelId="{A64FC464-0443-46D8-901E-27C9004F404F}">
      <dsp:nvSpPr>
        <dsp:cNvPr id="0" name=""/>
        <dsp:cNvSpPr/>
      </dsp:nvSpPr>
      <dsp:spPr>
        <a:xfrm>
          <a:off x="3600397" y="180543"/>
          <a:ext cx="3294145" cy="2946609"/>
        </a:xfrm>
        <a:prstGeom prst="ellipse">
          <a:avLst/>
        </a:prstGeom>
        <a:gradFill rotWithShape="0">
          <a:gsLst>
            <a:gs pos="0">
              <a:schemeClr val="bg1">
                <a:lumMod val="5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ru-RU" sz="1900" kern="1200" dirty="0" smtClean="0">
              <a:latin typeface="Candara" pitchFamily="34" charset="0"/>
            </a:rPr>
            <a:t>Все обнаруженное ПО (100%)</a:t>
          </a:r>
          <a:endParaRPr lang="ru-RU" sz="1900" kern="1200" dirty="0">
            <a:latin typeface="Candara" pitchFamily="34" charset="0"/>
          </a:endParaRPr>
        </a:p>
        <a:p>
          <a:pPr marL="114300" lvl="1" indent="-114300" algn="l" defTabSz="666750" rtl="0">
            <a:lnSpc>
              <a:spcPct val="90000"/>
            </a:lnSpc>
            <a:spcBef>
              <a:spcPct val="0"/>
            </a:spcBef>
            <a:spcAft>
              <a:spcPct val="15000"/>
            </a:spcAft>
            <a:buChar char="••"/>
          </a:pPr>
          <a:r>
            <a:rPr lang="ru-RU" sz="1500" b="1" kern="1200" dirty="0" smtClean="0">
              <a:latin typeface="Candara" pitchFamily="34" charset="0"/>
            </a:rPr>
            <a:t>Необходимое для работы ПО (45%)</a:t>
          </a:r>
          <a:endParaRPr lang="ru-RU" sz="1500" b="1" kern="1200" dirty="0">
            <a:latin typeface="Candara" pitchFamily="34" charset="0"/>
          </a:endParaRPr>
        </a:p>
        <a:p>
          <a:pPr marL="114300" lvl="1" indent="-114300" algn="l" defTabSz="666750" rtl="0">
            <a:lnSpc>
              <a:spcPct val="90000"/>
            </a:lnSpc>
            <a:spcBef>
              <a:spcPct val="0"/>
            </a:spcBef>
            <a:spcAft>
              <a:spcPct val="15000"/>
            </a:spcAft>
            <a:buChar char="••"/>
          </a:pPr>
          <a:r>
            <a:rPr lang="ru-RU" sz="1500" b="1" kern="1200" dirty="0" smtClean="0">
              <a:latin typeface="Candara" pitchFamily="34" charset="0"/>
            </a:rPr>
            <a:t>Не требуемое для работы ПО (45%)</a:t>
          </a:r>
          <a:endParaRPr lang="ru-RU" sz="1500" b="1" kern="1200" dirty="0">
            <a:latin typeface="Candara" pitchFamily="34" charset="0"/>
          </a:endParaRPr>
        </a:p>
        <a:p>
          <a:pPr marL="114300" lvl="1" indent="-114300" algn="l" defTabSz="666750" rtl="0">
            <a:lnSpc>
              <a:spcPct val="90000"/>
            </a:lnSpc>
            <a:spcBef>
              <a:spcPct val="0"/>
            </a:spcBef>
            <a:spcAft>
              <a:spcPct val="15000"/>
            </a:spcAft>
            <a:buChar char="••"/>
          </a:pPr>
          <a:r>
            <a:rPr lang="ru-RU" sz="1500" b="1" kern="1200" dirty="0" smtClean="0">
              <a:latin typeface="Candara" pitchFamily="34" charset="0"/>
            </a:rPr>
            <a:t>Игры и развлекательное  ПО (10%)</a:t>
          </a:r>
          <a:endParaRPr lang="ru-RU" sz="1500" b="1" kern="1200" dirty="0">
            <a:latin typeface="Candara" pitchFamily="34" charset="0"/>
          </a:endParaRPr>
        </a:p>
      </dsp:txBody>
      <dsp:txXfrm>
        <a:off x="4082813" y="612064"/>
        <a:ext cx="2329313" cy="2083567"/>
      </dsp:txXfrm>
    </dsp:sp>
    <dsp:sp modelId="{0C424A08-1D62-47C3-8ACE-C125BE0D9BC1}">
      <dsp:nvSpPr>
        <dsp:cNvPr id="0" name=""/>
        <dsp:cNvSpPr/>
      </dsp:nvSpPr>
      <dsp:spPr>
        <a:xfrm>
          <a:off x="2853269" y="66348"/>
          <a:ext cx="4707570" cy="376605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3737E-3A77-4B9D-AD7E-C278937C582C}">
      <dsp:nvSpPr>
        <dsp:cNvPr id="0" name=""/>
        <dsp:cNvSpPr/>
      </dsp:nvSpPr>
      <dsp:spPr>
        <a:xfrm>
          <a:off x="0" y="1727"/>
          <a:ext cx="3906983" cy="10547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latin typeface="Candara" pitchFamily="34" charset="0"/>
            </a:rPr>
            <a:t>Более 500 единиц ПО, не нужного для работы, среди которых:</a:t>
          </a:r>
          <a:endParaRPr lang="ru-RU" sz="2000" kern="1200" dirty="0">
            <a:latin typeface="Candara" pitchFamily="34" charset="0"/>
          </a:endParaRPr>
        </a:p>
      </dsp:txBody>
      <dsp:txXfrm>
        <a:off x="51488" y="53215"/>
        <a:ext cx="3804007" cy="951758"/>
      </dsp:txXfrm>
    </dsp:sp>
    <dsp:sp modelId="{4516A13E-2055-4205-8681-BA5EE922292F}">
      <dsp:nvSpPr>
        <dsp:cNvPr id="0" name=""/>
        <dsp:cNvSpPr/>
      </dsp:nvSpPr>
      <dsp:spPr>
        <a:xfrm>
          <a:off x="0" y="1056461"/>
          <a:ext cx="3906983" cy="222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7" tIns="21590" rIns="120904" bIns="2159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latin typeface="Candara" pitchFamily="34" charset="0"/>
            </a:rPr>
            <a:t>Dreamweaver </a:t>
          </a:r>
          <a:endParaRPr lang="ru-RU" sz="1700" kern="1200" dirty="0">
            <a:latin typeface="Candara" pitchFamily="34" charset="0"/>
          </a:endParaRPr>
        </a:p>
        <a:p>
          <a:pPr marL="171450" lvl="1" indent="-171450" algn="l" defTabSz="755650" rtl="0">
            <a:lnSpc>
              <a:spcPct val="90000"/>
            </a:lnSpc>
            <a:spcBef>
              <a:spcPct val="0"/>
            </a:spcBef>
            <a:spcAft>
              <a:spcPct val="20000"/>
            </a:spcAft>
            <a:buChar char="••"/>
          </a:pPr>
          <a:r>
            <a:rPr lang="en-US" sz="1700" kern="1200" dirty="0" smtClean="0">
              <a:latin typeface="Candara" pitchFamily="34" charset="0"/>
            </a:rPr>
            <a:t>eMule</a:t>
          </a:r>
          <a:endParaRPr lang="en-US" sz="1700" kern="1200" dirty="0">
            <a:latin typeface="Candara" pitchFamily="34" charset="0"/>
          </a:endParaRPr>
        </a:p>
        <a:p>
          <a:pPr marL="171450" lvl="1" indent="-171450" algn="l" defTabSz="755650" rtl="0">
            <a:lnSpc>
              <a:spcPct val="90000"/>
            </a:lnSpc>
            <a:spcBef>
              <a:spcPct val="0"/>
            </a:spcBef>
            <a:spcAft>
              <a:spcPct val="20000"/>
            </a:spcAft>
            <a:buChar char="••"/>
          </a:pPr>
          <a:r>
            <a:rPr lang="en-US" sz="1700" kern="1200" dirty="0" smtClean="0">
              <a:latin typeface="Candara" pitchFamily="34" charset="0"/>
            </a:rPr>
            <a:t>FileZilla </a:t>
          </a:r>
          <a:endParaRPr lang="en-US" sz="1700" kern="1200" dirty="0">
            <a:latin typeface="Candara" pitchFamily="34" charset="0"/>
          </a:endParaRPr>
        </a:p>
        <a:p>
          <a:pPr marL="171450" lvl="1" indent="-171450" algn="l" defTabSz="755650" rtl="0">
            <a:lnSpc>
              <a:spcPct val="90000"/>
            </a:lnSpc>
            <a:spcBef>
              <a:spcPct val="0"/>
            </a:spcBef>
            <a:spcAft>
              <a:spcPct val="20000"/>
            </a:spcAft>
            <a:buChar char="••"/>
          </a:pPr>
          <a:r>
            <a:rPr lang="en-US" sz="1700" kern="1200" dirty="0" smtClean="0">
              <a:latin typeface="Candara" pitchFamily="34" charset="0"/>
            </a:rPr>
            <a:t>ICQ </a:t>
          </a:r>
          <a:endParaRPr lang="en-US" sz="1700" kern="1200" dirty="0">
            <a:latin typeface="Candara" pitchFamily="34" charset="0"/>
          </a:endParaRPr>
        </a:p>
        <a:p>
          <a:pPr marL="171450" lvl="1" indent="-171450" algn="l" defTabSz="755650" rtl="0">
            <a:lnSpc>
              <a:spcPct val="90000"/>
            </a:lnSpc>
            <a:spcBef>
              <a:spcPct val="0"/>
            </a:spcBef>
            <a:spcAft>
              <a:spcPct val="20000"/>
            </a:spcAft>
            <a:buChar char="••"/>
          </a:pPr>
          <a:r>
            <a:rPr lang="en-US" sz="1700" kern="1200" dirty="0" smtClean="0">
              <a:latin typeface="Candara" pitchFamily="34" charset="0"/>
            </a:rPr>
            <a:t>iTunes</a:t>
          </a:r>
          <a:endParaRPr lang="en-US" sz="1700" kern="1200" dirty="0">
            <a:latin typeface="Candara" pitchFamily="34" charset="0"/>
          </a:endParaRPr>
        </a:p>
        <a:p>
          <a:pPr marL="171450" lvl="1" indent="-171450" algn="l" defTabSz="755650" rtl="0">
            <a:lnSpc>
              <a:spcPct val="90000"/>
            </a:lnSpc>
            <a:spcBef>
              <a:spcPct val="0"/>
            </a:spcBef>
            <a:spcAft>
              <a:spcPct val="20000"/>
            </a:spcAft>
            <a:buChar char="••"/>
          </a:pPr>
          <a:r>
            <a:rPr lang="en-US" sz="1700" kern="1200" dirty="0" smtClean="0">
              <a:latin typeface="Candara" pitchFamily="34" charset="0"/>
            </a:rPr>
            <a:t>mIRC </a:t>
          </a:r>
          <a:endParaRPr lang="en-US" sz="1700" kern="1200" dirty="0">
            <a:latin typeface="Candara" pitchFamily="34" charset="0"/>
          </a:endParaRPr>
        </a:p>
        <a:p>
          <a:pPr marL="171450" lvl="1" indent="-171450" algn="l" defTabSz="755650" rtl="0">
            <a:lnSpc>
              <a:spcPct val="90000"/>
            </a:lnSpc>
            <a:spcBef>
              <a:spcPct val="0"/>
            </a:spcBef>
            <a:spcAft>
              <a:spcPct val="20000"/>
            </a:spcAft>
            <a:buChar char="••"/>
          </a:pPr>
          <a:r>
            <a:rPr lang="en-US" sz="1700" kern="1200" dirty="0" smtClean="0">
              <a:latin typeface="Candara" pitchFamily="34" charset="0"/>
            </a:rPr>
            <a:t>Picasa</a:t>
          </a:r>
          <a:endParaRPr lang="en-US" sz="1700" kern="1200" dirty="0">
            <a:latin typeface="Candara" pitchFamily="34" charset="0"/>
          </a:endParaRPr>
        </a:p>
        <a:p>
          <a:pPr marL="171450" lvl="1" indent="-171450" algn="l" defTabSz="755650" rtl="0">
            <a:lnSpc>
              <a:spcPct val="90000"/>
            </a:lnSpc>
            <a:spcBef>
              <a:spcPct val="0"/>
            </a:spcBef>
            <a:spcAft>
              <a:spcPct val="20000"/>
            </a:spcAft>
            <a:buChar char="••"/>
          </a:pPr>
          <a:r>
            <a:rPr lang="ru-RU" sz="1700" i="1" kern="1200" dirty="0" smtClean="0">
              <a:latin typeface="Candara" pitchFamily="34" charset="0"/>
            </a:rPr>
            <a:t>Другие…</a:t>
          </a:r>
          <a:endParaRPr lang="ru-RU" sz="1700" kern="1200" dirty="0">
            <a:latin typeface="Candara" pitchFamily="34" charset="0"/>
          </a:endParaRPr>
        </a:p>
      </dsp:txBody>
      <dsp:txXfrm>
        <a:off x="0" y="1056461"/>
        <a:ext cx="3906983" cy="222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3A8D3-D766-40E3-BA1A-508736916159}">
      <dsp:nvSpPr>
        <dsp:cNvPr id="0" name=""/>
        <dsp:cNvSpPr/>
      </dsp:nvSpPr>
      <dsp:spPr>
        <a:xfrm>
          <a:off x="0" y="2110"/>
          <a:ext cx="3518641" cy="106439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latin typeface="Candara" pitchFamily="34" charset="0"/>
            </a:rPr>
            <a:t>190 различных компьютерных игр, среди которых:</a:t>
          </a:r>
          <a:endParaRPr lang="ru-RU" sz="2000" kern="1200" dirty="0">
            <a:latin typeface="Candara" pitchFamily="34" charset="0"/>
          </a:endParaRPr>
        </a:p>
      </dsp:txBody>
      <dsp:txXfrm>
        <a:off x="51959" y="54069"/>
        <a:ext cx="3414723" cy="960472"/>
      </dsp:txXfrm>
    </dsp:sp>
    <dsp:sp modelId="{61088674-1736-4F4F-BD51-038596DFF707}">
      <dsp:nvSpPr>
        <dsp:cNvPr id="0" name=""/>
        <dsp:cNvSpPr/>
      </dsp:nvSpPr>
      <dsp:spPr>
        <a:xfrm>
          <a:off x="0" y="1066501"/>
          <a:ext cx="3518641" cy="2243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17" tIns="21590" rIns="120904" bIns="21590" numCol="1" spcCol="1270" anchor="t" anchorCtr="0">
          <a:noAutofit/>
        </a:bodyPr>
        <a:lstStyle/>
        <a:p>
          <a:pPr marL="171450" lvl="1" indent="-171450" algn="l" defTabSz="755650" rtl="0">
            <a:lnSpc>
              <a:spcPct val="90000"/>
            </a:lnSpc>
            <a:spcBef>
              <a:spcPct val="0"/>
            </a:spcBef>
            <a:spcAft>
              <a:spcPct val="20000"/>
            </a:spcAft>
            <a:buChar char="••"/>
          </a:pPr>
          <a:r>
            <a:rPr lang="en-US" sz="1700" b="0" kern="1200" dirty="0" smtClean="0">
              <a:latin typeface="Candara" pitchFamily="34" charset="0"/>
            </a:rPr>
            <a:t>Call of Duty</a:t>
          </a:r>
          <a:endParaRPr lang="ru-RU" sz="1700" b="0" kern="1200" dirty="0">
            <a:latin typeface="Candara" pitchFamily="34" charset="0"/>
          </a:endParaRPr>
        </a:p>
        <a:p>
          <a:pPr marL="171450" lvl="1" indent="-171450" algn="l" defTabSz="755650" rtl="0">
            <a:lnSpc>
              <a:spcPct val="90000"/>
            </a:lnSpc>
            <a:spcBef>
              <a:spcPct val="0"/>
            </a:spcBef>
            <a:spcAft>
              <a:spcPct val="20000"/>
            </a:spcAft>
            <a:buChar char="••"/>
          </a:pPr>
          <a:r>
            <a:rPr lang="en-US" sz="1700" b="0" kern="1200" dirty="0" smtClean="0">
              <a:latin typeface="Candara" pitchFamily="34" charset="0"/>
            </a:rPr>
            <a:t>Need for speed Underground</a:t>
          </a:r>
          <a:endParaRPr lang="ru-RU" sz="1700" b="0" kern="1200" dirty="0">
            <a:latin typeface="Candara" pitchFamily="34" charset="0"/>
          </a:endParaRPr>
        </a:p>
        <a:p>
          <a:pPr marL="171450" lvl="1" indent="-171450" algn="l" defTabSz="755650" rtl="0">
            <a:lnSpc>
              <a:spcPct val="90000"/>
            </a:lnSpc>
            <a:spcBef>
              <a:spcPct val="0"/>
            </a:spcBef>
            <a:spcAft>
              <a:spcPct val="20000"/>
            </a:spcAft>
            <a:buChar char="••"/>
          </a:pPr>
          <a:r>
            <a:rPr lang="en-US" sz="1700" b="0" kern="1200" dirty="0" smtClean="0">
              <a:latin typeface="Candara" pitchFamily="34" charset="0"/>
            </a:rPr>
            <a:t>Doom</a:t>
          </a:r>
          <a:endParaRPr lang="ru-RU" sz="1700" b="0" kern="1200" dirty="0">
            <a:latin typeface="Candara" pitchFamily="34" charset="0"/>
          </a:endParaRPr>
        </a:p>
        <a:p>
          <a:pPr marL="171450" lvl="1" indent="-171450" algn="l" defTabSz="755650" rtl="0">
            <a:lnSpc>
              <a:spcPct val="90000"/>
            </a:lnSpc>
            <a:spcBef>
              <a:spcPct val="0"/>
            </a:spcBef>
            <a:spcAft>
              <a:spcPct val="20000"/>
            </a:spcAft>
            <a:buChar char="••"/>
          </a:pPr>
          <a:r>
            <a:rPr lang="en-US" sz="1700" b="0" kern="1200" dirty="0" smtClean="0">
              <a:latin typeface="Candara" pitchFamily="34" charset="0"/>
            </a:rPr>
            <a:t>Quake</a:t>
          </a:r>
          <a:endParaRPr lang="ru-RU" sz="1700" b="0" kern="1200" dirty="0">
            <a:latin typeface="Candara" pitchFamily="34" charset="0"/>
          </a:endParaRPr>
        </a:p>
        <a:p>
          <a:pPr marL="171450" lvl="1" indent="-171450" algn="l" defTabSz="755650" rtl="0">
            <a:lnSpc>
              <a:spcPct val="90000"/>
            </a:lnSpc>
            <a:spcBef>
              <a:spcPct val="0"/>
            </a:spcBef>
            <a:spcAft>
              <a:spcPct val="20000"/>
            </a:spcAft>
            <a:buChar char="••"/>
          </a:pPr>
          <a:r>
            <a:rPr lang="en-US" sz="1700" b="0" kern="1200" dirty="0" smtClean="0">
              <a:latin typeface="Candara" pitchFamily="34" charset="0"/>
            </a:rPr>
            <a:t>Half-Life</a:t>
          </a:r>
          <a:endParaRPr lang="ru-RU" sz="1700" b="0" kern="1200" dirty="0">
            <a:latin typeface="Candara" pitchFamily="34" charset="0"/>
          </a:endParaRPr>
        </a:p>
        <a:p>
          <a:pPr marL="171450" lvl="1" indent="-171450" algn="l" defTabSz="755650" rtl="0">
            <a:lnSpc>
              <a:spcPct val="90000"/>
            </a:lnSpc>
            <a:spcBef>
              <a:spcPct val="0"/>
            </a:spcBef>
            <a:spcAft>
              <a:spcPct val="20000"/>
            </a:spcAft>
            <a:buChar char="••"/>
          </a:pPr>
          <a:r>
            <a:rPr lang="en-US" sz="1700" b="0" kern="1200" dirty="0" smtClean="0">
              <a:latin typeface="Candara" pitchFamily="34" charset="0"/>
            </a:rPr>
            <a:t>Fifa</a:t>
          </a:r>
          <a:endParaRPr lang="ru-RU" sz="1700" b="0" kern="1200" dirty="0">
            <a:latin typeface="Candara" pitchFamily="34" charset="0"/>
          </a:endParaRPr>
        </a:p>
        <a:p>
          <a:pPr marL="171450" lvl="1" indent="-171450" algn="l" defTabSz="755650" rtl="0">
            <a:lnSpc>
              <a:spcPct val="90000"/>
            </a:lnSpc>
            <a:spcBef>
              <a:spcPct val="0"/>
            </a:spcBef>
            <a:spcAft>
              <a:spcPct val="20000"/>
            </a:spcAft>
            <a:buChar char="••"/>
          </a:pPr>
          <a:r>
            <a:rPr lang="en-US" sz="1700" b="0" kern="1200" dirty="0" smtClean="0">
              <a:latin typeface="Candara" pitchFamily="34" charset="0"/>
            </a:rPr>
            <a:t>Starcraft</a:t>
          </a:r>
          <a:endParaRPr lang="ru-RU" sz="1700" b="0" kern="1200" dirty="0">
            <a:latin typeface="Candara" pitchFamily="34" charset="0"/>
          </a:endParaRPr>
        </a:p>
        <a:p>
          <a:pPr marL="171450" lvl="1" indent="-171450" algn="l" defTabSz="755650" rtl="0">
            <a:lnSpc>
              <a:spcPct val="90000"/>
            </a:lnSpc>
            <a:spcBef>
              <a:spcPct val="0"/>
            </a:spcBef>
            <a:spcAft>
              <a:spcPct val="20000"/>
            </a:spcAft>
            <a:buChar char="••"/>
          </a:pPr>
          <a:r>
            <a:rPr lang="ru-RU" sz="1700" b="0" i="1" kern="1200" dirty="0" smtClean="0">
              <a:latin typeface="Candara" pitchFamily="34" charset="0"/>
            </a:rPr>
            <a:t>Другие…</a:t>
          </a:r>
          <a:endParaRPr lang="ru-RU" sz="1700" b="0" kern="1200" dirty="0">
            <a:latin typeface="Candara" pitchFamily="34" charset="0"/>
          </a:endParaRPr>
        </a:p>
      </dsp:txBody>
      <dsp:txXfrm>
        <a:off x="0" y="1066501"/>
        <a:ext cx="3518641" cy="2243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C8CC6-363C-43A1-8590-263C3406FA50}">
      <dsp:nvSpPr>
        <dsp:cNvPr id="0" name=""/>
        <dsp:cNvSpPr/>
      </dsp:nvSpPr>
      <dsp:spPr>
        <a:xfrm>
          <a:off x="2908" y="687317"/>
          <a:ext cx="1917212" cy="1917212"/>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ru-RU" sz="1500" b="1" kern="1200" dirty="0" smtClean="0">
              <a:latin typeface="Candara" pitchFamily="34" charset="0"/>
            </a:rPr>
            <a:t>Методика оценки эффективности SAM в организации</a:t>
          </a:r>
          <a:endParaRPr lang="ru-RU" sz="1500" kern="1200" dirty="0">
            <a:latin typeface="Candara" pitchFamily="34" charset="0"/>
          </a:endParaRPr>
        </a:p>
      </dsp:txBody>
      <dsp:txXfrm>
        <a:off x="283677" y="968086"/>
        <a:ext cx="1355674" cy="1355674"/>
      </dsp:txXfrm>
    </dsp:sp>
    <dsp:sp modelId="{3F14625B-B762-4AE3-80FC-7C02B38B7156}">
      <dsp:nvSpPr>
        <dsp:cNvPr id="0" name=""/>
        <dsp:cNvSpPr/>
      </dsp:nvSpPr>
      <dsp:spPr>
        <a:xfrm rot="17565701">
          <a:off x="1612032" y="961196"/>
          <a:ext cx="1190766" cy="0"/>
        </a:xfrm>
        <a:custGeom>
          <a:avLst/>
          <a:gdLst/>
          <a:ahLst/>
          <a:cxnLst/>
          <a:rect l="0" t="0" r="0" b="0"/>
          <a:pathLst>
            <a:path>
              <a:moveTo>
                <a:pt x="0" y="0"/>
              </a:moveTo>
              <a:lnTo>
                <a:pt x="1190766"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D222BC-3652-4237-815D-37D487D4C037}">
      <dsp:nvSpPr>
        <dsp:cNvPr id="0" name=""/>
        <dsp:cNvSpPr/>
      </dsp:nvSpPr>
      <dsp:spPr>
        <a:xfrm rot="14834299">
          <a:off x="4109969" y="961196"/>
          <a:ext cx="1190766" cy="0"/>
        </a:xfrm>
        <a:custGeom>
          <a:avLst/>
          <a:gdLst/>
          <a:ahLst/>
          <a:cxnLst/>
          <a:rect l="0" t="0" r="0" b="0"/>
          <a:pathLst>
            <a:path>
              <a:moveTo>
                <a:pt x="0" y="0"/>
              </a:moveTo>
              <a:lnTo>
                <a:pt x="1190766"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071BC7-60B7-417D-AFC7-171BCA062F48}">
      <dsp:nvSpPr>
        <dsp:cNvPr id="0" name=""/>
        <dsp:cNvSpPr/>
      </dsp:nvSpPr>
      <dsp:spPr>
        <a:xfrm>
          <a:off x="2437768" y="412180"/>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3751D2-D3E4-4643-AE29-2BF1CC5DB514}">
      <dsp:nvSpPr>
        <dsp:cNvPr id="0" name=""/>
        <dsp:cNvSpPr/>
      </dsp:nvSpPr>
      <dsp:spPr>
        <a:xfrm>
          <a:off x="2661864" y="932"/>
          <a:ext cx="1589039" cy="82249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smtClean="0">
              <a:latin typeface="Candara" pitchFamily="34" charset="0"/>
            </a:rPr>
            <a:t>Microsoft SOM (SAM Optimization Model)</a:t>
          </a:r>
          <a:endParaRPr lang="ru-RU" sz="1200" kern="1200" dirty="0">
            <a:latin typeface="Candara" pitchFamily="34" charset="0"/>
          </a:endParaRPr>
        </a:p>
      </dsp:txBody>
      <dsp:txXfrm>
        <a:off x="2661864" y="932"/>
        <a:ext cx="1589039" cy="822495"/>
      </dsp:txXfrm>
    </dsp:sp>
    <dsp:sp modelId="{7673A530-E2B4-4E86-9255-58A6A822A0CD}">
      <dsp:nvSpPr>
        <dsp:cNvPr id="0" name=""/>
        <dsp:cNvSpPr/>
      </dsp:nvSpPr>
      <dsp:spPr>
        <a:xfrm>
          <a:off x="4250903" y="412180"/>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FF5CB8-9F46-4E73-B55F-6A06AC689421}">
      <dsp:nvSpPr>
        <dsp:cNvPr id="0" name=""/>
        <dsp:cNvSpPr/>
      </dsp:nvSpPr>
      <dsp:spPr>
        <a:xfrm rot="19292065">
          <a:off x="1913215" y="1417681"/>
          <a:ext cx="588399" cy="0"/>
        </a:xfrm>
        <a:custGeom>
          <a:avLst/>
          <a:gdLst/>
          <a:ahLst/>
          <a:cxnLst/>
          <a:rect l="0" t="0" r="0" b="0"/>
          <a:pathLst>
            <a:path>
              <a:moveTo>
                <a:pt x="0" y="0"/>
              </a:moveTo>
              <a:lnTo>
                <a:pt x="588399"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30C540-DDB7-49A2-81D4-7BCE44FEC943}">
      <dsp:nvSpPr>
        <dsp:cNvPr id="0" name=""/>
        <dsp:cNvSpPr/>
      </dsp:nvSpPr>
      <dsp:spPr>
        <a:xfrm rot="13107935">
          <a:off x="4411152" y="1417681"/>
          <a:ext cx="588399" cy="0"/>
        </a:xfrm>
        <a:custGeom>
          <a:avLst/>
          <a:gdLst/>
          <a:ahLst/>
          <a:cxnLst/>
          <a:rect l="0" t="0" r="0" b="0"/>
          <a:pathLst>
            <a:path>
              <a:moveTo>
                <a:pt x="0" y="0"/>
              </a:moveTo>
              <a:lnTo>
                <a:pt x="588399"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B7473E-7EA2-4C97-811A-28D7C5E4AD59}">
      <dsp:nvSpPr>
        <dsp:cNvPr id="0" name=""/>
        <dsp:cNvSpPr/>
      </dsp:nvSpPr>
      <dsp:spPr>
        <a:xfrm>
          <a:off x="2437768" y="1234676"/>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B89B07-A40A-4FA6-BDF6-DC8915AC2BDA}">
      <dsp:nvSpPr>
        <dsp:cNvPr id="0" name=""/>
        <dsp:cNvSpPr/>
      </dsp:nvSpPr>
      <dsp:spPr>
        <a:xfrm>
          <a:off x="2661864" y="823428"/>
          <a:ext cx="1589039" cy="82249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b="1" kern="1200" dirty="0" smtClean="0">
              <a:latin typeface="Candara" pitchFamily="34" charset="0"/>
            </a:rPr>
            <a:t>Оценка уровня зрелости бизнес-процессов</a:t>
          </a:r>
          <a:endParaRPr lang="ru-RU" sz="1200" kern="1200" dirty="0">
            <a:latin typeface="Candara" pitchFamily="34" charset="0"/>
          </a:endParaRPr>
        </a:p>
      </dsp:txBody>
      <dsp:txXfrm>
        <a:off x="2661864" y="823428"/>
        <a:ext cx="1589039" cy="822495"/>
      </dsp:txXfrm>
    </dsp:sp>
    <dsp:sp modelId="{0AFF4F75-577C-4A14-BF97-99E56B5E0D30}">
      <dsp:nvSpPr>
        <dsp:cNvPr id="0" name=""/>
        <dsp:cNvSpPr/>
      </dsp:nvSpPr>
      <dsp:spPr>
        <a:xfrm>
          <a:off x="4250903" y="1234676"/>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62DA431-93F8-44C3-934C-300F63BCB2F7}">
      <dsp:nvSpPr>
        <dsp:cNvPr id="0" name=""/>
        <dsp:cNvSpPr/>
      </dsp:nvSpPr>
      <dsp:spPr>
        <a:xfrm rot="2307935">
          <a:off x="1913215" y="1874166"/>
          <a:ext cx="588399" cy="0"/>
        </a:xfrm>
        <a:custGeom>
          <a:avLst/>
          <a:gdLst/>
          <a:ahLst/>
          <a:cxnLst/>
          <a:rect l="0" t="0" r="0" b="0"/>
          <a:pathLst>
            <a:path>
              <a:moveTo>
                <a:pt x="0" y="0"/>
              </a:moveTo>
              <a:lnTo>
                <a:pt x="588399"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3F0AF3-4B59-4BA7-AA52-BD96850BAFA2}">
      <dsp:nvSpPr>
        <dsp:cNvPr id="0" name=""/>
        <dsp:cNvSpPr/>
      </dsp:nvSpPr>
      <dsp:spPr>
        <a:xfrm rot="8492065">
          <a:off x="4411152" y="1874166"/>
          <a:ext cx="588399" cy="0"/>
        </a:xfrm>
        <a:custGeom>
          <a:avLst/>
          <a:gdLst/>
          <a:ahLst/>
          <a:cxnLst/>
          <a:rect l="0" t="0" r="0" b="0"/>
          <a:pathLst>
            <a:path>
              <a:moveTo>
                <a:pt x="0" y="0"/>
              </a:moveTo>
              <a:lnTo>
                <a:pt x="588399"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1EDA1D-C0F3-4D40-9032-C2DA0F6F346B}">
      <dsp:nvSpPr>
        <dsp:cNvPr id="0" name=""/>
        <dsp:cNvSpPr/>
      </dsp:nvSpPr>
      <dsp:spPr>
        <a:xfrm>
          <a:off x="2437768" y="2057171"/>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FB58E3-F903-411D-B08B-A3C7CCA37C2D}">
      <dsp:nvSpPr>
        <dsp:cNvPr id="0" name=""/>
        <dsp:cNvSpPr/>
      </dsp:nvSpPr>
      <dsp:spPr>
        <a:xfrm>
          <a:off x="2661864" y="1645923"/>
          <a:ext cx="1589039" cy="82249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b="1" kern="1200" dirty="0" smtClean="0">
              <a:latin typeface="Candara" pitchFamily="34" charset="0"/>
            </a:rPr>
            <a:t>Ключевые показатели эффективности (</a:t>
          </a:r>
          <a:r>
            <a:rPr lang="en-US" sz="1200" b="1" kern="1200" dirty="0" smtClean="0">
              <a:latin typeface="Candara" pitchFamily="34" charset="0"/>
            </a:rPr>
            <a:t>KPI)</a:t>
          </a:r>
          <a:endParaRPr lang="ru-RU" sz="1200" kern="1200" dirty="0">
            <a:latin typeface="Candara" pitchFamily="34" charset="0"/>
          </a:endParaRPr>
        </a:p>
      </dsp:txBody>
      <dsp:txXfrm>
        <a:off x="2661864" y="1645923"/>
        <a:ext cx="1589039" cy="822495"/>
      </dsp:txXfrm>
    </dsp:sp>
    <dsp:sp modelId="{577D5141-7535-4FCC-82DB-C93A70A98297}">
      <dsp:nvSpPr>
        <dsp:cNvPr id="0" name=""/>
        <dsp:cNvSpPr/>
      </dsp:nvSpPr>
      <dsp:spPr>
        <a:xfrm>
          <a:off x="4250903" y="2057171"/>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28CCDE-C342-41F4-854A-61282E8CA572}">
      <dsp:nvSpPr>
        <dsp:cNvPr id="0" name=""/>
        <dsp:cNvSpPr/>
      </dsp:nvSpPr>
      <dsp:spPr>
        <a:xfrm rot="4034299">
          <a:off x="1612032" y="2330651"/>
          <a:ext cx="1190766" cy="0"/>
        </a:xfrm>
        <a:custGeom>
          <a:avLst/>
          <a:gdLst/>
          <a:ahLst/>
          <a:cxnLst/>
          <a:rect l="0" t="0" r="0" b="0"/>
          <a:pathLst>
            <a:path>
              <a:moveTo>
                <a:pt x="0" y="0"/>
              </a:moveTo>
              <a:lnTo>
                <a:pt x="1190766"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379414-A921-4803-8D11-DA9D6D8D9D57}">
      <dsp:nvSpPr>
        <dsp:cNvPr id="0" name=""/>
        <dsp:cNvSpPr/>
      </dsp:nvSpPr>
      <dsp:spPr>
        <a:xfrm rot="6765701">
          <a:off x="4109969" y="2330651"/>
          <a:ext cx="1190766" cy="0"/>
        </a:xfrm>
        <a:custGeom>
          <a:avLst/>
          <a:gdLst/>
          <a:ahLst/>
          <a:cxnLst/>
          <a:rect l="0" t="0" r="0" b="0"/>
          <a:pathLst>
            <a:path>
              <a:moveTo>
                <a:pt x="0" y="0"/>
              </a:moveTo>
              <a:lnTo>
                <a:pt x="1190766" y="0"/>
              </a:lnTo>
            </a:path>
          </a:pathLst>
        </a:cu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E66072-C3D5-4E36-8B7B-FBA27BEDDC0E}">
      <dsp:nvSpPr>
        <dsp:cNvPr id="0" name=""/>
        <dsp:cNvSpPr/>
      </dsp:nvSpPr>
      <dsp:spPr>
        <a:xfrm>
          <a:off x="2437768" y="2879667"/>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B9B589-344C-422D-B14D-408523B1D718}">
      <dsp:nvSpPr>
        <dsp:cNvPr id="0" name=""/>
        <dsp:cNvSpPr/>
      </dsp:nvSpPr>
      <dsp:spPr>
        <a:xfrm>
          <a:off x="2661864" y="2468419"/>
          <a:ext cx="1589039" cy="82249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b="1" kern="1200" dirty="0" smtClean="0">
              <a:latin typeface="Candara" pitchFamily="34" charset="0"/>
            </a:rPr>
            <a:t>Стандарт </a:t>
          </a:r>
          <a:r>
            <a:rPr lang="en-US" sz="1200" b="1" kern="1200" dirty="0" smtClean="0">
              <a:latin typeface="Candara" pitchFamily="34" charset="0"/>
            </a:rPr>
            <a:t>ISO 19770-1 </a:t>
          </a:r>
          <a:endParaRPr lang="ru-RU" sz="1200" kern="1200" dirty="0">
            <a:latin typeface="Candara" pitchFamily="34" charset="0"/>
          </a:endParaRPr>
        </a:p>
      </dsp:txBody>
      <dsp:txXfrm>
        <a:off x="2661864" y="2468419"/>
        <a:ext cx="1589039" cy="822495"/>
      </dsp:txXfrm>
    </dsp:sp>
    <dsp:sp modelId="{5EFFC085-005F-406B-A308-95DE52A88447}">
      <dsp:nvSpPr>
        <dsp:cNvPr id="0" name=""/>
        <dsp:cNvSpPr/>
      </dsp:nvSpPr>
      <dsp:spPr>
        <a:xfrm>
          <a:off x="4250903" y="2879667"/>
          <a:ext cx="224095" cy="0"/>
        </a:xfrm>
        <a:prstGeom prst="line">
          <a:avLst/>
        </a:prstGeom>
        <a:no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79E1F3-D508-41C9-AE67-2D688C45FDA9}">
      <dsp:nvSpPr>
        <dsp:cNvPr id="0" name=""/>
        <dsp:cNvSpPr/>
      </dsp:nvSpPr>
      <dsp:spPr>
        <a:xfrm>
          <a:off x="4992646" y="687317"/>
          <a:ext cx="1917212" cy="1917212"/>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ru-RU" sz="1500" b="1" kern="1200" dirty="0" smtClean="0">
              <a:latin typeface="Candara" pitchFamily="34" charset="0"/>
            </a:rPr>
            <a:t>Методика оценки рисков </a:t>
          </a:r>
          <a:r>
            <a:rPr lang="en-US" sz="1500" b="1" kern="1200" dirty="0" smtClean="0">
              <a:latin typeface="Candara" pitchFamily="34" charset="0"/>
            </a:rPr>
            <a:t>SAM </a:t>
          </a:r>
          <a:r>
            <a:rPr lang="ru-RU" sz="1500" b="1" kern="1200" dirty="0" smtClean="0">
              <a:latin typeface="Candara" pitchFamily="34" charset="0"/>
            </a:rPr>
            <a:t>от </a:t>
          </a:r>
          <a:r>
            <a:rPr lang="en-US" sz="1500" b="1" kern="1200" dirty="0" err="1" smtClean="0">
              <a:latin typeface="Candara" pitchFamily="34" charset="0"/>
            </a:rPr>
            <a:t>Softline</a:t>
          </a:r>
          <a:endParaRPr lang="ru-RU" sz="1500" kern="1200" dirty="0">
            <a:latin typeface="Candara" pitchFamily="34" charset="0"/>
          </a:endParaRPr>
        </a:p>
      </dsp:txBody>
      <dsp:txXfrm>
        <a:off x="5273415" y="968086"/>
        <a:ext cx="1355674" cy="135567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b="0">
                <a:solidFill>
                  <a:schemeClr val="tx1"/>
                </a:solidFill>
                <a:latin typeface="+mn-lt"/>
                <a:cs typeface="+mn-cs"/>
              </a:defRPr>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b="0">
                <a:solidFill>
                  <a:schemeClr val="tx1"/>
                </a:solidFill>
                <a:latin typeface="+mn-lt"/>
                <a:cs typeface="+mn-cs"/>
              </a:defRPr>
            </a:lvl1pPr>
          </a:lstStyle>
          <a:p>
            <a:pPr>
              <a:defRPr/>
            </a:pPr>
            <a:fld id="{A173E34F-66D9-428F-A700-5A8BD673DA90}" type="datetimeFigureOut">
              <a:rPr lang="en-US"/>
              <a:pPr>
                <a:defRPr/>
              </a:pPr>
              <a:t>10/18/2011</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b="0">
                <a:solidFill>
                  <a:schemeClr val="tx1"/>
                </a:solidFill>
                <a:latin typeface="+mn-lt"/>
                <a:cs typeface="+mn-cs"/>
              </a:defRPr>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b="0">
                <a:solidFill>
                  <a:schemeClr val="tx1"/>
                </a:solidFill>
                <a:latin typeface="+mn-lt"/>
                <a:cs typeface="+mn-cs"/>
              </a:defRPr>
            </a:lvl1pPr>
          </a:lstStyle>
          <a:p>
            <a:pPr>
              <a:defRPr/>
            </a:pPr>
            <a:fld id="{25C19E42-6217-4AB6-9BA5-DAEC7D8F68BB}" type="slidenum">
              <a:rPr lang="en-US"/>
              <a:pPr>
                <a:defRPr/>
              </a:pPr>
              <a:t>‹#›</a:t>
            </a:fld>
            <a:endParaRPr lang="en-US"/>
          </a:p>
        </p:txBody>
      </p:sp>
    </p:spTree>
    <p:extLst>
      <p:ext uri="{BB962C8B-B14F-4D97-AF65-F5344CB8AC3E}">
        <p14:creationId xmlns:p14="http://schemas.microsoft.com/office/powerpoint/2010/main" val="2704771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a:lstStyle/>
          <a:p>
            <a:endParaRPr lang="ru-RU" smtClean="0"/>
          </a:p>
        </p:txBody>
      </p:sp>
      <p:sp>
        <p:nvSpPr>
          <p:cNvPr id="4" name="Номер слайда 3"/>
          <p:cNvSpPr>
            <a:spLocks noGrp="1"/>
          </p:cNvSpPr>
          <p:nvPr>
            <p:ph type="sldNum" sz="quarter" idx="5"/>
          </p:nvPr>
        </p:nvSpPr>
        <p:spPr/>
        <p:txBody>
          <a:bodyPr/>
          <a:lstStyle/>
          <a:p>
            <a:pPr>
              <a:defRPr/>
            </a:pPr>
            <a:fld id="{AB624FD2-4602-4B87-B3CF-3988673F59D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ru-RU" sz="1200" dirty="0" smtClean="0"/>
              <a:t>«Это вся инфраструктура и все процессы, необходимые для эффективного управления, контроля и защиты программных активов организации на всем протяжении их жизненного цикла» </a:t>
            </a:r>
            <a:r>
              <a:rPr lang="ru-RU" sz="1200" b="0" dirty="0" smtClean="0"/>
              <a:t>- так определяет управление лицензиями </a:t>
            </a:r>
            <a:r>
              <a:rPr lang="en-US" sz="1200" b="0" dirty="0" smtClean="0"/>
              <a:t>(SAM)</a:t>
            </a:r>
            <a:r>
              <a:rPr lang="ru-RU" sz="1200" b="0" dirty="0" smtClean="0"/>
              <a:t> Библиотека инфраструктуры информационных технологий (</a:t>
            </a:r>
            <a:r>
              <a:rPr lang="en-US" sz="1200" b="0" dirty="0" smtClean="0"/>
              <a:t>ITIL)</a:t>
            </a:r>
            <a:r>
              <a:rPr lang="ru-RU" sz="1200" b="0" dirty="0" smtClean="0"/>
              <a:t>. Именно это определение легло в основу международного стандарта качества</a:t>
            </a:r>
            <a:r>
              <a:rPr lang="ru-RU" sz="1200" b="0" baseline="0" dirty="0" smtClean="0"/>
              <a:t> </a:t>
            </a:r>
            <a:r>
              <a:rPr lang="en-US" sz="1200" b="0" baseline="0" dirty="0" smtClean="0"/>
              <a:t>ISO 19770-1 IT. Software Asset Management – </a:t>
            </a:r>
            <a:r>
              <a:rPr lang="ru-RU" sz="1200" b="0" baseline="0" dirty="0" smtClean="0"/>
              <a:t>Информационные технологии. Управление программными активами. Как мы видим на диаграмме, </a:t>
            </a:r>
            <a:r>
              <a:rPr lang="en-US" sz="1200" b="0" baseline="0" dirty="0" smtClean="0"/>
              <a:t>SAM </a:t>
            </a:r>
            <a:r>
              <a:rPr lang="ru-RU" sz="1200" b="0" baseline="0" dirty="0" smtClean="0"/>
              <a:t>охватывает весь жизненный цикл ПО в организации: от приобретения до вывода из эксплуатации/списания. В рамках концепции </a:t>
            </a:r>
            <a:r>
              <a:rPr lang="en-US" sz="1200" b="0" baseline="0" dirty="0" smtClean="0"/>
              <a:t>SAM </a:t>
            </a:r>
            <a:r>
              <a:rPr lang="ru-RU" sz="1200" b="0" baseline="0" dirty="0" smtClean="0"/>
              <a:t>мы переводим учет и управление ПО из хаотического состояния в управляемое состояние за счет выстроенной системы процессов, процедур и учетных политик. Мы можем осуществлять контроль использования ПО на каждом этапе жизненного цикла за счет выстроенной системы управленческого учета.</a:t>
            </a:r>
            <a:endParaRPr lang="ru-RU" sz="1200" b="0" dirty="0" smtClean="0"/>
          </a:p>
        </p:txBody>
      </p:sp>
      <p:sp>
        <p:nvSpPr>
          <p:cNvPr id="4" name="Номер слайда 3"/>
          <p:cNvSpPr>
            <a:spLocks noGrp="1"/>
          </p:cNvSpPr>
          <p:nvPr>
            <p:ph type="sldNum" sz="quarter" idx="10"/>
          </p:nvPr>
        </p:nvSpPr>
        <p:spPr/>
        <p:txBody>
          <a:bodyPr/>
          <a:lstStyle/>
          <a:p>
            <a:pPr>
              <a:defRPr/>
            </a:pPr>
            <a:fld id="{D3455ADC-5DF1-4279-BBC7-EBF3B79F5EF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Концепция </a:t>
            </a:r>
            <a:r>
              <a:rPr lang="en-US" dirty="0" smtClean="0"/>
              <a:t>SAM </a:t>
            </a:r>
            <a:r>
              <a:rPr lang="ru-RU" dirty="0" smtClean="0"/>
              <a:t>предполагает создание</a:t>
            </a:r>
            <a:r>
              <a:rPr lang="ru-RU" baseline="0" dirty="0" smtClean="0"/>
              <a:t> нормативно-регулирующей документации, которая описывает и регламентирует все процессы и процедуры в области ПО. Именно за счет этого повышается уровень зрелости бизнес процессов </a:t>
            </a:r>
            <a:r>
              <a:rPr lang="en-US" baseline="0" dirty="0" smtClean="0"/>
              <a:t>SAM – </a:t>
            </a:r>
            <a:r>
              <a:rPr lang="ru-RU" baseline="0" dirty="0" smtClean="0"/>
              <a:t>в итоге мы формируем систему (естественно рассчитанную на постоянное использование и применение) поддержания порядка в области ПО. </a:t>
            </a:r>
          </a:p>
          <a:p>
            <a:r>
              <a:rPr lang="ru-RU" baseline="0" dirty="0" smtClean="0"/>
              <a:t>В эту систему мы интегрируем персонал (как ИТ, так и других подразделений) в качестве управляющих процессами и исполнителей отдельных процедур и операций – именно четкое и корректное выполнение ими вышеупомянутых нормативных документов позволяет обеспечить динамическую/постоянную поддержку работы всей системы </a:t>
            </a:r>
            <a:r>
              <a:rPr lang="en-US" baseline="0" dirty="0" smtClean="0"/>
              <a:t>SAM </a:t>
            </a:r>
            <a:r>
              <a:rPr lang="ru-RU" baseline="0" dirty="0" smtClean="0"/>
              <a:t>и ее корректное функционирование.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И естественно, чем выше уровень автоматизации процессов </a:t>
            </a:r>
            <a:r>
              <a:rPr lang="en-US" baseline="0" dirty="0" smtClean="0"/>
              <a:t>SAM</a:t>
            </a:r>
            <a:r>
              <a:rPr lang="ru-RU" baseline="0" dirty="0" smtClean="0"/>
              <a:t>, тем меньше вероятность ошибок/человеческого фактора</a:t>
            </a:r>
            <a:endParaRPr lang="ru-RU" dirty="0" smtClean="0"/>
          </a:p>
          <a:p>
            <a:r>
              <a:rPr lang="ru-RU" baseline="0" dirty="0" smtClean="0"/>
              <a:t> и тем выше эффективность управления.</a:t>
            </a:r>
          </a:p>
          <a:p>
            <a:r>
              <a:rPr lang="ru-RU" baseline="0" dirty="0" smtClean="0"/>
              <a:t>Обеспечение четкого взаимодействия этих трех параметров (процессы, люди и автоматизация) позволит говорить о реализации </a:t>
            </a:r>
            <a:r>
              <a:rPr lang="en-US" baseline="0" dirty="0" smtClean="0"/>
              <a:t>SAM </a:t>
            </a:r>
            <a:r>
              <a:rPr lang="ru-RU" baseline="0" dirty="0" smtClean="0"/>
              <a:t> в организации/ об обеспечении порядка и управляемости всего жизненного цикла ПО.</a:t>
            </a:r>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11</a:t>
            </a:fld>
            <a:endParaRPr lang="en-US"/>
          </a:p>
        </p:txBody>
      </p:sp>
    </p:spTree>
    <p:extLst>
      <p:ext uri="{BB962C8B-B14F-4D97-AF65-F5344CB8AC3E}">
        <p14:creationId xmlns:p14="http://schemas.microsoft.com/office/powerpoint/2010/main" val="158592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Проект</a:t>
            </a:r>
            <a:r>
              <a:rPr lang="ru-RU" baseline="0" dirty="0" smtClean="0"/>
              <a:t> – это совокупность этапов для внедрения технологии управления ПО</a:t>
            </a:r>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12</a:t>
            </a:fld>
            <a:endParaRPr lang="en-US"/>
          </a:p>
        </p:txBody>
      </p:sp>
    </p:spTree>
    <p:extLst>
      <p:ext uri="{BB962C8B-B14F-4D97-AF65-F5344CB8AC3E}">
        <p14:creationId xmlns:p14="http://schemas.microsoft.com/office/powerpoint/2010/main" val="218779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a:lstStyle/>
          <a:p>
            <a:pPr algn="just"/>
            <a:r>
              <a:rPr lang="ru-RU" smtClean="0"/>
              <a:t>Когда информация собрана – начинается этап инвентаризации. </a:t>
            </a:r>
          </a:p>
          <a:p>
            <a:pPr algn="just"/>
            <a:r>
              <a:rPr lang="ru-RU" smtClean="0"/>
              <a:t>Этап инвентаризации необходим для того, чтобы понять какое действительное количество ИТ- активов имеет компания. Сколько в ней компьютеров, сколько серверов, какое установлено программное обеспечение и в каком количестве. Кроме того, на этапе инвентаризации уточняется наличие инструкций, и других документов, регламентирующих бизнес – процессы.</a:t>
            </a:r>
          </a:p>
          <a:p>
            <a:pPr algn="just"/>
            <a:r>
              <a:rPr lang="ru-RU" smtClean="0"/>
              <a:t>Инвентаризацию можно провести вручную и автоматически</a:t>
            </a:r>
            <a:r>
              <a:rPr lang="en-US" smtClean="0"/>
              <a:t>.</a:t>
            </a:r>
          </a:p>
          <a:p>
            <a:pPr algn="just"/>
            <a:r>
              <a:rPr lang="ru-RU" smtClean="0"/>
              <a:t>Первый способ, ручной, самый трудоемкий. Он заключается в обходе всех компьютеров и составлении полного списка установленного на них ПО.</a:t>
            </a:r>
            <a:r>
              <a:rPr lang="en-US" smtClean="0"/>
              <a:t> </a:t>
            </a:r>
            <a:endParaRPr lang="ru-RU" smtClean="0"/>
          </a:p>
          <a:p>
            <a:pPr algn="just"/>
            <a:r>
              <a:rPr lang="ru-RU" smtClean="0">
                <a:solidFill>
                  <a:srgbClr val="C00000"/>
                </a:solidFill>
              </a:rPr>
              <a:t>Второй способ – инвентаризация с помощью </a:t>
            </a:r>
            <a:r>
              <a:rPr lang="en-US" smtClean="0">
                <a:solidFill>
                  <a:srgbClr val="C00000"/>
                </a:solidFill>
              </a:rPr>
              <a:t>Microsoft System Center Configuration Manager. </a:t>
            </a:r>
            <a:r>
              <a:rPr lang="ru-RU" smtClean="0">
                <a:solidFill>
                  <a:srgbClr val="C00000"/>
                </a:solidFill>
              </a:rPr>
              <a:t>Это программное обеспечение позволяет по сети в короткие сроки обнаружить программы, установленные на компьютерах организации и занести информацию об установках в базу данных.Расскажу немного об этом программном продукте</a:t>
            </a:r>
            <a:r>
              <a:rPr lang="en-US" smtClean="0">
                <a:solidFill>
                  <a:srgbClr val="C00000"/>
                </a:solidFill>
              </a:rPr>
              <a:t>.</a:t>
            </a:r>
            <a:endParaRPr lang="ru-RU" smtClean="0">
              <a:solidFill>
                <a:srgbClr val="C00000"/>
              </a:solidFill>
            </a:endParaRPr>
          </a:p>
        </p:txBody>
      </p:sp>
      <p:sp>
        <p:nvSpPr>
          <p:cNvPr id="4" name="Номер слайда 3"/>
          <p:cNvSpPr>
            <a:spLocks noGrp="1"/>
          </p:cNvSpPr>
          <p:nvPr>
            <p:ph type="sldNum" sz="quarter" idx="5"/>
          </p:nvPr>
        </p:nvSpPr>
        <p:spPr/>
        <p:txBody>
          <a:bodyPr/>
          <a:lstStyle/>
          <a:p>
            <a:pPr>
              <a:defRPr/>
            </a:pPr>
            <a:fld id="{5BB2E5BF-303E-4A35-9092-9BBABFF644E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a:lstStyle/>
          <a:p>
            <a:pPr algn="just"/>
            <a:r>
              <a:rPr lang="ru-RU" dirty="0" smtClean="0"/>
              <a:t>Одна из целей  технологии SAM – это полный контроль над программными активами, в том числе полная и достоверная информация об установленном ПО. То есть при внедрении технологии SAM требуется не разовый аудит, а постоянное автоматизированное средство аудита и контроля. Таким образом совершенно не подходит ручная инвентаризация, т.к. данные постоянно устаревают, высока вероятность ошибки и  высокие трудозатраты. Так же к средству аудита и контроля предъявляются определенные требования в рамках проекта по внедрению SAM, на данном слайде обозначены 3 основных:</a:t>
            </a:r>
          </a:p>
          <a:p>
            <a:pPr algn="just"/>
            <a:r>
              <a:rPr lang="ru-RU" dirty="0" smtClean="0"/>
              <a:t>1.	Должна быть возможность создания электронной базы документов, подтверждающих легальность ПО. Т.е. программный комплекс должен иметь паспорт программного продукта, куда можно вносить сканы правоустанавливающих документов или ссылки на то место на сервере, где они хранятся. Компания должна иметь возможность предъявить правоохранительным органам именно те документы, которые подтверждают легальность ПО именно на том компьютере, по которому проходит проверка.</a:t>
            </a:r>
          </a:p>
          <a:p>
            <a:pPr algn="just"/>
            <a:r>
              <a:rPr lang="ru-RU" dirty="0" smtClean="0"/>
              <a:t>2.	Сканирование не только реестра, но и HDD. Сканирование  HDD необходимо для выявления дистрибутивов, хранение которых в соответствие с 4-ой частью Гражданского кодекса приравнивается к использованию и так же требует лицензирования, а так же для выявления </a:t>
            </a:r>
            <a:r>
              <a:rPr lang="ru-RU" dirty="0" err="1" smtClean="0"/>
              <a:t>portable</a:t>
            </a:r>
            <a:r>
              <a:rPr lang="ru-RU" dirty="0" smtClean="0"/>
              <a:t>-программ, музыки, видео и.т.д</a:t>
            </a:r>
          </a:p>
          <a:p>
            <a:pPr algn="just"/>
            <a:r>
              <a:rPr lang="ru-RU" dirty="0" smtClean="0"/>
              <a:t>3.	И третий пункт это обновляемая база ПО для качественного распознавания установленного и используемого ПО при инвентаризации. Данное требование предполагает наличие библиотеки ПО и возможность самостоятельного ее пополнения, что является необходимым так как при отсутствии библиотеки мы не имеем возможности распознать обнаруженное ПО автоматически - увеличиваются трудозатраты, время проекта и точность выполнения из-за человеческого фактора. Если библиотека есть, но нет возможности ее пополнять, то страдает полнота инвентаризации - мы не можем занести туда малораспространенное и самописное ПО, соответственно сложно будет подтвердить легальность ПО.</a:t>
            </a:r>
          </a:p>
          <a:p>
            <a:pPr algn="just"/>
            <a:r>
              <a:rPr lang="ru-RU" dirty="0" smtClean="0"/>
              <a:t> На сегодняшний день существует несколько десятков программных разработок, которые позволяют инвентаризировать и управлять лицензиями. В данной презентации выделяются 3 основных разработки, которые мы на сегодняшний день предлагаем нашим клиентам: AuditPro, Flexera </a:t>
            </a:r>
            <a:r>
              <a:rPr lang="ru-RU" dirty="0" err="1" smtClean="0"/>
              <a:t>Manager</a:t>
            </a:r>
            <a:r>
              <a:rPr lang="ru-RU" dirty="0" smtClean="0"/>
              <a:t> </a:t>
            </a:r>
            <a:r>
              <a:rPr lang="ru-RU" dirty="0" err="1" smtClean="0"/>
              <a:t>for</a:t>
            </a:r>
            <a:r>
              <a:rPr lang="ru-RU" dirty="0" smtClean="0"/>
              <a:t> </a:t>
            </a:r>
            <a:r>
              <a:rPr lang="ru-RU" dirty="0" err="1" smtClean="0"/>
              <a:t>Desktops</a:t>
            </a:r>
            <a:r>
              <a:rPr lang="ru-RU" dirty="0" smtClean="0"/>
              <a:t> и Softline Asset </a:t>
            </a:r>
            <a:r>
              <a:rPr lang="ru-RU" dirty="0" err="1" smtClean="0"/>
              <a:t>Manager</a:t>
            </a:r>
            <a:r>
              <a:rPr lang="ru-RU" dirty="0" smtClean="0"/>
              <a:t> </a:t>
            </a:r>
            <a:r>
              <a:rPr lang="ru-RU" dirty="0" err="1" smtClean="0"/>
              <a:t>Module</a:t>
            </a:r>
            <a:r>
              <a:rPr lang="ru-RU" dirty="0" smtClean="0"/>
              <a:t> на базе SCCM. </a:t>
            </a:r>
          </a:p>
          <a:p>
            <a:pPr algn="just"/>
            <a:r>
              <a:rPr lang="ru-RU" dirty="0" smtClean="0"/>
              <a:t>Первый продукт, который мы предлагаем для решения задач по SAM - это </a:t>
            </a:r>
            <a:r>
              <a:rPr lang="ru-RU" dirty="0" err="1" smtClean="0"/>
              <a:t>System</a:t>
            </a:r>
            <a:r>
              <a:rPr lang="ru-RU" dirty="0" smtClean="0"/>
              <a:t> </a:t>
            </a:r>
            <a:r>
              <a:rPr lang="ru-RU" dirty="0" err="1" smtClean="0"/>
              <a:t>Center</a:t>
            </a:r>
            <a:r>
              <a:rPr lang="ru-RU" dirty="0" smtClean="0"/>
              <a:t> </a:t>
            </a:r>
            <a:r>
              <a:rPr lang="ru-RU" dirty="0" err="1" smtClean="0"/>
              <a:t>Configuration</a:t>
            </a:r>
            <a:r>
              <a:rPr lang="ru-RU" dirty="0" smtClean="0"/>
              <a:t> </a:t>
            </a:r>
            <a:r>
              <a:rPr lang="ru-RU" dirty="0" err="1" smtClean="0"/>
              <a:t>Manager</a:t>
            </a:r>
            <a:r>
              <a:rPr lang="ru-RU" dirty="0" smtClean="0"/>
              <a:t> от Microsoft (SCCM) -  мощный продукт, который позволяет не только инвентаризировать, но и удаленно управлять программным обеспечением. Этот продукт уже входит в пакет программ, в случае если ваша компания заключила с Microsoft лицензионное соглашение </a:t>
            </a:r>
            <a:r>
              <a:rPr lang="ru-RU" dirty="0" err="1" smtClean="0"/>
              <a:t>Enterprise</a:t>
            </a:r>
            <a:r>
              <a:rPr lang="ru-RU" dirty="0" smtClean="0"/>
              <a:t> </a:t>
            </a:r>
            <a:r>
              <a:rPr lang="ru-RU" dirty="0" err="1" smtClean="0"/>
              <a:t>Agreement</a:t>
            </a:r>
            <a:r>
              <a:rPr lang="ru-RU" dirty="0" smtClean="0"/>
              <a:t> (EA). В противном случае стоимость клиентской лицензии – около 100 USD. Основной минус SCCM в том, что он не имеет возможности создавать электронную базу подтверждающих легальность документов и не позволяет в полном объеме управлять программными активами. С целью закрыть данную недоработку SCCM нашей компанией был разработан модуль, работающий с базой SCCM, который имеет собственную базу ПО и позволяет полноценно управлять ПО в организации. </a:t>
            </a:r>
          </a:p>
          <a:p>
            <a:pPr algn="just"/>
            <a:endParaRPr lang="ru-RU" dirty="0" smtClean="0"/>
          </a:p>
          <a:p>
            <a:pPr algn="just"/>
            <a:r>
              <a:rPr lang="ru-RU" dirty="0" smtClean="0"/>
              <a:t>Подробнее об этом решении расскажет мой коллега</a:t>
            </a:r>
          </a:p>
        </p:txBody>
      </p:sp>
      <p:sp>
        <p:nvSpPr>
          <p:cNvPr id="4" name="Номер слайда 3"/>
          <p:cNvSpPr>
            <a:spLocks noGrp="1"/>
          </p:cNvSpPr>
          <p:nvPr>
            <p:ph type="sldNum" sz="quarter" idx="5"/>
          </p:nvPr>
        </p:nvSpPr>
        <p:spPr/>
        <p:txBody>
          <a:bodyPr/>
          <a:lstStyle/>
          <a:p>
            <a:pPr>
              <a:defRPr/>
            </a:pPr>
            <a:fld id="{4EB96E3E-DC14-4DBB-9248-B2E635E330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a:lstStyle/>
          <a:p>
            <a:r>
              <a:rPr lang="ru-RU" dirty="0" smtClean="0"/>
              <a:t>По практике наших проектов на парке в 1000 АРМ основная техническая инвентаризация выявляет около 8000 единиц ПО, 55% из которого сразу вычищается, так как это ПО, однозначно не нужное в организации (это игры, развлекательные приложения и.т.д.) С остальными 45% ПО проводится уже более тщательная работа, выявляется нужное ПО, вычитываются лицензионные соглашения, для выявления лицензирования в коммерческих условиях. Цель данного этапа – это разработка нескольких основных ролевых наборов ПО – основные, куда входит ПО, установленное у всех сотрудников, и специализированные – которые устанавливается в зависимости от должностных обязанностей сотрудника. Например, для бухгалтеров в этом списке будет присутствовать </a:t>
            </a:r>
            <a:r>
              <a:rPr lang="ru-RU" dirty="0" err="1" smtClean="0"/>
              <a:t>1С</a:t>
            </a:r>
            <a:r>
              <a:rPr lang="ru-RU" dirty="0" smtClean="0"/>
              <a:t>, для дизайнеров – </a:t>
            </a:r>
            <a:r>
              <a:rPr lang="ru-RU" dirty="0" err="1" smtClean="0"/>
              <a:t>Photoshop</a:t>
            </a:r>
            <a:r>
              <a:rPr lang="ru-RU" dirty="0" smtClean="0"/>
              <a:t> и.т.д. Причем на данной стадии специалист по лицензированию, участвующий в проекте, будет предлагать наиболее бюджетные решения. Например, взамен выявленных при технической инвентаризации 10-ти наименований софта, имеющих функционал по редактированию файлов </a:t>
            </a:r>
            <a:r>
              <a:rPr lang="ru-RU" dirty="0" err="1" smtClean="0"/>
              <a:t>jpeg</a:t>
            </a:r>
            <a:r>
              <a:rPr lang="ru-RU" dirty="0" smtClean="0"/>
              <a:t>, в основной ролевой набор будет предложен в первую очередь бесплатный и прозрачный с точки зрения лицензирования аналог с достаточным функционалом. </a:t>
            </a:r>
          </a:p>
          <a:p>
            <a:r>
              <a:rPr lang="ru-RU" dirty="0" smtClean="0"/>
              <a:t>Специалист по лицензированию составляет общий экономический анализ ситуации с ПО, рекомендации по выбору ролевого набора ПО, обоснования эффективности/неэффективности использования того или иного ПО, варианты моновендорных решений по выполнению определенных задач, или комплекса задач с расчетом экономической и функциональной эффективности по всем вариантам, обоснованные рекомендации по выбору оптимальных схем лицензирования с учетом специфики.</a:t>
            </a:r>
          </a:p>
          <a:p>
            <a:r>
              <a:rPr lang="ru-RU" dirty="0" smtClean="0"/>
              <a:t>Также с помощью инструмента SAM можно не только выявить установленное ПО, но и проанализировать как часто это ПО запускалось. Эта информация позволит максимально эффективно управлять лицензиями, перераспределяя их между сотрудниками. Также данная информация позволит компании принимать решение о возможном переносе используемого ПО в «облака» - использования решений SaaS, что позволит организации осуществить дополнительную экономию финансовых средств на лицензиях.</a:t>
            </a:r>
          </a:p>
          <a:p>
            <a:r>
              <a:rPr lang="ru-RU" dirty="0" smtClean="0"/>
              <a:t>Так же анализируется и бесплатное ПО, а так же ПО, созданное своими силами и под заказ. По бесплатному софту анализируется лицензионное соглашение, так как есть большое кол-во софта, которое бесплатно при домашнем использование, но в случае если ПО используется в организации она платное. Кол-во самописного софта и софта под заказ достигает в организации  20%, при анализе этого вида софта важно проверить, правильно ли оформлены документы на этот софт, правильно ли софт оформлен по бухгалтерии, обучить выбранное программное средство инвентаризации правильно распознавать этот софт. </a:t>
            </a:r>
          </a:p>
        </p:txBody>
      </p:sp>
      <p:sp>
        <p:nvSpPr>
          <p:cNvPr id="4" name="Номер слайда 3"/>
          <p:cNvSpPr>
            <a:spLocks noGrp="1"/>
          </p:cNvSpPr>
          <p:nvPr>
            <p:ph type="sldNum" sz="quarter" idx="5"/>
          </p:nvPr>
        </p:nvSpPr>
        <p:spPr/>
        <p:txBody>
          <a:bodyPr/>
          <a:lstStyle/>
          <a:p>
            <a:pPr>
              <a:defRPr/>
            </a:pPr>
            <a:fld id="{36FFA094-6E33-4CB9-B119-0645D36810FA}"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a:lstStyle/>
          <a:p>
            <a:r>
              <a:rPr lang="ru-RU" dirty="0" smtClean="0"/>
              <a:t>Есть небольшой пример: у одного из наших клиентов было отсканировано 1000  компьютеров, заказчик утверждал что 95% софта у него лицензировано, задача была только одна – снизить финансовые затраты  на программное обеспечение, то есть оптимизировать управление таким образом, чтобы выбирать оптимальную схему лицензирования. Когда начали инвентаризировать, сами  видите что получилось,  на 1000 компьютеров было обнаружено около 200 игр, не говоря о других программах, которых нашлось более 500, не нужных для выполнения служебных обязанностей. Причем большинство пользователей даже не подозревали о том, что на их машинах установлено контрафактное и ненужное ПО, т.к. эти компьютеры им доставались от уволившихся сотрудников. Таким образом уровень лицензирования упал до 45%.</a:t>
            </a:r>
          </a:p>
        </p:txBody>
      </p:sp>
      <p:sp>
        <p:nvSpPr>
          <p:cNvPr id="4" name="Номер слайда 3"/>
          <p:cNvSpPr>
            <a:spLocks noGrp="1"/>
          </p:cNvSpPr>
          <p:nvPr>
            <p:ph type="sldNum" sz="quarter" idx="5"/>
          </p:nvPr>
        </p:nvSpPr>
        <p:spPr/>
        <p:txBody>
          <a:bodyPr/>
          <a:lstStyle/>
          <a:p>
            <a:pPr>
              <a:defRPr/>
            </a:pPr>
            <a:fld id="{86B50E09-CC99-4501-BC56-A983A6C5E1DF}"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Комплект документов, необходимых для подтверждения легальности ПО можно разделить на две группы – документы, которые подтверждают факт оплаты и получения лицензий – в первую очередь при проверках запрашивают сублицензионный договор, акты приема-передачи, накладные, счета на оплату и.т.д. Вторая группа – документы, косвенно подтверждающие легальность использования ПО – сертификаты, дистрибутивы, ключи, и.т.д.  Как правило, документы хранятся в разных отделах и департаментах, из-за отсутствия порядка в учете и хранении базы документов при проверках сотрудники организации не успевают собрать документы либо из-за отсутствия ответственного сотрудника, либо из-за утери документов. По закону не регламентируется время, за которое организация обязана предоставить документы, но по практике следователь ждет 2-3 часа, после чего у него появляется основания предположить, что документы отсутствуют, что может привести к изъятию оборудования для проведения экспертизы.</a:t>
            </a:r>
          </a:p>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18</a:t>
            </a:fld>
            <a:endParaRPr lang="en-US"/>
          </a:p>
        </p:txBody>
      </p:sp>
    </p:spTree>
    <p:extLst>
      <p:ext uri="{BB962C8B-B14F-4D97-AF65-F5344CB8AC3E}">
        <p14:creationId xmlns:p14="http://schemas.microsoft.com/office/powerpoint/2010/main" val="67135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a:lstStyle/>
          <a:p>
            <a:r>
              <a:rPr lang="ru-RU" dirty="0" smtClean="0"/>
              <a:t>Однако это только часть работы, теперь очень важно собрать документы, подтверждающие права компании на использование обнаруженных программных продуктов. Прежде всего, это финансовые бумаги на приобретение лицензионных программ, такие как договора, счета-фактуры, накладные, платежные поручения и чеки полученные от продавцов, а так же такие подтверждения легальности от производителей как сертификаты подлинности, ключи продуктов, лицензионные соглашения, которые могут быть получены и в электронном виде, однако желательно их распечатать и хранить вместе с другими документами в специально выделенном месте на случай проверки правоохранительными органами. </a:t>
            </a:r>
          </a:p>
          <a:p>
            <a:pPr>
              <a:spcBef>
                <a:spcPct val="40000"/>
              </a:spcBef>
            </a:pPr>
            <a:r>
              <a:rPr lang="ru-RU" dirty="0" smtClean="0"/>
              <a:t>Если в компании не выделено специальное место для хранения таких документов его необходимо создать, а поиск необходимо провести во всех возможных местах хранения: бухгалтерия, ИТ- отдел, склад, рабочие места пользователей.</a:t>
            </a:r>
          </a:p>
          <a:p>
            <a:r>
              <a:rPr lang="ru-RU" dirty="0" smtClean="0"/>
              <a:t>Всю информацию (количество лицензий, дата приобретения и истечения, стоимость, серийные номера, место хранения и тому подобное) заносят в единую базу данных. На этом этапе не избежать ручной работы по сбору сведений и внесению их в базу данных. </a:t>
            </a:r>
          </a:p>
          <a:p>
            <a:r>
              <a:rPr lang="ru-RU" dirty="0" smtClean="0"/>
              <a:t>Если же это уже было сделано ранее и результат имеется в электронном виде, то </a:t>
            </a:r>
            <a:r>
              <a:rPr lang="en-US" dirty="0" err="1" smtClean="0"/>
              <a:t>AuditPro</a:t>
            </a:r>
            <a:r>
              <a:rPr lang="ru-RU" dirty="0" smtClean="0"/>
              <a:t> позволяет сразу импортировать их для дальнейшей обработки в свою базу данных, где консолидируются все сведения об имеющемся ПО и приобретенных </a:t>
            </a:r>
          </a:p>
        </p:txBody>
      </p:sp>
      <p:sp>
        <p:nvSpPr>
          <p:cNvPr id="4" name="Номер слайда 3"/>
          <p:cNvSpPr>
            <a:spLocks noGrp="1"/>
          </p:cNvSpPr>
          <p:nvPr>
            <p:ph type="sldNum" sz="quarter" idx="5"/>
          </p:nvPr>
        </p:nvSpPr>
        <p:spPr/>
        <p:txBody>
          <a:bodyPr/>
          <a:lstStyle/>
          <a:p>
            <a:pPr>
              <a:defRPr/>
            </a:pPr>
            <a:fld id="{0DEB7E3D-9C30-4E81-A3B1-10A5852CD84F}"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D3455ADC-5DF1-4279-BBC7-EBF3B79F5EF3}"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B615EFAF-51D5-4208-AEF0-B2F080288FAB}" type="slidenum">
              <a:rPr lang="en-US" smtClean="0"/>
              <a:pPr>
                <a:defRPr/>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D3455ADC-5DF1-4279-BBC7-EBF3B79F5EF3}"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Candara" pitchFamily="34" charset="0"/>
                <a:ea typeface="+mn-ea"/>
                <a:cs typeface="+mn-cs"/>
              </a:rPr>
              <a:t>На данном слайде приведены типичные проблемы в крупных организациях. Первая проблема связанна с планированием ИТ бюджета, закупка ПО происходит от кол-ва сотрудников, а реально нужно ПО или не нужно - непонятно. Вторая проблема - часто происходит, что закупка производится по высоким ценам, а не по оптимальной схеме лицензирования. Еще одна проблема, с которыми сталкиваются организации это, безусловно, проверки, с которыми в последнее время все чаще стали сталкиваться средние и мелкие компании, крупные в меньшей степени, проверки именно на контрафактное ПО. И еще одна проблема – это сотрудники, которые устанавливают софт в обход различных администраторских защит, в основном софт, не требующий инсталляции, при этом подвергая риску компанию в целом. </a:t>
            </a:r>
            <a:endParaRPr lang="ru-RU" sz="1200" kern="1200" dirty="0">
              <a:solidFill>
                <a:schemeClr val="tx1"/>
              </a:solidFill>
              <a:latin typeface="Candara" pitchFamily="34" charset="0"/>
              <a:ea typeface="+mn-ea"/>
              <a:cs typeface="+mn-cs"/>
            </a:endParaRPr>
          </a:p>
        </p:txBody>
      </p:sp>
      <p:sp>
        <p:nvSpPr>
          <p:cNvPr id="4" name="Номер слайда 3"/>
          <p:cNvSpPr>
            <a:spLocks noGrp="1"/>
          </p:cNvSpPr>
          <p:nvPr>
            <p:ph type="sldNum" sz="quarter" idx="10"/>
          </p:nvPr>
        </p:nvSpPr>
        <p:spPr/>
        <p:txBody>
          <a:bodyPr/>
          <a:lstStyle/>
          <a:p>
            <a:pPr>
              <a:defRPr/>
            </a:pPr>
            <a:fld id="{25C19E42-6217-4AB6-9BA5-DAEC7D8F68B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dirty="0" smtClean="0"/>
              <a:t>Образец заголовка</a:t>
            </a:r>
            <a:endParaRPr lang="ru-RU" dirty="0"/>
          </a:p>
        </p:txBody>
      </p:sp>
      <p:sp>
        <p:nvSpPr>
          <p:cNvPr id="11" name="Текст 10"/>
          <p:cNvSpPr>
            <a:spLocks noGrp="1"/>
          </p:cNvSpPr>
          <p:nvPr>
            <p:ph type="body" sz="quarter" idx="10"/>
          </p:nvPr>
        </p:nvSpPr>
        <p:spPr>
          <a:xfrm>
            <a:off x="1116013" y="3500438"/>
            <a:ext cx="6840537" cy="3024187"/>
          </a:xfrm>
        </p:spPr>
        <p:txBody>
          <a:bodyPr/>
          <a:lstStyle/>
          <a:p>
            <a:pPr lvl="0"/>
            <a:r>
              <a:rPr lang="ru-RU" dirty="0" smtClean="0"/>
              <a:t>Образец текста</a:t>
            </a:r>
          </a:p>
        </p:txBody>
      </p:sp>
    </p:spTree>
    <p:extLst>
      <p:ext uri="{BB962C8B-B14F-4D97-AF65-F5344CB8AC3E}">
        <p14:creationId xmlns:p14="http://schemas.microsoft.com/office/powerpoint/2010/main" val="243759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00066"/>
          </a:xfrm>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lvl1pPr>
              <a:buClr>
                <a:srgbClr val="C00000"/>
              </a:buClr>
              <a:buFont typeface="Wingdings" pitchFamily="2" charset="2"/>
              <a:buChar char="§"/>
              <a:defRPr/>
            </a:lvl1pPr>
            <a:lvl2pPr>
              <a:buClr>
                <a:srgbClr val="C00000"/>
              </a:buClr>
              <a:buFont typeface="Wingdings" pitchFamily="2" charset="2"/>
              <a:buChar char="§"/>
              <a:defRPr/>
            </a:lvl2pPr>
            <a:lvl3pPr>
              <a:buClr>
                <a:srgbClr val="C00000"/>
              </a:buClr>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текстовая страница">
    <p:spTree>
      <p:nvGrpSpPr>
        <p:cNvPr id="1" name=""/>
        <p:cNvGrpSpPr/>
        <p:nvPr/>
      </p:nvGrpSpPr>
      <p:grpSpPr>
        <a:xfrm>
          <a:off x="0" y="0"/>
          <a:ext cx="0" cy="0"/>
          <a:chOff x="0" y="0"/>
          <a:chExt cx="0" cy="0"/>
        </a:xfrm>
      </p:grpSpPr>
      <p:sp>
        <p:nvSpPr>
          <p:cNvPr id="4" name="Скругленный прямоугольник 3"/>
          <p:cNvSpPr>
            <a:spLocks noChangeArrowheads="1"/>
          </p:cNvSpPr>
          <p:nvPr userDrawn="1"/>
        </p:nvSpPr>
        <p:spPr bwMode="auto">
          <a:xfrm>
            <a:off x="214313" y="6072188"/>
            <a:ext cx="8715375" cy="642937"/>
          </a:xfrm>
          <a:prstGeom prst="roundRect">
            <a:avLst>
              <a:gd name="adj" fmla="val 9556"/>
            </a:avLst>
          </a:prstGeom>
          <a:gradFill rotWithShape="0">
            <a:gsLst>
              <a:gs pos="0">
                <a:srgbClr val="C8C8C8"/>
              </a:gs>
              <a:gs pos="100000">
                <a:srgbClr val="939393"/>
              </a:gs>
            </a:gsLst>
            <a:lin ang="5400000" scaled="1"/>
          </a:gradFill>
          <a:ln w="25400" algn="ctr">
            <a:noFill/>
            <a:round/>
            <a:headEnd/>
            <a:tailEnd/>
          </a:ln>
        </p:spPr>
        <p:txBody>
          <a:bodyPr anchor="ctr"/>
          <a:lstStyle/>
          <a:p>
            <a:pPr algn="ctr" fontAlgn="auto">
              <a:spcBef>
                <a:spcPts val="0"/>
              </a:spcBef>
              <a:spcAft>
                <a:spcPts val="0"/>
              </a:spcAft>
              <a:defRPr/>
            </a:pPr>
            <a:endParaRPr lang="en-US" sz="1800" b="0" dirty="0">
              <a:solidFill>
                <a:schemeClr val="lt1"/>
              </a:solidFill>
              <a:latin typeface="+mn-lt"/>
              <a:cs typeface="+mn-cs"/>
            </a:endParaRPr>
          </a:p>
        </p:txBody>
      </p:sp>
      <p:sp>
        <p:nvSpPr>
          <p:cNvPr id="5" name="Заголовок 1"/>
          <p:cNvSpPr txBox="1">
            <a:spLocks/>
          </p:cNvSpPr>
          <p:nvPr userDrawn="1"/>
        </p:nvSpPr>
        <p:spPr>
          <a:xfrm>
            <a:off x="214313" y="214313"/>
            <a:ext cx="8715375" cy="642937"/>
          </a:xfrm>
          <a:prstGeom prst="rect">
            <a:avLst/>
          </a:prstGeom>
          <a:noFill/>
        </p:spPr>
        <p:txBody>
          <a:bodyPr anchor="ctr">
            <a:normAutofit/>
          </a:bodyPr>
          <a:lstStyle/>
          <a:p>
            <a:pPr marL="72000" fontAlgn="auto">
              <a:spcAft>
                <a:spcPts val="0"/>
              </a:spcAft>
              <a:defRPr/>
            </a:pPr>
            <a:endParaRPr lang="en-US" sz="2800" spc="-100" dirty="0">
              <a:latin typeface="TextBookC" pitchFamily="34" charset="0"/>
              <a:ea typeface="+mj-ea"/>
              <a:cs typeface="+mj-cs"/>
            </a:endParaRPr>
          </a:p>
        </p:txBody>
      </p:sp>
      <p:sp>
        <p:nvSpPr>
          <p:cNvPr id="6" name="Скругленный прямоугольник 5"/>
          <p:cNvSpPr/>
          <p:nvPr userDrawn="1"/>
        </p:nvSpPr>
        <p:spPr>
          <a:xfrm>
            <a:off x="214313" y="214313"/>
            <a:ext cx="8715375" cy="642937"/>
          </a:xfrm>
          <a:prstGeom prst="roundRect">
            <a:avLst>
              <a:gd name="adj" fmla="val 9556"/>
            </a:avLst>
          </a:prstGeom>
          <a:gradFill>
            <a:gsLst>
              <a:gs pos="0">
                <a:srgbClr val="FF8E98"/>
              </a:gs>
              <a:gs pos="70000">
                <a:srgbClr val="C60D46"/>
              </a:gs>
              <a:gs pos="100000">
                <a:srgbClr val="8600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userDrawn="1"/>
        </p:nvSpPr>
        <p:spPr>
          <a:xfrm>
            <a:off x="2500313" y="6072188"/>
            <a:ext cx="6357937" cy="642937"/>
          </a:xfrm>
          <a:prstGeom prst="rect">
            <a:avLst/>
          </a:prstGeom>
          <a:noFill/>
        </p:spPr>
        <p:txBody>
          <a:bodyPr anchor="ctr"/>
          <a:lstStyle/>
          <a:p>
            <a:pPr>
              <a:defRPr/>
            </a:pPr>
            <a:r>
              <a:rPr lang="ru-RU" sz="1200" dirty="0">
                <a:solidFill>
                  <a:srgbClr val="DB3863"/>
                </a:solidFill>
                <a:latin typeface="Arial Narrow" pitchFamily="34" charset="0"/>
              </a:rPr>
              <a:t>ЛИЦЕНЗИРОВАНИЕ ● ОБУЧЕНИЕ ● КОНСАЛТИНГ</a:t>
            </a:r>
          </a:p>
          <a:p>
            <a:pPr>
              <a:defRPr/>
            </a:pPr>
            <a:r>
              <a:rPr lang="ru-RU" sz="1400" dirty="0">
                <a:solidFill>
                  <a:schemeClr val="tx1"/>
                </a:solidFill>
                <a:latin typeface="Arial Narrow" pitchFamily="34" charset="0"/>
              </a:rPr>
              <a:t>Россия</a:t>
            </a:r>
            <a:r>
              <a:rPr lang="ru-RU" sz="1400" b="0" dirty="0">
                <a:solidFill>
                  <a:schemeClr val="tx1"/>
                </a:solidFill>
                <a:latin typeface="Arial Narrow" pitchFamily="34" charset="0"/>
              </a:rPr>
              <a:t>, Азербайджан, Армения, Беларусь, Грузия, Казахстан, Кыргызстан, Таджикистан, Туркменистан, Узбекистан, Украина, Монголия, Турция, Венесуэла, Вьетнам, Иран</a:t>
            </a:r>
            <a:endParaRPr lang="en-US" sz="1400" b="0" dirty="0">
              <a:solidFill>
                <a:schemeClr val="tx1"/>
              </a:solidFill>
              <a:latin typeface="Arial Narrow" pitchFamily="34" charset="0"/>
            </a:endParaRPr>
          </a:p>
        </p:txBody>
      </p:sp>
      <p:pic>
        <p:nvPicPr>
          <p:cNvPr id="8" name="Picture 11" descr="Softline-темнее"/>
          <p:cNvPicPr>
            <a:picLocks noChangeAspect="1" noChangeArrowheads="1"/>
          </p:cNvPicPr>
          <p:nvPr userDrawn="1"/>
        </p:nvPicPr>
        <p:blipFill>
          <a:blip r:embed="rId2" cstate="print"/>
          <a:srcRect/>
          <a:stretch>
            <a:fillRect/>
          </a:stretch>
        </p:blipFill>
        <p:spPr bwMode="auto">
          <a:xfrm>
            <a:off x="395288" y="6191250"/>
            <a:ext cx="2016125" cy="406400"/>
          </a:xfrm>
          <a:prstGeom prst="rect">
            <a:avLst/>
          </a:prstGeom>
          <a:noFill/>
          <a:ln w="9525">
            <a:noFill/>
            <a:miter lim="800000"/>
            <a:headEnd/>
            <a:tailEnd/>
          </a:ln>
        </p:spPr>
      </p:pic>
      <p:sp>
        <p:nvSpPr>
          <p:cNvPr id="3" name="Содержимое 2"/>
          <p:cNvSpPr>
            <a:spLocks noGrp="1"/>
          </p:cNvSpPr>
          <p:nvPr>
            <p:ph sz="half" idx="1"/>
          </p:nvPr>
        </p:nvSpPr>
        <p:spPr>
          <a:xfrm>
            <a:off x="214282" y="928670"/>
            <a:ext cx="8715436" cy="5072097"/>
          </a:xfrm>
        </p:spPr>
        <p:txBody>
          <a:bodyPr/>
          <a:lstStyle>
            <a:lvl1pPr>
              <a:buClr>
                <a:srgbClr val="C60D46"/>
              </a:buClr>
              <a:defRPr sz="2800"/>
            </a:lvl1pPr>
            <a:lvl2pPr>
              <a:buClr>
                <a:srgbClr val="C60D46"/>
              </a:buClr>
              <a:defRPr sz="2400"/>
            </a:lvl2pPr>
            <a:lvl3pPr>
              <a:buClr>
                <a:srgbClr val="C60D46"/>
              </a:buClr>
              <a:defRPr sz="2000"/>
            </a:lvl3pPr>
            <a:lvl4pPr>
              <a:buClr>
                <a:srgbClr val="C60D46"/>
              </a:buClr>
              <a:defRPr sz="1800"/>
            </a:lvl4pPr>
            <a:lvl5pPr>
              <a:buClr>
                <a:srgbClr val="C60D46"/>
              </a:buCl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11" name="Заголовок 1"/>
          <p:cNvSpPr>
            <a:spLocks noGrp="1"/>
          </p:cNvSpPr>
          <p:nvPr>
            <p:ph type="title"/>
          </p:nvPr>
        </p:nvSpPr>
        <p:spPr>
          <a:xfrm>
            <a:off x="214282" y="214290"/>
            <a:ext cx="8715436" cy="642942"/>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5756796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раздела">
    <p:spTree>
      <p:nvGrpSpPr>
        <p:cNvPr id="1" name=""/>
        <p:cNvGrpSpPr/>
        <p:nvPr/>
      </p:nvGrpSpPr>
      <p:grpSpPr>
        <a:xfrm>
          <a:off x="0" y="0"/>
          <a:ext cx="0" cy="0"/>
          <a:chOff x="0" y="0"/>
          <a:chExt cx="0" cy="0"/>
        </a:xfrm>
      </p:grpSpPr>
      <p:pic>
        <p:nvPicPr>
          <p:cNvPr id="4" name="Picture 12" descr="фоновое здание"/>
          <p:cNvPicPr>
            <a:picLocks noChangeAspect="1" noChangeArrowheads="1"/>
          </p:cNvPicPr>
          <p:nvPr userDrawn="1"/>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5" name="Заголовок 1"/>
          <p:cNvSpPr txBox="1">
            <a:spLocks/>
          </p:cNvSpPr>
          <p:nvPr userDrawn="1"/>
        </p:nvSpPr>
        <p:spPr>
          <a:xfrm>
            <a:off x="214313" y="214313"/>
            <a:ext cx="8715375" cy="642937"/>
          </a:xfrm>
          <a:prstGeom prst="rect">
            <a:avLst/>
          </a:prstGeom>
          <a:noFill/>
        </p:spPr>
        <p:txBody>
          <a:bodyPr anchor="ctr">
            <a:normAutofit/>
          </a:bodyPr>
          <a:lstStyle/>
          <a:p>
            <a:pPr marL="72000" fontAlgn="auto">
              <a:spcAft>
                <a:spcPts val="0"/>
              </a:spcAft>
              <a:defRPr/>
            </a:pPr>
            <a:endParaRPr lang="en-US" sz="2800" spc="-100" dirty="0">
              <a:latin typeface="TextBookC" pitchFamily="34" charset="0"/>
              <a:ea typeface="+mj-ea"/>
              <a:cs typeface="+mj-cs"/>
            </a:endParaRPr>
          </a:p>
        </p:txBody>
      </p:sp>
      <p:sp>
        <p:nvSpPr>
          <p:cNvPr id="6" name="Скругленный прямоугольник 5"/>
          <p:cNvSpPr/>
          <p:nvPr userDrawn="1"/>
        </p:nvSpPr>
        <p:spPr>
          <a:xfrm>
            <a:off x="214313" y="214313"/>
            <a:ext cx="8715375" cy="642937"/>
          </a:xfrm>
          <a:prstGeom prst="roundRect">
            <a:avLst>
              <a:gd name="adj" fmla="val 9556"/>
            </a:avLst>
          </a:prstGeom>
          <a:gradFill>
            <a:gsLst>
              <a:gs pos="0">
                <a:srgbClr val="FF8E98"/>
              </a:gs>
              <a:gs pos="70000">
                <a:srgbClr val="C60D46"/>
              </a:gs>
              <a:gs pos="100000">
                <a:srgbClr val="8600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Скругленный прямоугольник 6"/>
          <p:cNvSpPr>
            <a:spLocks noChangeArrowheads="1"/>
          </p:cNvSpPr>
          <p:nvPr userDrawn="1"/>
        </p:nvSpPr>
        <p:spPr bwMode="auto">
          <a:xfrm>
            <a:off x="214313" y="6072188"/>
            <a:ext cx="8715375" cy="642937"/>
          </a:xfrm>
          <a:prstGeom prst="roundRect">
            <a:avLst>
              <a:gd name="adj" fmla="val 9556"/>
            </a:avLst>
          </a:prstGeom>
          <a:gradFill rotWithShape="0">
            <a:gsLst>
              <a:gs pos="0">
                <a:srgbClr val="C8C8C8"/>
              </a:gs>
              <a:gs pos="100000">
                <a:srgbClr val="939393"/>
              </a:gs>
            </a:gsLst>
            <a:lin ang="5400000" scaled="1"/>
          </a:gradFill>
          <a:ln w="25400" algn="ctr">
            <a:noFill/>
            <a:round/>
            <a:headEnd/>
            <a:tailEnd/>
          </a:ln>
        </p:spPr>
        <p:txBody>
          <a:bodyPr anchor="ctr"/>
          <a:lstStyle/>
          <a:p>
            <a:pPr algn="ctr" fontAlgn="auto">
              <a:spcBef>
                <a:spcPts val="0"/>
              </a:spcBef>
              <a:spcAft>
                <a:spcPts val="0"/>
              </a:spcAft>
              <a:defRPr/>
            </a:pPr>
            <a:endParaRPr lang="en-US" sz="1800" b="0" dirty="0">
              <a:solidFill>
                <a:schemeClr val="lt1"/>
              </a:solidFill>
              <a:latin typeface="+mn-lt"/>
              <a:cs typeface="+mn-cs"/>
            </a:endParaRPr>
          </a:p>
        </p:txBody>
      </p:sp>
      <p:sp>
        <p:nvSpPr>
          <p:cNvPr id="8" name="TextBox 7"/>
          <p:cNvSpPr txBox="1"/>
          <p:nvPr userDrawn="1"/>
        </p:nvSpPr>
        <p:spPr>
          <a:xfrm>
            <a:off x="2500313" y="6072188"/>
            <a:ext cx="6357937" cy="642937"/>
          </a:xfrm>
          <a:prstGeom prst="rect">
            <a:avLst/>
          </a:prstGeom>
          <a:noFill/>
        </p:spPr>
        <p:txBody>
          <a:bodyPr anchor="ctr"/>
          <a:lstStyle/>
          <a:p>
            <a:pPr>
              <a:defRPr/>
            </a:pPr>
            <a:r>
              <a:rPr lang="ru-RU" sz="1200" dirty="0">
                <a:solidFill>
                  <a:srgbClr val="DB3863"/>
                </a:solidFill>
                <a:latin typeface="Arial Narrow" pitchFamily="34" charset="0"/>
              </a:rPr>
              <a:t>ЛИЦЕНЗИРОВАНИЕ ● ОБУЧЕНИЕ ● КОНСАЛТИНГ</a:t>
            </a:r>
          </a:p>
          <a:p>
            <a:pPr>
              <a:defRPr/>
            </a:pPr>
            <a:r>
              <a:rPr lang="ru-RU" sz="1400" dirty="0">
                <a:solidFill>
                  <a:schemeClr val="tx1"/>
                </a:solidFill>
                <a:latin typeface="Arial Narrow" pitchFamily="34" charset="0"/>
              </a:rPr>
              <a:t>Россия</a:t>
            </a:r>
            <a:r>
              <a:rPr lang="ru-RU" sz="1400" b="0" dirty="0">
                <a:solidFill>
                  <a:schemeClr val="tx1"/>
                </a:solidFill>
                <a:latin typeface="Arial Narrow" pitchFamily="34" charset="0"/>
              </a:rPr>
              <a:t>, Азербайджан, Армения, Беларусь, Грузия, Казахстан, Кыргызстан, Таджикистан, Туркменистан, Узбекистан, Украина, Монголия, Турция, Венесуэла, Вьетнам, Иран</a:t>
            </a:r>
            <a:endParaRPr lang="en-US" sz="1400" b="0" dirty="0">
              <a:solidFill>
                <a:schemeClr val="tx1"/>
              </a:solidFill>
              <a:latin typeface="Arial Narrow" pitchFamily="34" charset="0"/>
            </a:endParaRPr>
          </a:p>
        </p:txBody>
      </p:sp>
      <p:pic>
        <p:nvPicPr>
          <p:cNvPr id="9" name="Picture 11" descr="Softline-темнее"/>
          <p:cNvPicPr>
            <a:picLocks noChangeAspect="1" noChangeArrowheads="1"/>
          </p:cNvPicPr>
          <p:nvPr userDrawn="1"/>
        </p:nvPicPr>
        <p:blipFill>
          <a:blip r:embed="rId3" cstate="print"/>
          <a:srcRect/>
          <a:stretch>
            <a:fillRect/>
          </a:stretch>
        </p:blipFill>
        <p:spPr bwMode="auto">
          <a:xfrm>
            <a:off x="395288" y="6191250"/>
            <a:ext cx="2016125" cy="406400"/>
          </a:xfrm>
          <a:prstGeom prst="rect">
            <a:avLst/>
          </a:prstGeom>
          <a:noFill/>
          <a:ln w="9525">
            <a:noFill/>
            <a:miter lim="800000"/>
            <a:headEnd/>
            <a:tailEnd/>
          </a:ln>
        </p:spPr>
      </p:pic>
      <p:sp>
        <p:nvSpPr>
          <p:cNvPr id="3" name="Текст 2"/>
          <p:cNvSpPr>
            <a:spLocks noGrp="1"/>
          </p:cNvSpPr>
          <p:nvPr>
            <p:ph type="body" idx="1"/>
          </p:nvPr>
        </p:nvSpPr>
        <p:spPr>
          <a:xfrm>
            <a:off x="214282" y="928670"/>
            <a:ext cx="8643998" cy="5000659"/>
          </a:xfrm>
        </p:spPr>
        <p:txBody>
          <a:bodyPr>
            <a:normAutofit/>
          </a:bodyPr>
          <a:lstStyle>
            <a:lvl1pPr marL="0" indent="0">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p:txBody>
      </p:sp>
      <p:sp>
        <p:nvSpPr>
          <p:cNvPr id="15" name="Заголовок 3"/>
          <p:cNvSpPr>
            <a:spLocks noGrp="1"/>
          </p:cNvSpPr>
          <p:nvPr>
            <p:ph type="title"/>
          </p:nvPr>
        </p:nvSpPr>
        <p:spPr>
          <a:xfrm>
            <a:off x="214282" y="214290"/>
            <a:ext cx="8715436" cy="642942"/>
          </a:xfrm>
          <a:prstGeom prst="rect">
            <a:avLst/>
          </a:prstGeom>
        </p:spPr>
        <p:txBody>
          <a:bodyPr/>
          <a:lstStyle>
            <a:lvl1pPr>
              <a:defRPr/>
            </a:lvl1pPr>
          </a:lstStyle>
          <a:p>
            <a:r>
              <a:rPr lang="ru-RU" dirty="0" smtClean="0"/>
              <a:t>Образец заголовка</a:t>
            </a:r>
            <a:endParaRPr lang="en-US" dirty="0"/>
          </a:p>
        </p:txBody>
      </p:sp>
    </p:spTree>
    <p:extLst>
      <p:ext uri="{BB962C8B-B14F-4D97-AF65-F5344CB8AC3E}">
        <p14:creationId xmlns:p14="http://schemas.microsoft.com/office/powerpoint/2010/main" val="31181437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00066"/>
          </a:xfrm>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lvl1pPr>
              <a:buClr>
                <a:srgbClr val="C00000"/>
              </a:buClr>
              <a:buFont typeface="Wingdings" pitchFamily="2" charset="2"/>
              <a:buChar char="§"/>
              <a:defRPr/>
            </a:lvl1pPr>
            <a:lvl2pPr>
              <a:buClr>
                <a:srgbClr val="C00000"/>
              </a:buClr>
              <a:buFont typeface="Wingdings" pitchFamily="2" charset="2"/>
              <a:buChar char="§"/>
              <a:defRPr/>
            </a:lvl2pPr>
            <a:lvl3pPr>
              <a:buClr>
                <a:srgbClr val="C00000"/>
              </a:buClr>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115616" y="260648"/>
            <a:ext cx="7488832" cy="576064"/>
          </a:xfrm>
        </p:spPr>
        <p:txBody>
          <a:bodyPr>
            <a:normAutofit/>
          </a:bodyPr>
          <a:lstStyle>
            <a:lvl1pPr>
              <a:defRPr sz="2800" b="1">
                <a:solidFill>
                  <a:srgbClr val="C00000"/>
                </a:solidFill>
              </a:defRPr>
            </a:lvl1pPr>
          </a:lstStyle>
          <a:p>
            <a:r>
              <a:rPr lang="ru-RU" dirty="0" smtClean="0"/>
              <a:t>Образец заголовка</a:t>
            </a:r>
            <a:endParaRPr lang="ru-RU" dirty="0"/>
          </a:p>
        </p:txBody>
      </p:sp>
      <p:sp>
        <p:nvSpPr>
          <p:cNvPr id="11" name="Текст 10"/>
          <p:cNvSpPr>
            <a:spLocks noGrp="1"/>
          </p:cNvSpPr>
          <p:nvPr>
            <p:ph type="body" sz="quarter" idx="10"/>
          </p:nvPr>
        </p:nvSpPr>
        <p:spPr>
          <a:xfrm>
            <a:off x="1115616" y="1052736"/>
            <a:ext cx="7488832" cy="5112568"/>
          </a:xfrm>
        </p:spPr>
        <p:txBody>
          <a:bodyPr/>
          <a:lstStyle>
            <a:lvl1pPr marL="342000" indent="-342000" algn="just">
              <a:lnSpc>
                <a:spcPct val="80000"/>
              </a:lnSpc>
              <a:spcBef>
                <a:spcPts val="400"/>
              </a:spcBef>
              <a:buClr>
                <a:srgbClr val="A81700"/>
              </a:buClr>
              <a:buFont typeface="Wingdings" pitchFamily="2" charset="2"/>
              <a:buChar char="§"/>
              <a:defRPr>
                <a:solidFill>
                  <a:schemeClr val="tx1"/>
                </a:solidFill>
              </a:defRPr>
            </a:lvl1pPr>
            <a:lvl2pPr marL="342000" indent="-342000">
              <a:lnSpc>
                <a:spcPct val="80000"/>
              </a:lnSpc>
              <a:spcBef>
                <a:spcPts val="400"/>
              </a:spcBef>
              <a:buClr>
                <a:srgbClr val="A81700"/>
              </a:buClr>
              <a:buFont typeface="Wingdings" pitchFamily="2" charset="2"/>
              <a:buChar char="§"/>
              <a:defRPr sz="2400">
                <a:solidFill>
                  <a:schemeClr val="tx1"/>
                </a:solidFill>
              </a:defRPr>
            </a:lvl2pPr>
            <a:lvl3pPr marL="1087200" indent="-228600">
              <a:lnSpc>
                <a:spcPct val="80000"/>
              </a:lnSpc>
              <a:buClr>
                <a:srgbClr val="A81700"/>
              </a:buClr>
              <a:buFont typeface="Wingdings" pitchFamily="2" charset="2"/>
              <a:buChar char="§"/>
              <a:defRPr b="0">
                <a:solidFill>
                  <a:schemeClr val="tx1"/>
                </a:solidFill>
              </a:defRPr>
            </a:lvl3pPr>
            <a:lvl4pPr marL="1600200" indent="-228600">
              <a:buClr>
                <a:srgbClr val="A81700"/>
              </a:buClr>
              <a:buFont typeface="Wingdings" pitchFamily="2" charset="2"/>
              <a:buChar char="§"/>
              <a:defRPr>
                <a:solidFill>
                  <a:schemeClr val="tx1"/>
                </a:solidFill>
              </a:defRPr>
            </a:lvl4pPr>
            <a:lvl5pPr>
              <a:defRPr>
                <a:solidFill>
                  <a:schemeClr val="tx1"/>
                </a:solidFill>
              </a:defRPr>
            </a:lvl5pPr>
          </a:lstStyle>
          <a:p>
            <a:pPr lvl="0"/>
            <a:r>
              <a:rPr lang="ru-RU" dirty="0" smtClean="0"/>
              <a:t>Образец текста</a:t>
            </a:r>
          </a:p>
          <a:p>
            <a:pPr lvl="2"/>
            <a:r>
              <a:rPr lang="ru-RU" dirty="0" smtClean="0"/>
              <a:t>Второй уровень</a:t>
            </a:r>
          </a:p>
          <a:p>
            <a:pPr lvl="3"/>
            <a:r>
              <a:rPr lang="ru-RU" dirty="0" smtClean="0"/>
              <a:t>Третий уровень</a:t>
            </a:r>
          </a:p>
          <a:p>
            <a:pPr lvl="2"/>
            <a:endParaRPr lang="ru-RU" dirty="0" smtClean="0"/>
          </a:p>
          <a:p>
            <a:pPr lvl="1"/>
            <a:endParaRPr lang="ru-RU" dirty="0" smtClean="0"/>
          </a:p>
          <a:p>
            <a:pPr lvl="0"/>
            <a:endParaRPr lang="ru-RU" dirty="0" smtClean="0"/>
          </a:p>
        </p:txBody>
      </p:sp>
    </p:spTree>
    <p:extLst>
      <p:ext uri="{BB962C8B-B14F-4D97-AF65-F5344CB8AC3E}">
        <p14:creationId xmlns:p14="http://schemas.microsoft.com/office/powerpoint/2010/main" val="14601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115616" y="260648"/>
            <a:ext cx="7488832" cy="576064"/>
          </a:xfrm>
        </p:spPr>
        <p:txBody>
          <a:bodyPr>
            <a:normAutofit/>
          </a:bodyPr>
          <a:lstStyle>
            <a:lvl1pPr>
              <a:defRPr sz="2800" b="1">
                <a:solidFill>
                  <a:srgbClr val="C00000"/>
                </a:solidFill>
              </a:defRPr>
            </a:lvl1pPr>
          </a:lstStyle>
          <a:p>
            <a:r>
              <a:rPr lang="ru-RU" dirty="0" smtClean="0"/>
              <a:t>Образец заголовка</a:t>
            </a:r>
            <a:endParaRPr lang="ru-RU" dirty="0"/>
          </a:p>
        </p:txBody>
      </p:sp>
      <p:sp>
        <p:nvSpPr>
          <p:cNvPr id="5" name="Диаграмма 4"/>
          <p:cNvSpPr>
            <a:spLocks noGrp="1"/>
          </p:cNvSpPr>
          <p:nvPr>
            <p:ph type="chart" sz="quarter" idx="11"/>
          </p:nvPr>
        </p:nvSpPr>
        <p:spPr>
          <a:xfrm>
            <a:off x="1115616" y="1052736"/>
            <a:ext cx="7488237" cy="5113337"/>
          </a:xfrm>
        </p:spPr>
        <p:txBody>
          <a:bodyPr/>
          <a:lstStyle/>
          <a:p>
            <a:endParaRPr lang="ru-RU"/>
          </a:p>
        </p:txBody>
      </p:sp>
    </p:spTree>
    <p:extLst>
      <p:ext uri="{BB962C8B-B14F-4D97-AF65-F5344CB8AC3E}">
        <p14:creationId xmlns:p14="http://schemas.microsoft.com/office/powerpoint/2010/main" val="404516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00066"/>
          </a:xfrm>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lvl1pPr>
              <a:buClr>
                <a:srgbClr val="C00000"/>
              </a:buClr>
              <a:buFont typeface="Wingdings" pitchFamily="2" charset="2"/>
              <a:buChar char="§"/>
              <a:defRPr/>
            </a:lvl1pPr>
            <a:lvl2pPr>
              <a:buClr>
                <a:srgbClr val="C00000"/>
              </a:buClr>
              <a:buFont typeface="Wingdings" pitchFamily="2" charset="2"/>
              <a:buChar char="§"/>
              <a:defRPr/>
            </a:lvl2pPr>
            <a:lvl3pPr>
              <a:buClr>
                <a:srgbClr val="C00000"/>
              </a:buClr>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extLst>
      <p:ext uri="{BB962C8B-B14F-4D97-AF65-F5344CB8AC3E}">
        <p14:creationId xmlns:p14="http://schemas.microsoft.com/office/powerpoint/2010/main" val="12170272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85728"/>
            <a:ext cx="7772400" cy="1470025"/>
          </a:xfrm>
        </p:spPr>
        <p:txBody>
          <a:bodyPr/>
          <a:lstStyle>
            <a:lvl1pPr>
              <a:defRPr b="1"/>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71406" y="3114672"/>
            <a:ext cx="5500726" cy="1000132"/>
          </a:xfrm>
        </p:spPr>
        <p:txBody>
          <a:bodyPr/>
          <a:lstStyle>
            <a:lvl1pPr marL="0" indent="0" algn="l">
              <a:buNone/>
              <a:defRPr b="1">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xfrm>
            <a:off x="4211638" y="5445125"/>
            <a:ext cx="2232025" cy="215900"/>
          </a:xfrm>
          <a:prstGeom prst="rect">
            <a:avLst/>
          </a:prstGeom>
          <a:ln/>
        </p:spPr>
        <p:txBody>
          <a:bodyPr/>
          <a:lstStyle>
            <a:lvl1pPr>
              <a:defRPr/>
            </a:lvl1pPr>
          </a:lstStyle>
          <a:p>
            <a:pPr>
              <a:defRPr/>
            </a:pPr>
            <a:fld id="{BBC876FC-B5FE-4D3F-8A0B-96AE049E4C8B}" type="datetimeFigureOut">
              <a:rPr lang="ru-RU" smtClean="0"/>
              <a:pPr>
                <a:defRPr/>
              </a:pPr>
              <a:t>18.10.2011</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текстовая страница">
    <p:spTree>
      <p:nvGrpSpPr>
        <p:cNvPr id="1" name=""/>
        <p:cNvGrpSpPr/>
        <p:nvPr/>
      </p:nvGrpSpPr>
      <p:grpSpPr>
        <a:xfrm>
          <a:off x="0" y="0"/>
          <a:ext cx="0" cy="0"/>
          <a:chOff x="0" y="0"/>
          <a:chExt cx="0" cy="0"/>
        </a:xfrm>
      </p:grpSpPr>
      <p:sp>
        <p:nvSpPr>
          <p:cNvPr id="4" name="Скругленный прямоугольник 3"/>
          <p:cNvSpPr>
            <a:spLocks noChangeArrowheads="1"/>
          </p:cNvSpPr>
          <p:nvPr userDrawn="1"/>
        </p:nvSpPr>
        <p:spPr bwMode="auto">
          <a:xfrm>
            <a:off x="214313" y="6072188"/>
            <a:ext cx="8715375" cy="642937"/>
          </a:xfrm>
          <a:prstGeom prst="roundRect">
            <a:avLst>
              <a:gd name="adj" fmla="val 9556"/>
            </a:avLst>
          </a:prstGeom>
          <a:gradFill rotWithShape="0">
            <a:gsLst>
              <a:gs pos="0">
                <a:srgbClr val="C8C8C8"/>
              </a:gs>
              <a:gs pos="100000">
                <a:srgbClr val="939393"/>
              </a:gs>
            </a:gsLst>
            <a:lin ang="5400000" scaled="1"/>
          </a:gradFill>
          <a:ln w="25400" algn="ctr">
            <a:noFill/>
            <a:round/>
            <a:headEnd/>
            <a:tailEnd/>
          </a:ln>
        </p:spPr>
        <p:txBody>
          <a:bodyPr anchor="ctr"/>
          <a:lstStyle/>
          <a:p>
            <a:pPr algn="ctr" fontAlgn="auto">
              <a:spcBef>
                <a:spcPts val="0"/>
              </a:spcBef>
              <a:spcAft>
                <a:spcPts val="0"/>
              </a:spcAft>
              <a:defRPr/>
            </a:pPr>
            <a:endParaRPr lang="en-US" sz="1800" b="0" dirty="0">
              <a:solidFill>
                <a:schemeClr val="lt1"/>
              </a:solidFill>
              <a:latin typeface="+mn-lt"/>
              <a:cs typeface="+mn-cs"/>
            </a:endParaRPr>
          </a:p>
        </p:txBody>
      </p:sp>
      <p:sp>
        <p:nvSpPr>
          <p:cNvPr id="5" name="Заголовок 1"/>
          <p:cNvSpPr txBox="1">
            <a:spLocks/>
          </p:cNvSpPr>
          <p:nvPr userDrawn="1"/>
        </p:nvSpPr>
        <p:spPr>
          <a:xfrm>
            <a:off x="214313" y="214313"/>
            <a:ext cx="8715375" cy="642937"/>
          </a:xfrm>
          <a:prstGeom prst="rect">
            <a:avLst/>
          </a:prstGeom>
          <a:noFill/>
        </p:spPr>
        <p:txBody>
          <a:bodyPr anchor="ctr">
            <a:normAutofit/>
          </a:bodyPr>
          <a:lstStyle/>
          <a:p>
            <a:pPr marL="72000" fontAlgn="auto">
              <a:spcAft>
                <a:spcPts val="0"/>
              </a:spcAft>
              <a:defRPr/>
            </a:pPr>
            <a:endParaRPr lang="en-US" sz="2800" spc="-100" dirty="0">
              <a:latin typeface="TextBookC" pitchFamily="34" charset="0"/>
              <a:ea typeface="+mj-ea"/>
              <a:cs typeface="+mj-cs"/>
            </a:endParaRPr>
          </a:p>
        </p:txBody>
      </p:sp>
      <p:sp>
        <p:nvSpPr>
          <p:cNvPr id="6" name="Скругленный прямоугольник 5"/>
          <p:cNvSpPr/>
          <p:nvPr userDrawn="1"/>
        </p:nvSpPr>
        <p:spPr>
          <a:xfrm>
            <a:off x="214313" y="214313"/>
            <a:ext cx="8715375" cy="642937"/>
          </a:xfrm>
          <a:prstGeom prst="roundRect">
            <a:avLst>
              <a:gd name="adj" fmla="val 9556"/>
            </a:avLst>
          </a:prstGeom>
          <a:gradFill>
            <a:gsLst>
              <a:gs pos="0">
                <a:srgbClr val="FF8E98"/>
              </a:gs>
              <a:gs pos="70000">
                <a:srgbClr val="C60D46"/>
              </a:gs>
              <a:gs pos="100000">
                <a:srgbClr val="8600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userDrawn="1"/>
        </p:nvSpPr>
        <p:spPr>
          <a:xfrm>
            <a:off x="2500313" y="6072188"/>
            <a:ext cx="6357937" cy="642937"/>
          </a:xfrm>
          <a:prstGeom prst="rect">
            <a:avLst/>
          </a:prstGeom>
          <a:noFill/>
        </p:spPr>
        <p:txBody>
          <a:bodyPr anchor="ctr"/>
          <a:lstStyle/>
          <a:p>
            <a:pPr>
              <a:defRPr/>
            </a:pPr>
            <a:r>
              <a:rPr lang="ru-RU" sz="1200" dirty="0">
                <a:solidFill>
                  <a:srgbClr val="DB3863"/>
                </a:solidFill>
                <a:latin typeface="Arial Narrow" pitchFamily="34" charset="0"/>
              </a:rPr>
              <a:t>ЛИЦЕНЗИРОВАНИЕ ● ОБУЧЕНИЕ ● КОНСАЛТИНГ</a:t>
            </a:r>
          </a:p>
          <a:p>
            <a:pPr>
              <a:defRPr/>
            </a:pPr>
            <a:r>
              <a:rPr lang="ru-RU" sz="1400" dirty="0">
                <a:solidFill>
                  <a:schemeClr val="tx1"/>
                </a:solidFill>
                <a:latin typeface="Arial Narrow" pitchFamily="34" charset="0"/>
              </a:rPr>
              <a:t>Россия</a:t>
            </a:r>
            <a:r>
              <a:rPr lang="ru-RU" sz="1400" b="0" dirty="0">
                <a:solidFill>
                  <a:schemeClr val="tx1"/>
                </a:solidFill>
                <a:latin typeface="Arial Narrow" pitchFamily="34" charset="0"/>
              </a:rPr>
              <a:t>, Азербайджан, Армения, Беларусь, Грузия, Казахстан, Кыргызстан, Таджикистан, Туркменистан, Узбекистан, Украина, Монголия, Турция, Венесуэла, Вьетнам, Иран</a:t>
            </a:r>
            <a:endParaRPr lang="en-US" sz="1400" b="0" dirty="0">
              <a:solidFill>
                <a:schemeClr val="tx1"/>
              </a:solidFill>
              <a:latin typeface="Arial Narrow" pitchFamily="34" charset="0"/>
            </a:endParaRPr>
          </a:p>
        </p:txBody>
      </p:sp>
      <p:pic>
        <p:nvPicPr>
          <p:cNvPr id="8" name="Picture 11" descr="Softline-темнее"/>
          <p:cNvPicPr>
            <a:picLocks noChangeAspect="1" noChangeArrowheads="1"/>
          </p:cNvPicPr>
          <p:nvPr userDrawn="1"/>
        </p:nvPicPr>
        <p:blipFill>
          <a:blip r:embed="rId2" cstate="print"/>
          <a:srcRect/>
          <a:stretch>
            <a:fillRect/>
          </a:stretch>
        </p:blipFill>
        <p:spPr bwMode="auto">
          <a:xfrm>
            <a:off x="395288" y="6191250"/>
            <a:ext cx="2016125" cy="406400"/>
          </a:xfrm>
          <a:prstGeom prst="rect">
            <a:avLst/>
          </a:prstGeom>
          <a:noFill/>
          <a:ln w="9525">
            <a:noFill/>
            <a:miter lim="800000"/>
            <a:headEnd/>
            <a:tailEnd/>
          </a:ln>
        </p:spPr>
      </p:pic>
      <p:sp>
        <p:nvSpPr>
          <p:cNvPr id="3" name="Содержимое 2"/>
          <p:cNvSpPr>
            <a:spLocks noGrp="1"/>
          </p:cNvSpPr>
          <p:nvPr>
            <p:ph sz="half" idx="1"/>
          </p:nvPr>
        </p:nvSpPr>
        <p:spPr>
          <a:xfrm>
            <a:off x="214282" y="928670"/>
            <a:ext cx="8715436" cy="5072097"/>
          </a:xfrm>
        </p:spPr>
        <p:txBody>
          <a:bodyPr/>
          <a:lstStyle>
            <a:lvl1pPr>
              <a:buClr>
                <a:srgbClr val="C60D46"/>
              </a:buClr>
              <a:defRPr sz="2800"/>
            </a:lvl1pPr>
            <a:lvl2pPr>
              <a:buClr>
                <a:srgbClr val="C60D46"/>
              </a:buClr>
              <a:defRPr sz="2400"/>
            </a:lvl2pPr>
            <a:lvl3pPr>
              <a:buClr>
                <a:srgbClr val="C60D46"/>
              </a:buClr>
              <a:defRPr sz="2000"/>
            </a:lvl3pPr>
            <a:lvl4pPr>
              <a:buClr>
                <a:srgbClr val="C60D46"/>
              </a:buClr>
              <a:defRPr sz="1800"/>
            </a:lvl4pPr>
            <a:lvl5pPr>
              <a:buClr>
                <a:srgbClr val="C60D46"/>
              </a:buCl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11" name="Заголовок 1"/>
          <p:cNvSpPr>
            <a:spLocks noGrp="1"/>
          </p:cNvSpPr>
          <p:nvPr>
            <p:ph type="title"/>
          </p:nvPr>
        </p:nvSpPr>
        <p:spPr>
          <a:xfrm>
            <a:off x="214282" y="214290"/>
            <a:ext cx="8715436" cy="642942"/>
          </a:xfrm>
          <a:prstGeom prst="rect">
            <a:avLst/>
          </a:prstGeom>
        </p:spPr>
        <p:txBody>
          <a:bodyPr/>
          <a:lstStyle>
            <a:lvl1pPr>
              <a:defRPr/>
            </a:lvl1pPr>
          </a:lstStyle>
          <a:p>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Заголовок раздела">
    <p:spTree>
      <p:nvGrpSpPr>
        <p:cNvPr id="1" name=""/>
        <p:cNvGrpSpPr/>
        <p:nvPr/>
      </p:nvGrpSpPr>
      <p:grpSpPr>
        <a:xfrm>
          <a:off x="0" y="0"/>
          <a:ext cx="0" cy="0"/>
          <a:chOff x="0" y="0"/>
          <a:chExt cx="0" cy="0"/>
        </a:xfrm>
      </p:grpSpPr>
      <p:pic>
        <p:nvPicPr>
          <p:cNvPr id="4" name="Picture 12" descr="фоновое здание"/>
          <p:cNvPicPr>
            <a:picLocks noChangeAspect="1" noChangeArrowheads="1"/>
          </p:cNvPicPr>
          <p:nvPr userDrawn="1"/>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5" name="Заголовок 1"/>
          <p:cNvSpPr txBox="1">
            <a:spLocks/>
          </p:cNvSpPr>
          <p:nvPr userDrawn="1"/>
        </p:nvSpPr>
        <p:spPr>
          <a:xfrm>
            <a:off x="214313" y="214313"/>
            <a:ext cx="8715375" cy="642937"/>
          </a:xfrm>
          <a:prstGeom prst="rect">
            <a:avLst/>
          </a:prstGeom>
          <a:noFill/>
        </p:spPr>
        <p:txBody>
          <a:bodyPr anchor="ctr">
            <a:normAutofit/>
          </a:bodyPr>
          <a:lstStyle/>
          <a:p>
            <a:pPr marL="72000" fontAlgn="auto">
              <a:spcAft>
                <a:spcPts val="0"/>
              </a:spcAft>
              <a:defRPr/>
            </a:pPr>
            <a:endParaRPr lang="en-US" sz="2800" spc="-100" dirty="0">
              <a:latin typeface="TextBookC" pitchFamily="34" charset="0"/>
              <a:ea typeface="+mj-ea"/>
              <a:cs typeface="+mj-cs"/>
            </a:endParaRPr>
          </a:p>
        </p:txBody>
      </p:sp>
      <p:sp>
        <p:nvSpPr>
          <p:cNvPr id="6" name="Скругленный прямоугольник 5"/>
          <p:cNvSpPr/>
          <p:nvPr userDrawn="1"/>
        </p:nvSpPr>
        <p:spPr>
          <a:xfrm>
            <a:off x="214313" y="214313"/>
            <a:ext cx="8715375" cy="642937"/>
          </a:xfrm>
          <a:prstGeom prst="roundRect">
            <a:avLst>
              <a:gd name="adj" fmla="val 9556"/>
            </a:avLst>
          </a:prstGeom>
          <a:gradFill>
            <a:gsLst>
              <a:gs pos="0">
                <a:srgbClr val="FF8E98"/>
              </a:gs>
              <a:gs pos="70000">
                <a:srgbClr val="C60D46"/>
              </a:gs>
              <a:gs pos="100000">
                <a:srgbClr val="8600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Скругленный прямоугольник 6"/>
          <p:cNvSpPr>
            <a:spLocks noChangeArrowheads="1"/>
          </p:cNvSpPr>
          <p:nvPr userDrawn="1"/>
        </p:nvSpPr>
        <p:spPr bwMode="auto">
          <a:xfrm>
            <a:off x="214313" y="6072188"/>
            <a:ext cx="8715375" cy="642937"/>
          </a:xfrm>
          <a:prstGeom prst="roundRect">
            <a:avLst>
              <a:gd name="adj" fmla="val 9556"/>
            </a:avLst>
          </a:prstGeom>
          <a:gradFill rotWithShape="0">
            <a:gsLst>
              <a:gs pos="0">
                <a:srgbClr val="C8C8C8"/>
              </a:gs>
              <a:gs pos="100000">
                <a:srgbClr val="939393"/>
              </a:gs>
            </a:gsLst>
            <a:lin ang="5400000" scaled="1"/>
          </a:gradFill>
          <a:ln w="25400" algn="ctr">
            <a:noFill/>
            <a:round/>
            <a:headEnd/>
            <a:tailEnd/>
          </a:ln>
        </p:spPr>
        <p:txBody>
          <a:bodyPr anchor="ctr"/>
          <a:lstStyle/>
          <a:p>
            <a:pPr algn="ctr" fontAlgn="auto">
              <a:spcBef>
                <a:spcPts val="0"/>
              </a:spcBef>
              <a:spcAft>
                <a:spcPts val="0"/>
              </a:spcAft>
              <a:defRPr/>
            </a:pPr>
            <a:endParaRPr lang="en-US" sz="1800" b="0" dirty="0">
              <a:solidFill>
                <a:schemeClr val="lt1"/>
              </a:solidFill>
              <a:latin typeface="+mn-lt"/>
              <a:cs typeface="+mn-cs"/>
            </a:endParaRPr>
          </a:p>
        </p:txBody>
      </p:sp>
      <p:sp>
        <p:nvSpPr>
          <p:cNvPr id="8" name="TextBox 7"/>
          <p:cNvSpPr txBox="1"/>
          <p:nvPr userDrawn="1"/>
        </p:nvSpPr>
        <p:spPr>
          <a:xfrm>
            <a:off x="2500313" y="6072188"/>
            <a:ext cx="6357937" cy="642937"/>
          </a:xfrm>
          <a:prstGeom prst="rect">
            <a:avLst/>
          </a:prstGeom>
          <a:noFill/>
        </p:spPr>
        <p:txBody>
          <a:bodyPr anchor="ctr"/>
          <a:lstStyle/>
          <a:p>
            <a:pPr>
              <a:defRPr/>
            </a:pPr>
            <a:r>
              <a:rPr lang="ru-RU" sz="1200" dirty="0">
                <a:solidFill>
                  <a:srgbClr val="DB3863"/>
                </a:solidFill>
                <a:latin typeface="Arial Narrow" pitchFamily="34" charset="0"/>
              </a:rPr>
              <a:t>ЛИЦЕНЗИРОВАНИЕ ● ОБУЧЕНИЕ ● КОНСАЛТИНГ</a:t>
            </a:r>
          </a:p>
          <a:p>
            <a:pPr>
              <a:defRPr/>
            </a:pPr>
            <a:r>
              <a:rPr lang="ru-RU" sz="1400" dirty="0">
                <a:solidFill>
                  <a:schemeClr val="tx1"/>
                </a:solidFill>
                <a:latin typeface="Arial Narrow" pitchFamily="34" charset="0"/>
              </a:rPr>
              <a:t>Россия</a:t>
            </a:r>
            <a:r>
              <a:rPr lang="ru-RU" sz="1400" b="0" dirty="0">
                <a:solidFill>
                  <a:schemeClr val="tx1"/>
                </a:solidFill>
                <a:latin typeface="Arial Narrow" pitchFamily="34" charset="0"/>
              </a:rPr>
              <a:t>, Азербайджан, Армения, Беларусь, Грузия, Казахстан, Кыргызстан, Таджикистан, Туркменистан, Узбекистан, Украина, Монголия, Турция, Венесуэла, Вьетнам, Иран</a:t>
            </a:r>
            <a:endParaRPr lang="en-US" sz="1400" b="0" dirty="0">
              <a:solidFill>
                <a:schemeClr val="tx1"/>
              </a:solidFill>
              <a:latin typeface="Arial Narrow" pitchFamily="34" charset="0"/>
            </a:endParaRPr>
          </a:p>
        </p:txBody>
      </p:sp>
      <p:pic>
        <p:nvPicPr>
          <p:cNvPr id="9" name="Picture 11" descr="Softline-темнее"/>
          <p:cNvPicPr>
            <a:picLocks noChangeAspect="1" noChangeArrowheads="1"/>
          </p:cNvPicPr>
          <p:nvPr userDrawn="1"/>
        </p:nvPicPr>
        <p:blipFill>
          <a:blip r:embed="rId3" cstate="print"/>
          <a:srcRect/>
          <a:stretch>
            <a:fillRect/>
          </a:stretch>
        </p:blipFill>
        <p:spPr bwMode="auto">
          <a:xfrm>
            <a:off x="395288" y="6191250"/>
            <a:ext cx="2016125" cy="406400"/>
          </a:xfrm>
          <a:prstGeom prst="rect">
            <a:avLst/>
          </a:prstGeom>
          <a:noFill/>
          <a:ln w="9525">
            <a:noFill/>
            <a:miter lim="800000"/>
            <a:headEnd/>
            <a:tailEnd/>
          </a:ln>
        </p:spPr>
      </p:pic>
      <p:sp>
        <p:nvSpPr>
          <p:cNvPr id="3" name="Текст 2"/>
          <p:cNvSpPr>
            <a:spLocks noGrp="1"/>
          </p:cNvSpPr>
          <p:nvPr>
            <p:ph type="body" idx="1"/>
          </p:nvPr>
        </p:nvSpPr>
        <p:spPr>
          <a:xfrm>
            <a:off x="214282" y="928670"/>
            <a:ext cx="8643998" cy="5000659"/>
          </a:xfrm>
        </p:spPr>
        <p:txBody>
          <a:bodyPr>
            <a:normAutofit/>
          </a:bodyPr>
          <a:lstStyle>
            <a:lvl1pPr marL="0" indent="0">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p:txBody>
      </p:sp>
      <p:sp>
        <p:nvSpPr>
          <p:cNvPr id="15" name="Заголовок 3"/>
          <p:cNvSpPr>
            <a:spLocks noGrp="1"/>
          </p:cNvSpPr>
          <p:nvPr>
            <p:ph type="title"/>
          </p:nvPr>
        </p:nvSpPr>
        <p:spPr>
          <a:xfrm>
            <a:off x="214282" y="214290"/>
            <a:ext cx="8715436" cy="642942"/>
          </a:xfrm>
          <a:prstGeom prst="rect">
            <a:avLst/>
          </a:prstGeom>
        </p:spPr>
        <p:txBody>
          <a:bodyPr/>
          <a:lstStyle>
            <a:lvl1pPr>
              <a:defRPr/>
            </a:lvl1pPr>
          </a:lstStyle>
          <a:p>
            <a:r>
              <a:rPr lang="ru-RU" dirty="0" smtClean="0"/>
              <a:t>Образец заголовка</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00066"/>
          </a:xfrm>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lvl1pPr>
              <a:buClr>
                <a:srgbClr val="C00000"/>
              </a:buClr>
              <a:buFont typeface="Wingdings" pitchFamily="2" charset="2"/>
              <a:buChar char="§"/>
              <a:defRPr/>
            </a:lvl1pPr>
            <a:lvl2pPr>
              <a:buClr>
                <a:srgbClr val="C00000"/>
              </a:buClr>
              <a:buFont typeface="Wingdings" pitchFamily="2" charset="2"/>
              <a:buChar char="§"/>
              <a:defRPr/>
            </a:lvl2pPr>
            <a:lvl3pPr>
              <a:buClr>
                <a:srgbClr val="C00000"/>
              </a:buClr>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39"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userDrawn="1"/>
        </p:nvSpPr>
        <p:spPr>
          <a:xfrm>
            <a:off x="2839" y="4425048"/>
            <a:ext cx="683568" cy="1224008"/>
          </a:xfrm>
          <a:prstGeom prst="rect">
            <a:avLst/>
          </a:prstGeom>
          <a:solidFill>
            <a:srgbClr val="F89E22"/>
          </a:solidFill>
          <a:ln>
            <a:noFill/>
          </a:ln>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sz="2000" dirty="0" smtClean="0"/>
              <a:t>Software</a:t>
            </a:r>
            <a:endParaRPr lang="ru-RU" sz="2000" dirty="0"/>
          </a:p>
        </p:txBody>
      </p:sp>
      <p:sp>
        <p:nvSpPr>
          <p:cNvPr id="9" name="Прямоугольник 8"/>
          <p:cNvSpPr/>
          <p:nvPr userDrawn="1"/>
        </p:nvSpPr>
        <p:spPr>
          <a:xfrm>
            <a:off x="2839" y="3201168"/>
            <a:ext cx="683568" cy="1223880"/>
          </a:xfrm>
          <a:prstGeom prst="rect">
            <a:avLst/>
          </a:prstGeom>
          <a:solidFill>
            <a:srgbClr val="00ADEE"/>
          </a:solidFill>
          <a:ln>
            <a:noFill/>
          </a:ln>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sz="2000" dirty="0" smtClean="0"/>
              <a:t>Cloud</a:t>
            </a:r>
            <a:endParaRPr lang="ru-RU" sz="2000" dirty="0"/>
          </a:p>
        </p:txBody>
      </p:sp>
      <p:sp>
        <p:nvSpPr>
          <p:cNvPr id="10" name="Прямоугольник 9"/>
          <p:cNvSpPr/>
          <p:nvPr userDrawn="1"/>
        </p:nvSpPr>
        <p:spPr>
          <a:xfrm>
            <a:off x="0" y="5661632"/>
            <a:ext cx="683568" cy="1223752"/>
          </a:xfrm>
          <a:prstGeom prst="rect">
            <a:avLst/>
          </a:prstGeom>
          <a:solidFill>
            <a:srgbClr val="EC0F67"/>
          </a:solidFill>
          <a:ln>
            <a:noFill/>
          </a:ln>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sz="2000" dirty="0"/>
              <a:t>Services</a:t>
            </a:r>
            <a:endParaRPr lang="ru-RU" sz="2000" dirty="0"/>
          </a:p>
        </p:txBody>
      </p:sp>
      <p:sp>
        <p:nvSpPr>
          <p:cNvPr id="13" name="Заголовок 12"/>
          <p:cNvSpPr>
            <a:spLocks noGrp="1"/>
          </p:cNvSpPr>
          <p:nvPr>
            <p:ph type="title"/>
          </p:nvPr>
        </p:nvSpPr>
        <p:spPr>
          <a:xfrm>
            <a:off x="1115616" y="1916832"/>
            <a:ext cx="6768752"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4" name="Текст 13"/>
          <p:cNvSpPr>
            <a:spLocks noGrp="1"/>
          </p:cNvSpPr>
          <p:nvPr>
            <p:ph type="body" idx="1"/>
          </p:nvPr>
        </p:nvSpPr>
        <p:spPr>
          <a:xfrm>
            <a:off x="1115616" y="3573016"/>
            <a:ext cx="6840760" cy="2553147"/>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933143655"/>
      </p:ext>
    </p:extLst>
  </p:cSld>
  <p:clrMap bg1="lt1" tx1="dk1" bg2="lt2" tx2="dk2" accent1="accent1" accent2="accent2" accent3="accent3" accent4="accent4" accent5="accent5" accent6="accent6" hlink="hlink" folHlink="folHlink"/>
  <p:sldLayoutIdLst>
    <p:sldLayoutId id="2147484121" r:id="rId1"/>
  </p:sldLayoutIdLst>
  <p:txStyles>
    <p:titleStyle>
      <a:lvl1pPr algn="l" defTabSz="914400" rtl="0" eaLnBrk="1" latinLnBrk="0" hangingPunct="1">
        <a:spcBef>
          <a:spcPct val="0"/>
        </a:spcBef>
        <a:buNone/>
        <a:defRPr sz="4400" kern="120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15616" y="260648"/>
            <a:ext cx="6768752" cy="576064"/>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4" name="Текст 13"/>
          <p:cNvSpPr>
            <a:spLocks noGrp="1"/>
          </p:cNvSpPr>
          <p:nvPr>
            <p:ph type="body" idx="1"/>
          </p:nvPr>
        </p:nvSpPr>
        <p:spPr>
          <a:xfrm>
            <a:off x="1115616" y="1052736"/>
            <a:ext cx="6840760" cy="4995914"/>
          </a:xfrm>
          <a:prstGeom prst="rect">
            <a:avLst/>
          </a:prstGeom>
        </p:spPr>
        <p:txBody>
          <a:bodyPr vert="horz" lIns="91440" tIns="45720" rIns="91440" bIns="45720" rtlCol="0">
            <a:normAutofit/>
          </a:bodyPr>
          <a:lstStyle/>
          <a:p>
            <a:pPr lvl="0"/>
            <a:r>
              <a:rPr lang="ru-RU" dirty="0" smtClean="0"/>
              <a:t>Образец текста</a:t>
            </a:r>
          </a:p>
          <a:p>
            <a:pPr lvl="2"/>
            <a:r>
              <a:rPr lang="ru-RU" dirty="0" smtClean="0"/>
              <a:t>Второй уровень</a:t>
            </a:r>
          </a:p>
          <a:p>
            <a:pPr lvl="3"/>
            <a:r>
              <a:rPr lang="ru-RU" dirty="0" smtClean="0"/>
              <a:t>Третий уровень</a:t>
            </a:r>
          </a:p>
          <a:p>
            <a:pPr lvl="0"/>
            <a:r>
              <a:rPr lang="ru-RU" dirty="0" smtClean="0"/>
              <a:t>	</a:t>
            </a:r>
          </a:p>
        </p:txBody>
      </p:sp>
      <p:sp>
        <p:nvSpPr>
          <p:cNvPr id="11" name="Прямоугольник 10"/>
          <p:cNvSpPr/>
          <p:nvPr userDrawn="1"/>
        </p:nvSpPr>
        <p:spPr>
          <a:xfrm>
            <a:off x="5867400" y="6624638"/>
            <a:ext cx="3275013" cy="233362"/>
          </a:xfrm>
          <a:prstGeom prst="rect">
            <a:avLst/>
          </a:prstGeom>
          <a:solidFill>
            <a:srgbClr val="CBCBCB"/>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200" b="0" i="0" u="none" strike="noStrike" kern="1200" baseline="0" dirty="0" smtClean="0">
                <a:solidFill>
                  <a:schemeClr val="lt1"/>
                </a:solidFill>
                <a:latin typeface="+mn-lt"/>
                <a:ea typeface="+mn-ea"/>
                <a:cs typeface="+mn-cs"/>
              </a:rPr>
              <a:t>8-800-100-00-23 l info@softline.ru</a:t>
            </a:r>
            <a:endParaRPr lang="ru-RU" sz="1200" dirty="0"/>
          </a:p>
        </p:txBody>
      </p:sp>
      <p:sp>
        <p:nvSpPr>
          <p:cNvPr id="12" name="Прямоугольник 11"/>
          <p:cNvSpPr/>
          <p:nvPr userDrawn="1"/>
        </p:nvSpPr>
        <p:spPr>
          <a:xfrm>
            <a:off x="8824883" y="0"/>
            <a:ext cx="324000" cy="3168650"/>
          </a:xfrm>
          <a:prstGeom prst="rect">
            <a:avLst/>
          </a:prstGeom>
          <a:solidFill>
            <a:srgbClr val="CBCBCB"/>
          </a:solidFill>
          <a:ln>
            <a:noFill/>
          </a:ln>
        </p:spPr>
        <p:style>
          <a:lnRef idx="2">
            <a:schemeClr val="dk1">
              <a:shade val="50000"/>
            </a:schemeClr>
          </a:lnRef>
          <a:fillRef idx="1">
            <a:schemeClr val="dk1"/>
          </a:fillRef>
          <a:effectRef idx="0">
            <a:schemeClr val="dk1"/>
          </a:effectRef>
          <a:fontRef idx="minor">
            <a:schemeClr val="lt1"/>
          </a:fontRef>
        </p:style>
        <p:txBody>
          <a:bodyPr vert="vert270" lIns="0" tIns="0" rIns="36000" bIns="0" anchor="ctr"/>
          <a:lstStyle/>
          <a:p>
            <a:pPr algn="ctr">
              <a:defRPr/>
            </a:pPr>
            <a:r>
              <a:rPr lang="en-US" sz="2200" dirty="0"/>
              <a:t>www.softline.ru</a:t>
            </a:r>
            <a:endParaRPr lang="ru-RU" sz="2200" dirty="0"/>
          </a:p>
        </p:txBody>
      </p:sp>
      <p:sp>
        <p:nvSpPr>
          <p:cNvPr id="15" name="Прямоугольник 14"/>
          <p:cNvSpPr/>
          <p:nvPr userDrawn="1"/>
        </p:nvSpPr>
        <p:spPr>
          <a:xfrm>
            <a:off x="8824883" y="4310376"/>
            <a:ext cx="324000" cy="1152000"/>
          </a:xfrm>
          <a:prstGeom prst="rect">
            <a:avLst/>
          </a:prstGeom>
          <a:solidFill>
            <a:srgbClr val="F89E22"/>
          </a:solidFill>
          <a:ln>
            <a:noFill/>
          </a:ln>
        </p:spPr>
        <p:style>
          <a:lnRef idx="2">
            <a:schemeClr val="dk1">
              <a:shade val="50000"/>
            </a:schemeClr>
          </a:lnRef>
          <a:fillRef idx="1">
            <a:schemeClr val="dk1"/>
          </a:fillRef>
          <a:effectRef idx="0">
            <a:schemeClr val="dk1"/>
          </a:effectRef>
          <a:fontRef idx="minor">
            <a:schemeClr val="lt1"/>
          </a:fontRef>
        </p:style>
        <p:txBody>
          <a:bodyPr vert="vert270" lIns="36000" rIns="72000" anchor="ctr"/>
          <a:lstStyle/>
          <a:p>
            <a:pPr algn="ctr">
              <a:defRPr/>
            </a:pPr>
            <a:r>
              <a:rPr lang="en-US" sz="2200" dirty="0" smtClean="0"/>
              <a:t>Software</a:t>
            </a:r>
            <a:endParaRPr lang="ru-RU" sz="2200" dirty="0"/>
          </a:p>
        </p:txBody>
      </p:sp>
      <p:sp>
        <p:nvSpPr>
          <p:cNvPr id="16" name="Прямоугольник 15"/>
          <p:cNvSpPr/>
          <p:nvPr userDrawn="1"/>
        </p:nvSpPr>
        <p:spPr>
          <a:xfrm>
            <a:off x="8820472" y="3161516"/>
            <a:ext cx="324000" cy="1152000"/>
          </a:xfrm>
          <a:prstGeom prst="rect">
            <a:avLst/>
          </a:prstGeom>
          <a:solidFill>
            <a:srgbClr val="00ADEE"/>
          </a:solidFill>
          <a:ln>
            <a:noFill/>
          </a:ln>
        </p:spPr>
        <p:style>
          <a:lnRef idx="2">
            <a:schemeClr val="dk1">
              <a:shade val="50000"/>
            </a:schemeClr>
          </a:lnRef>
          <a:fillRef idx="1">
            <a:schemeClr val="dk1"/>
          </a:fillRef>
          <a:effectRef idx="0">
            <a:schemeClr val="dk1"/>
          </a:effectRef>
          <a:fontRef idx="minor">
            <a:schemeClr val="lt1"/>
          </a:fontRef>
        </p:style>
        <p:txBody>
          <a:bodyPr vert="vert270" lIns="36000" tIns="36000" rIns="72000" bIns="36000" anchor="ctr"/>
          <a:lstStyle/>
          <a:p>
            <a:pPr algn="ctr">
              <a:defRPr/>
            </a:pPr>
            <a:r>
              <a:rPr lang="en-US" sz="2200" dirty="0" smtClean="0"/>
              <a:t>Cloud</a:t>
            </a:r>
            <a:endParaRPr lang="ru-RU" sz="2200" dirty="0"/>
          </a:p>
        </p:txBody>
      </p:sp>
      <p:sp>
        <p:nvSpPr>
          <p:cNvPr id="17" name="Прямоугольник 16"/>
          <p:cNvSpPr/>
          <p:nvPr userDrawn="1"/>
        </p:nvSpPr>
        <p:spPr>
          <a:xfrm>
            <a:off x="8824883" y="5462376"/>
            <a:ext cx="324000" cy="1152000"/>
          </a:xfrm>
          <a:prstGeom prst="rect">
            <a:avLst/>
          </a:prstGeom>
          <a:solidFill>
            <a:srgbClr val="EC0F67"/>
          </a:solidFill>
          <a:ln>
            <a:noFill/>
          </a:ln>
        </p:spPr>
        <p:style>
          <a:lnRef idx="2">
            <a:schemeClr val="dk1">
              <a:shade val="50000"/>
            </a:schemeClr>
          </a:lnRef>
          <a:fillRef idx="1">
            <a:schemeClr val="dk1"/>
          </a:fillRef>
          <a:effectRef idx="0">
            <a:schemeClr val="dk1"/>
          </a:effectRef>
          <a:fontRef idx="minor">
            <a:schemeClr val="lt1"/>
          </a:fontRef>
        </p:style>
        <p:txBody>
          <a:bodyPr vert="vert270" lIns="36000" rIns="72000" anchor="ctr"/>
          <a:lstStyle/>
          <a:p>
            <a:pPr algn="ctr">
              <a:defRPr/>
            </a:pPr>
            <a:r>
              <a:rPr lang="en-US" sz="2200" dirty="0"/>
              <a:t>Services</a:t>
            </a:r>
            <a:endParaRPr lang="ru-RU" sz="2200" dirty="0"/>
          </a:p>
        </p:txBody>
      </p:sp>
      <p:pic>
        <p:nvPicPr>
          <p:cNvPr id="18" name="Рисунок 1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54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E:\#Корпоративка\презентации 2008\картинки\Softline.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5615" y="6340361"/>
            <a:ext cx="2160241" cy="43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37168"/>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Lst>
  <p:txStyles>
    <p:titleStyle>
      <a:lvl1pPr algn="l" defTabSz="914400" rtl="0" eaLnBrk="1" latinLnBrk="0" hangingPunct="1">
        <a:spcBef>
          <a:spcPct val="0"/>
        </a:spcBef>
        <a:buNone/>
        <a:defRPr sz="2400" b="1" kern="1200" baseline="0">
          <a:solidFill>
            <a:schemeClr val="tx1"/>
          </a:solidFill>
          <a:latin typeface="+mj-lt"/>
          <a:ea typeface="+mj-ea"/>
          <a:cs typeface="+mj-cs"/>
        </a:defRPr>
      </a:lvl1pPr>
    </p:titleStyle>
    <p:bodyStyle>
      <a:lvl1pPr marL="457200" indent="-457200" algn="l" defTabSz="914400" rtl="0" eaLnBrk="1" latinLnBrk="0" hangingPunct="1">
        <a:lnSpc>
          <a:spcPct val="80000"/>
        </a:lnSpc>
        <a:spcBef>
          <a:spcPct val="20000"/>
        </a:spcBef>
        <a:buClr>
          <a:srgbClr val="A81700"/>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rgbClr val="A81700"/>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817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3" descr="обложка3.jpg"/>
          <p:cNvPicPr>
            <a:picLocks noChangeAspect="1"/>
          </p:cNvPicPr>
          <p:nvPr/>
        </p:nvPicPr>
        <p:blipFill>
          <a:blip r:embed="rId6" cstate="print"/>
          <a:srcRect/>
          <a:stretch>
            <a:fillRect/>
          </a:stretch>
        </p:blipFill>
        <p:spPr bwMode="auto">
          <a:xfrm>
            <a:off x="3175" y="0"/>
            <a:ext cx="9140825"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71406" y="3100398"/>
            <a:ext cx="4300510" cy="1257296"/>
          </a:xfrm>
          <a:prstGeom prst="rect">
            <a:avLst/>
          </a:prstGeom>
        </p:spPr>
        <p:txBody>
          <a:bodyPr vert="horz" lIns="91440" tIns="45720" rIns="91440" bIns="45720" rtlCol="0">
            <a:normAutofit/>
          </a:bodyPr>
          <a:lstStyle/>
          <a:p>
            <a:pPr lvl="0"/>
            <a:endParaRPr lang="ru-RU" dirty="0"/>
          </a:p>
        </p:txBody>
      </p:sp>
      <p:pic>
        <p:nvPicPr>
          <p:cNvPr id="8" name="Picture 2" descr="E:\#Корпоративка\презентации 2008\картинки\Softline.png"/>
          <p:cNvPicPr>
            <a:picLocks noChangeAspect="1" noChangeArrowheads="1"/>
          </p:cNvPicPr>
          <p:nvPr/>
        </p:nvPicPr>
        <p:blipFill>
          <a:blip r:embed="rId7" cstate="print"/>
          <a:srcRect/>
          <a:stretch>
            <a:fillRect/>
          </a:stretch>
        </p:blipFill>
        <p:spPr bwMode="auto">
          <a:xfrm>
            <a:off x="6449554" y="3168650"/>
            <a:ext cx="2623009" cy="5286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8" r:id="rId1"/>
    <p:sldLayoutId id="2147484115" r:id="rId2"/>
    <p:sldLayoutId id="2147484116" r:id="rId3"/>
    <p:sldLayoutId id="2147484117" r:id="rId4"/>
  </p:sldLayoutIdLst>
  <p:txStyles>
    <p:titleStyle>
      <a:lvl1pPr algn="ctr" defTabSz="914400" rtl="0" eaLnBrk="1" latinLnBrk="0" hangingPunct="1">
        <a:spcBef>
          <a:spcPct val="0"/>
        </a:spcBef>
        <a:buNone/>
        <a:defRPr sz="4400" b="1" kern="1200">
          <a:solidFill>
            <a:schemeClr val="bg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1600" b="1" kern="1200">
          <a:solidFill>
            <a:srgbClr val="C00000"/>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Скругленный прямоугольник 6"/>
          <p:cNvSpPr/>
          <p:nvPr/>
        </p:nvSpPr>
        <p:spPr>
          <a:xfrm>
            <a:off x="214313" y="142875"/>
            <a:ext cx="8715375" cy="642938"/>
          </a:xfrm>
          <a:prstGeom prst="roundRect">
            <a:avLst>
              <a:gd name="adj" fmla="val 9556"/>
            </a:avLst>
          </a:prstGeom>
          <a:gradFill>
            <a:gsLst>
              <a:gs pos="0">
                <a:srgbClr val="FF8E98"/>
              </a:gs>
              <a:gs pos="70000">
                <a:srgbClr val="C60D46"/>
              </a:gs>
              <a:gs pos="100000">
                <a:srgbClr val="8600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8" name="Скругленный прямоугольник 7"/>
          <p:cNvSpPr>
            <a:spLocks noChangeArrowheads="1"/>
          </p:cNvSpPr>
          <p:nvPr/>
        </p:nvSpPr>
        <p:spPr bwMode="auto">
          <a:xfrm>
            <a:off x="214313" y="6072188"/>
            <a:ext cx="8715375" cy="642937"/>
          </a:xfrm>
          <a:prstGeom prst="roundRect">
            <a:avLst>
              <a:gd name="adj" fmla="val 9556"/>
            </a:avLst>
          </a:prstGeom>
          <a:gradFill rotWithShape="0">
            <a:gsLst>
              <a:gs pos="0">
                <a:srgbClr val="C8C8C8"/>
              </a:gs>
              <a:gs pos="100000">
                <a:srgbClr val="939393"/>
              </a:gs>
            </a:gsLst>
            <a:lin ang="5400000" scaled="1"/>
          </a:gradFill>
          <a:ln w="25400" algn="ctr">
            <a:noFill/>
            <a:round/>
            <a:headEnd/>
            <a:tailEnd/>
          </a:ln>
        </p:spPr>
        <p:txBody>
          <a:bodyPr anchor="ctr"/>
          <a:lstStyle/>
          <a:p>
            <a:pPr algn="ctr" fontAlgn="auto">
              <a:spcBef>
                <a:spcPts val="0"/>
              </a:spcBef>
              <a:spcAft>
                <a:spcPts val="0"/>
              </a:spcAft>
              <a:defRPr/>
            </a:pPr>
            <a:endParaRPr lang="en-US" sz="1800" b="0" dirty="0">
              <a:solidFill>
                <a:schemeClr val="lt1"/>
              </a:solidFill>
              <a:latin typeface="+mn-lt"/>
              <a:cs typeface="+mn-cs"/>
            </a:endParaRPr>
          </a:p>
        </p:txBody>
      </p:sp>
      <p:sp>
        <p:nvSpPr>
          <p:cNvPr id="9" name="TextBox 8"/>
          <p:cNvSpPr txBox="1"/>
          <p:nvPr/>
        </p:nvSpPr>
        <p:spPr>
          <a:xfrm>
            <a:off x="2500313" y="6072188"/>
            <a:ext cx="6357937" cy="642937"/>
          </a:xfrm>
          <a:prstGeom prst="rect">
            <a:avLst/>
          </a:prstGeom>
          <a:noFill/>
        </p:spPr>
        <p:txBody>
          <a:bodyPr anchor="ctr"/>
          <a:lstStyle/>
          <a:p>
            <a:pPr>
              <a:defRPr/>
            </a:pPr>
            <a:r>
              <a:rPr lang="ru-RU" sz="1400" b="1" dirty="0" smtClean="0">
                <a:solidFill>
                  <a:srgbClr val="DB3863"/>
                </a:solidFill>
                <a:latin typeface="Candara" pitchFamily="34" charset="0"/>
              </a:rPr>
              <a:t>ПРОГРАММНОЕ ОБЕСПЕЧЕНИЕ ● СЕРВИСЫ </a:t>
            </a:r>
            <a:r>
              <a:rPr lang="ru-RU" sz="1400" b="1" dirty="0">
                <a:solidFill>
                  <a:srgbClr val="DB3863"/>
                </a:solidFill>
                <a:latin typeface="Candara" pitchFamily="34" charset="0"/>
              </a:rPr>
              <a:t>● ОБУЧЕНИЕ ● КОНСАЛТИНГ</a:t>
            </a:r>
          </a:p>
          <a:p>
            <a:pPr>
              <a:defRPr/>
            </a:pPr>
            <a:r>
              <a:rPr lang="ru-RU" sz="1200" b="1" dirty="0">
                <a:solidFill>
                  <a:schemeClr val="tx1"/>
                </a:solidFill>
                <a:latin typeface="Candara" pitchFamily="34" charset="0"/>
              </a:rPr>
              <a:t>Россия</a:t>
            </a:r>
            <a:r>
              <a:rPr lang="ru-RU" sz="1200" b="0" dirty="0">
                <a:solidFill>
                  <a:schemeClr val="tx1"/>
                </a:solidFill>
                <a:latin typeface="Candara" pitchFamily="34" charset="0"/>
              </a:rPr>
              <a:t>, Азербайджан, Армения, Беларусь, Грузия, Казахстан, Кыргызстан, Таджикистан, Туркменистан, Узбекистан, Украина, Монголия, Турция, Венесуэла, Вьетнам, Иран, Египет</a:t>
            </a:r>
            <a:endParaRPr lang="en-US" sz="1200" b="0" dirty="0">
              <a:solidFill>
                <a:schemeClr val="tx1"/>
              </a:solidFill>
              <a:latin typeface="Candara" pitchFamily="34" charset="0"/>
            </a:endParaRPr>
          </a:p>
        </p:txBody>
      </p:sp>
      <p:pic>
        <p:nvPicPr>
          <p:cNvPr id="10" name="Picture 11" descr="Softline-темнее"/>
          <p:cNvPicPr>
            <a:picLocks noChangeAspect="1" noChangeArrowheads="1"/>
          </p:cNvPicPr>
          <p:nvPr/>
        </p:nvPicPr>
        <p:blipFill>
          <a:blip r:embed="rId3" cstate="print"/>
          <a:srcRect/>
          <a:stretch>
            <a:fillRect/>
          </a:stretch>
        </p:blipFill>
        <p:spPr bwMode="auto">
          <a:xfrm>
            <a:off x="395288" y="6191250"/>
            <a:ext cx="2016125" cy="406400"/>
          </a:xfrm>
          <a:prstGeom prst="rect">
            <a:avLst/>
          </a:prstGeom>
          <a:noFill/>
          <a:ln w="9525">
            <a:noFill/>
            <a:miter lim="800000"/>
            <a:headEnd/>
            <a:tailEnd/>
          </a:ln>
        </p:spPr>
      </p:pic>
      <p:pic>
        <p:nvPicPr>
          <p:cNvPr id="11" name="Picture 2" descr="C:\Documents and Settings\SokolovaL\Desktop\квадратики.png"/>
          <p:cNvPicPr>
            <a:picLocks noChangeAspect="1" noChangeArrowheads="1"/>
          </p:cNvPicPr>
          <p:nvPr/>
        </p:nvPicPr>
        <p:blipFill>
          <a:blip r:embed="rId4" cstate="print"/>
          <a:srcRect/>
          <a:stretch>
            <a:fillRect/>
          </a:stretch>
        </p:blipFill>
        <p:spPr bwMode="auto">
          <a:xfrm>
            <a:off x="5473700" y="839788"/>
            <a:ext cx="3444875" cy="3429000"/>
          </a:xfrm>
          <a:prstGeom prst="rect">
            <a:avLst/>
          </a:prstGeom>
          <a:noFill/>
          <a:ln w="9525">
            <a:noFill/>
            <a:miter lim="800000"/>
            <a:headEnd/>
            <a:tailEnd/>
          </a:ln>
        </p:spPr>
      </p:pic>
      <p:sp>
        <p:nvSpPr>
          <p:cNvPr id="2" name="Заголовок 1"/>
          <p:cNvSpPr>
            <a:spLocks noGrp="1"/>
          </p:cNvSpPr>
          <p:nvPr>
            <p:ph type="title"/>
          </p:nvPr>
        </p:nvSpPr>
        <p:spPr>
          <a:xfrm>
            <a:off x="285720" y="214290"/>
            <a:ext cx="8501122" cy="5000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14282" y="857232"/>
            <a:ext cx="8643998" cy="514353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 bg1="lt1" tx1="dk1" bg2="lt2" tx2="dk2" accent1="accent1" accent2="accent2" accent3="accent3" accent4="accent4" accent5="accent5" accent6="accent6" hlink="hlink" folHlink="folHlink"/>
  <p:sldLayoutIdLst>
    <p:sldLayoutId id="2147484110" r:id="rId1"/>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bg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Скругленный прямоугольник 6"/>
          <p:cNvSpPr/>
          <p:nvPr/>
        </p:nvSpPr>
        <p:spPr>
          <a:xfrm>
            <a:off x="214313" y="142875"/>
            <a:ext cx="8715375" cy="642938"/>
          </a:xfrm>
          <a:prstGeom prst="roundRect">
            <a:avLst>
              <a:gd name="adj" fmla="val 9556"/>
            </a:avLst>
          </a:prstGeom>
          <a:gradFill>
            <a:gsLst>
              <a:gs pos="0">
                <a:srgbClr val="FF8E98"/>
              </a:gs>
              <a:gs pos="70000">
                <a:srgbClr val="C60D46"/>
              </a:gs>
              <a:gs pos="100000">
                <a:srgbClr val="8600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8" name="Скругленный прямоугольник 7"/>
          <p:cNvSpPr>
            <a:spLocks noChangeArrowheads="1"/>
          </p:cNvSpPr>
          <p:nvPr/>
        </p:nvSpPr>
        <p:spPr bwMode="auto">
          <a:xfrm>
            <a:off x="214313" y="6072188"/>
            <a:ext cx="8715375" cy="642937"/>
          </a:xfrm>
          <a:prstGeom prst="roundRect">
            <a:avLst>
              <a:gd name="adj" fmla="val 9556"/>
            </a:avLst>
          </a:prstGeom>
          <a:gradFill rotWithShape="0">
            <a:gsLst>
              <a:gs pos="0">
                <a:srgbClr val="C8C8C8"/>
              </a:gs>
              <a:gs pos="100000">
                <a:srgbClr val="939393"/>
              </a:gs>
            </a:gsLst>
            <a:lin ang="5400000" scaled="1"/>
          </a:gradFill>
          <a:ln w="25400" algn="ctr">
            <a:noFill/>
            <a:round/>
            <a:headEnd/>
            <a:tailEnd/>
          </a:ln>
        </p:spPr>
        <p:txBody>
          <a:bodyPr anchor="ctr"/>
          <a:lstStyle/>
          <a:p>
            <a:pPr algn="ctr" fontAlgn="auto">
              <a:spcBef>
                <a:spcPts val="0"/>
              </a:spcBef>
              <a:spcAft>
                <a:spcPts val="0"/>
              </a:spcAft>
              <a:defRPr/>
            </a:pPr>
            <a:endParaRPr lang="en-US" sz="1800" b="0" dirty="0">
              <a:solidFill>
                <a:schemeClr val="lt1"/>
              </a:solidFill>
              <a:latin typeface="+mn-lt"/>
              <a:cs typeface="+mn-cs"/>
            </a:endParaRPr>
          </a:p>
        </p:txBody>
      </p:sp>
      <p:sp>
        <p:nvSpPr>
          <p:cNvPr id="9" name="TextBox 8"/>
          <p:cNvSpPr txBox="1"/>
          <p:nvPr/>
        </p:nvSpPr>
        <p:spPr>
          <a:xfrm>
            <a:off x="2500313" y="6072188"/>
            <a:ext cx="6357937" cy="642937"/>
          </a:xfrm>
          <a:prstGeom prst="rect">
            <a:avLst/>
          </a:prstGeom>
          <a:noFill/>
        </p:spPr>
        <p:txBody>
          <a:bodyPr anchor="ctr"/>
          <a:lstStyle/>
          <a:p>
            <a:pPr>
              <a:defRPr/>
            </a:pPr>
            <a:r>
              <a:rPr lang="ru-RU" sz="1400" b="1" dirty="0" smtClean="0">
                <a:solidFill>
                  <a:srgbClr val="DB3863"/>
                </a:solidFill>
                <a:latin typeface="Candara" pitchFamily="34" charset="0"/>
              </a:rPr>
              <a:t>ПРОГРАММНОЕ ОБЕСПЕЧЕНИЕ</a:t>
            </a:r>
            <a:r>
              <a:rPr lang="en-US" sz="1400" b="1" dirty="0" smtClean="0">
                <a:solidFill>
                  <a:srgbClr val="DB3863"/>
                </a:solidFill>
                <a:latin typeface="Candara" pitchFamily="34" charset="0"/>
              </a:rPr>
              <a:t> </a:t>
            </a:r>
            <a:r>
              <a:rPr lang="ru-RU" sz="1400" b="1" dirty="0" smtClean="0">
                <a:solidFill>
                  <a:srgbClr val="DB3863"/>
                </a:solidFill>
                <a:latin typeface="Candara" pitchFamily="34" charset="0"/>
              </a:rPr>
              <a:t>● СЕРВИСЫ ● ОБУЧЕНИЕ ● КОНСАЛТИНГ</a:t>
            </a:r>
          </a:p>
          <a:p>
            <a:pPr>
              <a:defRPr/>
            </a:pPr>
            <a:r>
              <a:rPr lang="ru-RU" sz="1200" b="1" dirty="0" smtClean="0">
                <a:solidFill>
                  <a:schemeClr val="tx1"/>
                </a:solidFill>
                <a:latin typeface="Candara" pitchFamily="34" charset="0"/>
              </a:rPr>
              <a:t>Россия</a:t>
            </a:r>
            <a:r>
              <a:rPr lang="ru-RU" sz="1200" b="0" dirty="0">
                <a:solidFill>
                  <a:schemeClr val="tx1"/>
                </a:solidFill>
                <a:latin typeface="Candara" pitchFamily="34" charset="0"/>
              </a:rPr>
              <a:t>, Азербайджан, Армения, Беларусь, Грузия, Казахстан, Кыргызстан, Таджикистан, Туркменистан, Узбекистан, Украина, Монголия, Турция, Венесуэла, Вьетнам, Иран, Египет</a:t>
            </a:r>
            <a:endParaRPr lang="en-US" sz="1200" b="0" dirty="0">
              <a:solidFill>
                <a:schemeClr val="tx1"/>
              </a:solidFill>
              <a:latin typeface="Candara" pitchFamily="34" charset="0"/>
            </a:endParaRPr>
          </a:p>
        </p:txBody>
      </p:sp>
      <p:pic>
        <p:nvPicPr>
          <p:cNvPr id="10" name="Picture 11" descr="Softline-темнее"/>
          <p:cNvPicPr>
            <a:picLocks noChangeAspect="1" noChangeArrowheads="1"/>
          </p:cNvPicPr>
          <p:nvPr/>
        </p:nvPicPr>
        <p:blipFill>
          <a:blip r:embed="rId5" cstate="print"/>
          <a:srcRect/>
          <a:stretch>
            <a:fillRect/>
          </a:stretch>
        </p:blipFill>
        <p:spPr bwMode="auto">
          <a:xfrm>
            <a:off x="395288" y="6191250"/>
            <a:ext cx="2016125" cy="406400"/>
          </a:xfrm>
          <a:prstGeom prst="rect">
            <a:avLst/>
          </a:prstGeom>
          <a:noFill/>
          <a:ln w="9525">
            <a:noFill/>
            <a:miter lim="800000"/>
            <a:headEnd/>
            <a:tailEnd/>
          </a:ln>
        </p:spPr>
      </p:pic>
      <p:sp>
        <p:nvSpPr>
          <p:cNvPr id="2" name="Заголовок 1"/>
          <p:cNvSpPr>
            <a:spLocks noGrp="1"/>
          </p:cNvSpPr>
          <p:nvPr>
            <p:ph type="title"/>
          </p:nvPr>
        </p:nvSpPr>
        <p:spPr>
          <a:xfrm>
            <a:off x="285720" y="214290"/>
            <a:ext cx="8501122" cy="5000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14282" y="857232"/>
            <a:ext cx="8643998" cy="514353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 bg1="lt1" tx1="dk1" bg2="lt2" tx2="dk2" accent1="accent1" accent2="accent2" accent3="accent3" accent4="accent4" accent5="accent5" accent6="accent6" hlink="hlink" folHlink="folHlink"/>
  <p:sldLayoutIdLst>
    <p:sldLayoutId id="2147484112" r:id="rId1"/>
    <p:sldLayoutId id="2147484118" r:id="rId2"/>
    <p:sldLayoutId id="2147484119" r:id="rId3"/>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bg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2" name="Picture 4" descr="C:\Documents and Settings\khapankova\My Documents\sveta\!!!!!!!!Корпоративный_стиль_2010\!Преза_2010\Final\Final\рыцарь.jpg"/>
          <p:cNvPicPr>
            <a:picLocks noChangeAspect="1" noChangeArrowheads="1"/>
          </p:cNvPicPr>
          <p:nvPr/>
        </p:nvPicPr>
        <p:blipFill>
          <a:blip r:embed="rId3" cstate="print"/>
          <a:srcRect/>
          <a:stretch>
            <a:fillRect/>
          </a:stretch>
        </p:blipFill>
        <p:spPr bwMode="auto">
          <a:xfrm>
            <a:off x="239682" y="760394"/>
            <a:ext cx="3548063" cy="5541963"/>
          </a:xfrm>
          <a:prstGeom prst="rect">
            <a:avLst/>
          </a:prstGeom>
          <a:noFill/>
        </p:spPr>
      </p:pic>
      <p:sp>
        <p:nvSpPr>
          <p:cNvPr id="7" name="Скругленный прямоугольник 6"/>
          <p:cNvSpPr/>
          <p:nvPr/>
        </p:nvSpPr>
        <p:spPr>
          <a:xfrm>
            <a:off x="214313" y="142875"/>
            <a:ext cx="8715375" cy="642938"/>
          </a:xfrm>
          <a:prstGeom prst="roundRect">
            <a:avLst>
              <a:gd name="adj" fmla="val 9556"/>
            </a:avLst>
          </a:prstGeom>
          <a:gradFill>
            <a:gsLst>
              <a:gs pos="0">
                <a:srgbClr val="FF8E98"/>
              </a:gs>
              <a:gs pos="70000">
                <a:srgbClr val="C60D46"/>
              </a:gs>
              <a:gs pos="100000">
                <a:srgbClr val="8600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8" name="Скругленный прямоугольник 7"/>
          <p:cNvSpPr>
            <a:spLocks noChangeArrowheads="1"/>
          </p:cNvSpPr>
          <p:nvPr/>
        </p:nvSpPr>
        <p:spPr bwMode="auto">
          <a:xfrm>
            <a:off x="214313" y="6072188"/>
            <a:ext cx="8715375" cy="642937"/>
          </a:xfrm>
          <a:prstGeom prst="roundRect">
            <a:avLst>
              <a:gd name="adj" fmla="val 9556"/>
            </a:avLst>
          </a:prstGeom>
          <a:gradFill rotWithShape="0">
            <a:gsLst>
              <a:gs pos="0">
                <a:srgbClr val="C8C8C8"/>
              </a:gs>
              <a:gs pos="100000">
                <a:srgbClr val="939393"/>
              </a:gs>
            </a:gsLst>
            <a:lin ang="5400000" scaled="1"/>
          </a:gradFill>
          <a:ln w="25400" algn="ctr">
            <a:noFill/>
            <a:round/>
            <a:headEnd/>
            <a:tailEnd/>
          </a:ln>
        </p:spPr>
        <p:txBody>
          <a:bodyPr anchor="ctr"/>
          <a:lstStyle/>
          <a:p>
            <a:pPr algn="ctr" fontAlgn="auto">
              <a:spcBef>
                <a:spcPts val="0"/>
              </a:spcBef>
              <a:spcAft>
                <a:spcPts val="0"/>
              </a:spcAft>
              <a:defRPr/>
            </a:pPr>
            <a:endParaRPr lang="en-US" sz="1800" b="0" dirty="0">
              <a:solidFill>
                <a:schemeClr val="lt1"/>
              </a:solidFill>
              <a:latin typeface="+mn-lt"/>
              <a:cs typeface="+mn-cs"/>
            </a:endParaRPr>
          </a:p>
        </p:txBody>
      </p:sp>
      <p:sp>
        <p:nvSpPr>
          <p:cNvPr id="9" name="TextBox 8"/>
          <p:cNvSpPr txBox="1"/>
          <p:nvPr/>
        </p:nvSpPr>
        <p:spPr>
          <a:xfrm>
            <a:off x="2500313" y="6072188"/>
            <a:ext cx="6357937" cy="642937"/>
          </a:xfrm>
          <a:prstGeom prst="rect">
            <a:avLst/>
          </a:prstGeom>
          <a:noFill/>
        </p:spPr>
        <p:txBody>
          <a:bodyPr anchor="ctr"/>
          <a:lstStyle/>
          <a:p>
            <a:pPr>
              <a:defRPr/>
            </a:pPr>
            <a:r>
              <a:rPr lang="ru-RU" sz="1400" b="1" dirty="0" smtClean="0">
                <a:solidFill>
                  <a:srgbClr val="DB3863"/>
                </a:solidFill>
                <a:latin typeface="Candara" pitchFamily="34" charset="0"/>
              </a:rPr>
              <a:t>ПРОГРАММНОЕ ОБЕСПЕЧЕНИЕ</a:t>
            </a:r>
            <a:r>
              <a:rPr lang="en-US" sz="1400" b="1" dirty="0" smtClean="0">
                <a:solidFill>
                  <a:srgbClr val="DB3863"/>
                </a:solidFill>
                <a:latin typeface="Candara" pitchFamily="34" charset="0"/>
              </a:rPr>
              <a:t> </a:t>
            </a:r>
            <a:r>
              <a:rPr lang="ru-RU" sz="1400" b="1" dirty="0" smtClean="0">
                <a:solidFill>
                  <a:srgbClr val="DB3863"/>
                </a:solidFill>
                <a:latin typeface="Candara" pitchFamily="34" charset="0"/>
              </a:rPr>
              <a:t>●</a:t>
            </a:r>
            <a:r>
              <a:rPr lang="en-US" sz="1400" b="1" dirty="0" smtClean="0">
                <a:solidFill>
                  <a:srgbClr val="DB3863"/>
                </a:solidFill>
                <a:latin typeface="Candara" pitchFamily="34" charset="0"/>
              </a:rPr>
              <a:t> </a:t>
            </a:r>
            <a:r>
              <a:rPr lang="ru-RU" sz="1400" b="1" dirty="0" smtClean="0">
                <a:solidFill>
                  <a:srgbClr val="DB3863"/>
                </a:solidFill>
                <a:latin typeface="Candara" pitchFamily="34" charset="0"/>
              </a:rPr>
              <a:t>СЕРВИСЫ ● ОБУЧЕНИЕ ● КОНСАЛТИНГ</a:t>
            </a:r>
          </a:p>
          <a:p>
            <a:pPr>
              <a:defRPr/>
            </a:pPr>
            <a:r>
              <a:rPr lang="ru-RU" sz="1200" b="1" dirty="0" smtClean="0">
                <a:solidFill>
                  <a:schemeClr val="tx1"/>
                </a:solidFill>
                <a:latin typeface="Candara" pitchFamily="34" charset="0"/>
              </a:rPr>
              <a:t>Россия</a:t>
            </a:r>
            <a:r>
              <a:rPr lang="ru-RU" sz="1200" b="0" dirty="0">
                <a:solidFill>
                  <a:schemeClr val="tx1"/>
                </a:solidFill>
                <a:latin typeface="Candara" pitchFamily="34" charset="0"/>
              </a:rPr>
              <a:t>, Азербайджан, Армения, Беларусь, Грузия, Казахстан, Кыргызстан, Таджикистан, Туркменистан, Узбекистан, Украина, Монголия, Турция, Венесуэла, Вьетнам, Иран, Египет</a:t>
            </a:r>
            <a:endParaRPr lang="en-US" sz="1200" b="0" dirty="0">
              <a:solidFill>
                <a:schemeClr val="tx1"/>
              </a:solidFill>
              <a:latin typeface="Candara" pitchFamily="34" charset="0"/>
            </a:endParaRPr>
          </a:p>
        </p:txBody>
      </p:sp>
      <p:pic>
        <p:nvPicPr>
          <p:cNvPr id="10" name="Picture 11" descr="Softline-темнее"/>
          <p:cNvPicPr>
            <a:picLocks noChangeAspect="1" noChangeArrowheads="1"/>
          </p:cNvPicPr>
          <p:nvPr/>
        </p:nvPicPr>
        <p:blipFill>
          <a:blip r:embed="rId4" cstate="print"/>
          <a:srcRect/>
          <a:stretch>
            <a:fillRect/>
          </a:stretch>
        </p:blipFill>
        <p:spPr bwMode="auto">
          <a:xfrm>
            <a:off x="395288" y="6191250"/>
            <a:ext cx="2016125" cy="406400"/>
          </a:xfrm>
          <a:prstGeom prst="rect">
            <a:avLst/>
          </a:prstGeom>
          <a:noFill/>
          <a:ln w="9525">
            <a:noFill/>
            <a:miter lim="800000"/>
            <a:headEnd/>
            <a:tailEnd/>
          </a:ln>
        </p:spPr>
      </p:pic>
      <p:sp>
        <p:nvSpPr>
          <p:cNvPr id="2" name="Заголовок 1"/>
          <p:cNvSpPr>
            <a:spLocks noGrp="1"/>
          </p:cNvSpPr>
          <p:nvPr>
            <p:ph type="title"/>
          </p:nvPr>
        </p:nvSpPr>
        <p:spPr>
          <a:xfrm>
            <a:off x="285720" y="214290"/>
            <a:ext cx="8501122" cy="5000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14282" y="857232"/>
            <a:ext cx="8643998" cy="514353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Tree>
  </p:cSld>
  <p:clrMap bg1="lt1" tx1="dk1" bg2="lt2" tx2="dk2" accent1="accent1" accent2="accent2" accent3="accent3" accent4="accent4" accent5="accent5" accent6="accent6" hlink="hlink" folHlink="folHlink"/>
  <p:sldLayoutIdLst>
    <p:sldLayoutId id="2147484114" r:id="rId1"/>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bg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8.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gif"/><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gif"/><Relationship Id="rId4" Type="http://schemas.openxmlformats.org/officeDocument/2006/relationships/hyperlink" Target="http://www.unk-korolev.ru/" TargetMode="External"/><Relationship Id="rId9"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am-audit.r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hyperlink" Target="mailto:sam-info@softline.ru" TargetMode="External"/><Relationship Id="rId4" Type="http://schemas.openxmlformats.org/officeDocument/2006/relationships/hyperlink" Target="http://www.samitam.ru/"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628800"/>
            <a:ext cx="7272808" cy="2223120"/>
          </a:xfrm>
        </p:spPr>
        <p:txBody>
          <a:bodyPr>
            <a:normAutofit fontScale="90000"/>
          </a:bodyPr>
          <a:lstStyle/>
          <a:p>
            <a:pPr algn="ctr"/>
            <a:r>
              <a:rPr lang="ru-RU" b="1" dirty="0" smtClean="0">
                <a:ln>
                  <a:prstDash val="solid"/>
                </a:ln>
                <a:latin typeface="+mn-lt"/>
                <a:cs typeface="Tahoma" pitchFamily="34" charset="0"/>
              </a:rPr>
              <a:t>Управление программным обеспечением – необходимый инструмент современного бизнеса</a:t>
            </a:r>
            <a:endParaRPr lang="ru-RU" dirty="0">
              <a:latin typeface="+mn-lt"/>
            </a:endParaRPr>
          </a:p>
        </p:txBody>
      </p:sp>
      <p:sp>
        <p:nvSpPr>
          <p:cNvPr id="3" name="Текст 2"/>
          <p:cNvSpPr>
            <a:spLocks noGrp="1"/>
          </p:cNvSpPr>
          <p:nvPr>
            <p:ph type="body" sz="quarter" idx="10"/>
          </p:nvPr>
        </p:nvSpPr>
        <p:spPr>
          <a:xfrm>
            <a:off x="1116013" y="3645024"/>
            <a:ext cx="6840537" cy="2879601"/>
          </a:xfrm>
        </p:spPr>
        <p:txBody>
          <a:bodyPr>
            <a:normAutofit/>
          </a:bodyPr>
          <a:lstStyle/>
          <a:p>
            <a:pPr lvl="0" eaLnBrk="0" hangingPunct="0">
              <a:spcBef>
                <a:spcPts val="0"/>
              </a:spcBef>
              <a:tabLst>
                <a:tab pos="3076575" algn="ctr"/>
                <a:tab pos="6153150" algn="r"/>
              </a:tabLst>
            </a:pPr>
            <a:endParaRPr lang="ru-RU" sz="1900" dirty="0" smtClean="0">
              <a:solidFill>
                <a:srgbClr val="A60D32"/>
              </a:solidFill>
              <a:cs typeface="Tahoma" pitchFamily="34" charset="0"/>
            </a:endParaRPr>
          </a:p>
          <a:p>
            <a:pPr lvl="0" eaLnBrk="0" hangingPunct="0">
              <a:spcBef>
                <a:spcPts val="0"/>
              </a:spcBef>
              <a:tabLst>
                <a:tab pos="3076575" algn="ctr"/>
                <a:tab pos="6153150" algn="r"/>
              </a:tabLst>
            </a:pPr>
            <a:r>
              <a:rPr lang="ru-RU" sz="1900" dirty="0" smtClean="0">
                <a:cs typeface="Tahoma" pitchFamily="34" charset="0"/>
              </a:rPr>
              <a:t>Юрий Горячий</a:t>
            </a:r>
            <a:endParaRPr lang="ru-RU" sz="1900" dirty="0">
              <a:cs typeface="Tahoma" pitchFamily="34" charset="0"/>
            </a:endParaRPr>
          </a:p>
          <a:p>
            <a:pPr lvl="0" eaLnBrk="0" hangingPunct="0">
              <a:spcBef>
                <a:spcPts val="0"/>
              </a:spcBef>
              <a:tabLst>
                <a:tab pos="3076575" algn="ctr"/>
                <a:tab pos="6153150" algn="r"/>
              </a:tabLst>
            </a:pPr>
            <a:r>
              <a:rPr lang="ru-RU" sz="1900" dirty="0" smtClean="0">
                <a:cs typeface="Tahoma" pitchFamily="34" charset="0"/>
              </a:rPr>
              <a:t>+</a:t>
            </a:r>
            <a:r>
              <a:rPr lang="ru-RU" sz="1900" dirty="0">
                <a:cs typeface="Tahoma" pitchFamily="34" charset="0"/>
              </a:rPr>
              <a:t>7 </a:t>
            </a:r>
            <a:r>
              <a:rPr lang="ru-RU" sz="1900" dirty="0" smtClean="0">
                <a:cs typeface="Tahoma" pitchFamily="34" charset="0"/>
              </a:rPr>
              <a:t>965 524 76 50</a:t>
            </a:r>
            <a:endParaRPr lang="ru-RU" sz="1900" dirty="0">
              <a:cs typeface="Tahoma" pitchFamily="34" charset="0"/>
            </a:endParaRPr>
          </a:p>
          <a:p>
            <a:pPr lvl="0" eaLnBrk="0" hangingPunct="0">
              <a:spcBef>
                <a:spcPts val="0"/>
              </a:spcBef>
              <a:tabLst>
                <a:tab pos="3076575" algn="ctr"/>
                <a:tab pos="6153150" algn="r"/>
              </a:tabLst>
            </a:pPr>
            <a:r>
              <a:rPr lang="en-US" sz="1900" dirty="0" smtClean="0">
                <a:cs typeface="Tahoma" pitchFamily="34" charset="0"/>
              </a:rPr>
              <a:t>yuriy.goryachiy@softline.ru</a:t>
            </a:r>
            <a:endParaRPr lang="en-US" sz="1900" dirty="0">
              <a:cs typeface="Tahoma" pitchFamily="34" charset="0"/>
            </a:endParaRPr>
          </a:p>
          <a:p>
            <a:pPr lvl="0" eaLnBrk="0" hangingPunct="0">
              <a:spcBef>
                <a:spcPts val="0"/>
              </a:spcBef>
              <a:tabLst>
                <a:tab pos="3076575" algn="ctr"/>
                <a:tab pos="6153150" algn="r"/>
              </a:tabLst>
            </a:pPr>
            <a:r>
              <a:rPr lang="en-US" sz="1900" dirty="0">
                <a:cs typeface="Tahoma" pitchFamily="34" charset="0"/>
              </a:rPr>
              <a:t>www.sam-audit.ru</a:t>
            </a:r>
            <a:endParaRPr lang="ru-RU" sz="1900" dirty="0">
              <a:cs typeface="Tahoma" pitchFamily="34" charset="0"/>
            </a:endParaRPr>
          </a:p>
          <a:p>
            <a:pPr lvl="0" eaLnBrk="0" hangingPunct="0">
              <a:spcBef>
                <a:spcPts val="0"/>
              </a:spcBef>
              <a:tabLst>
                <a:tab pos="3076575" algn="ctr"/>
                <a:tab pos="6153150" algn="r"/>
              </a:tabLst>
            </a:pPr>
            <a:r>
              <a:rPr lang="en-US" sz="1900" dirty="0">
                <a:cs typeface="Tahoma" pitchFamily="34" charset="0"/>
              </a:rPr>
              <a:t>www.samitam.ru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ln w="11430"/>
                <a:latin typeface="Candara" pitchFamily="34" charset="0"/>
              </a:rPr>
              <a:t>Что такое </a:t>
            </a:r>
            <a:r>
              <a:rPr lang="en-US" dirty="0">
                <a:ln w="11430"/>
                <a:latin typeface="Candara" pitchFamily="34" charset="0"/>
              </a:rPr>
              <a:t>SAM</a:t>
            </a:r>
            <a:r>
              <a:rPr lang="ru-RU" dirty="0">
                <a:ln w="11430"/>
                <a:latin typeface="Candara" pitchFamily="34" charset="0"/>
              </a:rPr>
              <a:t>?</a:t>
            </a:r>
            <a:r>
              <a:rPr lang="en-US" dirty="0">
                <a:ln w="11430"/>
                <a:latin typeface="Candara" pitchFamily="34" charset="0"/>
              </a:rPr>
              <a:t> SAM – Software Asset Management</a:t>
            </a:r>
            <a:r>
              <a:rPr lang="ru-RU" dirty="0">
                <a:ln w="11430"/>
                <a:latin typeface="Candara" pitchFamily="34" charset="0"/>
              </a:rPr>
              <a:t/>
            </a:r>
            <a:br>
              <a:rPr lang="ru-RU" dirty="0">
                <a:ln w="11430"/>
                <a:latin typeface="Candara" pitchFamily="34" charset="0"/>
              </a:rPr>
            </a:b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10605"/>
            <a:ext cx="7534225" cy="443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Заголовок 2"/>
          <p:cNvSpPr>
            <a:spLocks noGrp="1"/>
          </p:cNvSpPr>
          <p:nvPr>
            <p:ph type="title"/>
          </p:nvPr>
        </p:nvSpPr>
        <p:spPr>
          <a:noFill/>
          <a:ln w="9525">
            <a:noFill/>
            <a:miter lim="800000"/>
            <a:headEnd/>
            <a:tailEnd/>
          </a:ln>
          <a:effectLst/>
        </p:spPr>
        <p:txBody>
          <a:bodyPr vert="horz" wrap="square" lIns="162000" tIns="45720" rIns="91440" bIns="82800" numCol="1" rtlCol="0" anchor="ctr" anchorCtr="0" compatLnSpc="1">
            <a:prstTxWarp prst="textNoShape">
              <a:avLst/>
            </a:prstTxWarp>
            <a:normAutofit fontScale="92500"/>
            <a:scene3d>
              <a:camera prst="orthographicFront"/>
              <a:lightRig rig="soft" dir="t">
                <a:rot lat="0" lon="0" rev="10800000"/>
              </a:lightRig>
            </a:scene3d>
            <a:sp3d>
              <a:bevelT w="27940" h="12700"/>
              <a:contourClr>
                <a:srgbClr val="DDDDDD"/>
              </a:contourClr>
            </a:sp3d>
          </a:bodyPr>
          <a:lstStyle/>
          <a:p>
            <a:pPr fontAlgn="base">
              <a:spcAft>
                <a:spcPct val="0"/>
              </a:spcAft>
            </a:pPr>
            <a:r>
              <a:rPr lang="en-US" sz="2000" dirty="0" smtClean="0">
                <a:ln w="11430"/>
              </a:rPr>
              <a:t>SAM </a:t>
            </a:r>
            <a:r>
              <a:rPr lang="ru-RU" sz="2000" dirty="0" smtClean="0">
                <a:ln w="11430"/>
              </a:rPr>
              <a:t>базируется на трёх основных «китах»</a:t>
            </a:r>
            <a:endParaRPr lang="ru-RU" sz="2000" dirty="0">
              <a:ln w="1143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2776"/>
            <a:ext cx="7222003" cy="424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562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a:ln w="9525">
            <a:noFill/>
            <a:miter lim="800000"/>
            <a:headEnd/>
            <a:tailEnd/>
          </a:ln>
          <a:effectLst/>
        </p:spPr>
        <p:txBody>
          <a:bodyPr vert="horz" wrap="square" lIns="162000" tIns="45720" rIns="91440" bIns="82800" numCol="1" rtlCol="0" anchor="ctr" anchorCtr="0" compatLnSpc="1">
            <a:prstTxWarp prst="textNoShape">
              <a:avLst/>
            </a:prstTxWarp>
            <a:normAutofit fontScale="92500"/>
            <a:scene3d>
              <a:camera prst="orthographicFront"/>
              <a:lightRig rig="soft" dir="t">
                <a:rot lat="0" lon="0" rev="10800000"/>
              </a:lightRig>
            </a:scene3d>
            <a:sp3d>
              <a:bevelT w="27940" h="12700"/>
              <a:contourClr>
                <a:srgbClr val="DDDDDD"/>
              </a:contourClr>
            </a:sp3d>
          </a:bodyPr>
          <a:lstStyle/>
          <a:p>
            <a:pPr fontAlgn="base">
              <a:spcAft>
                <a:spcPct val="0"/>
              </a:spcAft>
            </a:pPr>
            <a:r>
              <a:rPr lang="ru-RU" sz="2500" dirty="0">
                <a:ln w="11430"/>
                <a:latin typeface="Candara" pitchFamily="34" charset="0"/>
              </a:rPr>
              <a:t>Этапы </a:t>
            </a:r>
            <a:r>
              <a:rPr lang="en-US" sz="2500" dirty="0">
                <a:ln w="11430"/>
                <a:latin typeface="Candara" pitchFamily="34" charset="0"/>
              </a:rPr>
              <a:t>SAM</a:t>
            </a:r>
            <a:endParaRPr lang="ru-RU" sz="2500" dirty="0">
              <a:ln w="11430"/>
              <a:latin typeface="Candara" pitchFamily="34" charset="0"/>
            </a:endParaRPr>
          </a:p>
        </p:txBody>
      </p:sp>
      <p:cxnSp>
        <p:nvCxnSpPr>
          <p:cNvPr id="78" name="Прямая со стрелкой 77"/>
          <p:cNvCxnSpPr>
            <a:stCxn id="34" idx="2"/>
            <a:endCxn id="36" idx="0"/>
          </p:cNvCxnSpPr>
          <p:nvPr/>
        </p:nvCxnSpPr>
        <p:spPr>
          <a:xfrm flipH="1">
            <a:off x="4899993" y="1946321"/>
            <a:ext cx="3682" cy="305912"/>
          </a:xfrm>
          <a:prstGeom prst="straightConnector1">
            <a:avLst/>
          </a:prstGeom>
          <a:ln w="25400">
            <a:solidFill>
              <a:schemeClr val="accent2">
                <a:lumMod val="7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1547664" y="1395680"/>
            <a:ext cx="6686633" cy="4140460"/>
            <a:chOff x="179512" y="908720"/>
            <a:chExt cx="8716294" cy="4873079"/>
          </a:xfrm>
        </p:grpSpPr>
        <p:sp>
          <p:nvSpPr>
            <p:cNvPr id="88" name="Скругленный прямоугольник 87"/>
            <p:cNvSpPr/>
            <p:nvPr/>
          </p:nvSpPr>
          <p:spPr>
            <a:xfrm>
              <a:off x="179512" y="1736812"/>
              <a:ext cx="8716294" cy="1044116"/>
            </a:xfrm>
            <a:prstGeom prst="roundRect">
              <a:avLst/>
            </a:prstGeom>
            <a:pattFill prst="ltDnDiag">
              <a:fgClr>
                <a:schemeClr val="accent2">
                  <a:lumMod val="20000"/>
                  <a:lumOff val="80000"/>
                </a:schemeClr>
              </a:fgClr>
              <a:bgClr>
                <a:schemeClr val="bg1"/>
              </a:bgClr>
            </a:patt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3058241" y="908720"/>
              <a:ext cx="2991932" cy="648072"/>
            </a:xfrm>
            <a:prstGeom prst="roundRect">
              <a:avLst/>
            </a:prstGeom>
            <a:solidFill>
              <a:srgbClr val="C000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Подготовительный этап</a:t>
              </a:r>
              <a:endParaRPr lang="ru-RU" sz="1600" dirty="0"/>
            </a:p>
          </p:txBody>
        </p:sp>
        <p:sp>
          <p:nvSpPr>
            <p:cNvPr id="35" name="Скругленный прямоугольник 34"/>
            <p:cNvSpPr/>
            <p:nvPr/>
          </p:nvSpPr>
          <p:spPr>
            <a:xfrm>
              <a:off x="283924" y="1916833"/>
              <a:ext cx="2703900" cy="648072"/>
            </a:xfrm>
            <a:prstGeom prst="roundRect">
              <a:avLst/>
            </a:prstGeom>
            <a:solidFill>
              <a:srgbClr val="C000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Технический анализ</a:t>
              </a:r>
              <a:endParaRPr lang="ru-RU" sz="1600" dirty="0"/>
            </a:p>
          </p:txBody>
        </p:sp>
        <p:sp>
          <p:nvSpPr>
            <p:cNvPr id="36" name="Скругленный прямоугольник 35"/>
            <p:cNvSpPr/>
            <p:nvPr/>
          </p:nvSpPr>
          <p:spPr>
            <a:xfrm>
              <a:off x="3091499" y="1916833"/>
              <a:ext cx="2915816" cy="648072"/>
            </a:xfrm>
            <a:prstGeom prst="roundRect">
              <a:avLst/>
            </a:prstGeom>
            <a:solidFill>
              <a:srgbClr val="C000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Аудит договорной базы</a:t>
              </a:r>
              <a:endParaRPr lang="ru-RU" sz="1600" dirty="0"/>
            </a:p>
          </p:txBody>
        </p:sp>
        <p:sp>
          <p:nvSpPr>
            <p:cNvPr id="37" name="Скругленный прямоугольник 36"/>
            <p:cNvSpPr/>
            <p:nvPr/>
          </p:nvSpPr>
          <p:spPr>
            <a:xfrm>
              <a:off x="1187624" y="3212976"/>
              <a:ext cx="3528392" cy="648072"/>
            </a:xfrm>
            <a:prstGeom prst="roundRect">
              <a:avLst/>
            </a:prstGeom>
            <a:solidFill>
              <a:srgbClr val="C000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Сопоставление результатов</a:t>
              </a:r>
              <a:endParaRPr lang="ru-RU" sz="1600" dirty="0"/>
            </a:p>
          </p:txBody>
        </p:sp>
        <p:sp>
          <p:nvSpPr>
            <p:cNvPr id="38" name="Скругленный прямоугольник 37"/>
            <p:cNvSpPr/>
            <p:nvPr/>
          </p:nvSpPr>
          <p:spPr>
            <a:xfrm>
              <a:off x="2051720" y="4653136"/>
              <a:ext cx="5616624" cy="1128663"/>
            </a:xfrm>
            <a:prstGeom prst="roundRect">
              <a:avLst/>
            </a:prstGeom>
            <a:solidFill>
              <a:srgbClr val="C000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Реализация проекта</a:t>
              </a:r>
            </a:p>
            <a:p>
              <a:pPr algn="ctr"/>
              <a:r>
                <a:rPr lang="ru-RU" sz="1400" dirty="0">
                  <a:solidFill>
                    <a:schemeClr val="tx1"/>
                  </a:solidFill>
                  <a:latin typeface="Verdana" pitchFamily="34" charset="0"/>
                </a:rPr>
                <a:t>Внедрение системы управления программным обеспечением в </a:t>
              </a:r>
              <a:r>
                <a:rPr lang="ru-RU" sz="1400" dirty="0" smtClean="0">
                  <a:solidFill>
                    <a:schemeClr val="tx1"/>
                  </a:solidFill>
                  <a:latin typeface="Verdana" pitchFamily="34" charset="0"/>
                </a:rPr>
                <a:t>организации</a:t>
              </a:r>
              <a:endParaRPr lang="ru-RU" sz="1400" dirty="0">
                <a:solidFill>
                  <a:schemeClr val="tx1"/>
                </a:solidFill>
                <a:latin typeface="Verdana" pitchFamily="34" charset="0"/>
              </a:endParaRPr>
            </a:p>
          </p:txBody>
        </p:sp>
        <p:sp>
          <p:nvSpPr>
            <p:cNvPr id="46" name="Скругленный прямоугольник 45"/>
            <p:cNvSpPr/>
            <p:nvPr/>
          </p:nvSpPr>
          <p:spPr>
            <a:xfrm>
              <a:off x="6156176" y="1917522"/>
              <a:ext cx="2630301" cy="648072"/>
            </a:xfrm>
            <a:prstGeom prst="roundRect">
              <a:avLst/>
            </a:prstGeom>
            <a:solidFill>
              <a:srgbClr val="C000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Нормативная база </a:t>
              </a:r>
              <a:r>
                <a:rPr lang="en-US" sz="1600" dirty="0" smtClean="0"/>
                <a:t>SAM</a:t>
              </a:r>
              <a:endParaRPr lang="ru-RU" sz="1600" dirty="0"/>
            </a:p>
          </p:txBody>
        </p:sp>
        <p:cxnSp>
          <p:nvCxnSpPr>
            <p:cNvPr id="72" name="Соединительная линия уступом 71"/>
            <p:cNvCxnSpPr>
              <a:stCxn id="35" idx="2"/>
              <a:endCxn id="37" idx="0"/>
            </p:cNvCxnSpPr>
            <p:nvPr/>
          </p:nvCxnSpPr>
          <p:spPr>
            <a:xfrm rot="16200000" flipH="1">
              <a:off x="1969812" y="2230967"/>
              <a:ext cx="648071" cy="1315946"/>
            </a:xfrm>
            <a:prstGeom prst="bentConnector3">
              <a:avLst/>
            </a:prstGeom>
            <a:ln w="25400">
              <a:solidFill>
                <a:schemeClr val="accent6">
                  <a:lumMod val="7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Соединительная линия уступом 73"/>
            <p:cNvCxnSpPr>
              <a:stCxn id="34" idx="1"/>
              <a:endCxn id="35" idx="0"/>
            </p:cNvCxnSpPr>
            <p:nvPr/>
          </p:nvCxnSpPr>
          <p:spPr>
            <a:xfrm rot="10800000" flipV="1">
              <a:off x="1635875" y="1232755"/>
              <a:ext cx="1422367" cy="684077"/>
            </a:xfrm>
            <a:prstGeom prst="bentConnector2">
              <a:avLst/>
            </a:prstGeom>
            <a:ln w="25400">
              <a:solidFill>
                <a:schemeClr val="accent2">
                  <a:lumMod val="7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Соединительная линия уступом 79"/>
            <p:cNvCxnSpPr>
              <a:stCxn id="34" idx="3"/>
              <a:endCxn id="46" idx="0"/>
            </p:cNvCxnSpPr>
            <p:nvPr/>
          </p:nvCxnSpPr>
          <p:spPr>
            <a:xfrm>
              <a:off x="6050173" y="1232756"/>
              <a:ext cx="1421154" cy="684766"/>
            </a:xfrm>
            <a:prstGeom prst="bentConnector2">
              <a:avLst/>
            </a:prstGeom>
            <a:ln w="25400">
              <a:solidFill>
                <a:schemeClr val="accent2">
                  <a:lumMod val="7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Соединительная линия уступом 81"/>
            <p:cNvCxnSpPr>
              <a:stCxn id="36" idx="2"/>
              <a:endCxn id="37" idx="0"/>
            </p:cNvCxnSpPr>
            <p:nvPr/>
          </p:nvCxnSpPr>
          <p:spPr>
            <a:xfrm rot="5400000">
              <a:off x="3426579" y="2090147"/>
              <a:ext cx="648071" cy="1597587"/>
            </a:xfrm>
            <a:prstGeom prst="bentConnector3">
              <a:avLst/>
            </a:prstGeom>
            <a:ln w="25400">
              <a:solidFill>
                <a:schemeClr val="accent6">
                  <a:lumMod val="7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84" name="Соединительная линия уступом 83"/>
          <p:cNvCxnSpPr>
            <a:stCxn id="46" idx="2"/>
            <a:endCxn id="38" idx="0"/>
          </p:cNvCxnSpPr>
          <p:nvPr/>
        </p:nvCxnSpPr>
        <p:spPr>
          <a:xfrm rot="5400000">
            <a:off x="5253053" y="2688694"/>
            <a:ext cx="1773700" cy="2003232"/>
          </a:xfrm>
          <a:prstGeom prst="bentConnector3">
            <a:avLst>
              <a:gd name="adj1" fmla="val 50000"/>
            </a:avLst>
          </a:prstGeom>
          <a:ln w="25400">
            <a:solidFill>
              <a:schemeClr val="tx2">
                <a:lumMod val="40000"/>
                <a:lumOff val="60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Соединительная линия уступом 85"/>
          <p:cNvCxnSpPr>
            <a:stCxn id="37" idx="2"/>
            <a:endCxn id="38" idx="0"/>
          </p:cNvCxnSpPr>
          <p:nvPr/>
        </p:nvCxnSpPr>
        <p:spPr>
          <a:xfrm rot="16200000" flipH="1">
            <a:off x="4069850" y="3508722"/>
            <a:ext cx="673005" cy="1463869"/>
          </a:xfrm>
          <a:prstGeom prst="bentConnector3">
            <a:avLst/>
          </a:prstGeom>
          <a:ln w="25400">
            <a:solidFill>
              <a:schemeClr val="tx2">
                <a:lumMod val="40000"/>
                <a:lumOff val="60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914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up)">
                                      <p:cBhvr>
                                        <p:cTn id="11" dur="500"/>
                                        <p:tgtEl>
                                          <p:spTgt spid="84"/>
                                        </p:tgtEl>
                                      </p:cBhvr>
                                    </p:animEffect>
                                  </p:childTnLst>
                                </p:cTn>
                              </p:par>
                              <p:par>
                                <p:cTn id="12" presetID="22" presetClass="entr" presetSubtype="1" fill="hold" nodeType="with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wipe(up)">
                                      <p:cBhvr>
                                        <p:cTn id="1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3571868" y="3143248"/>
            <a:ext cx="2000264" cy="2143140"/>
          </a:xfrm>
          <a:prstGeom prst="rect">
            <a:avLst/>
          </a:prstGeom>
          <a:solidFill>
            <a:schemeClr val="bg1">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dirty="0">
              <a:solidFill>
                <a:schemeClr val="bg1"/>
              </a:solidFill>
            </a:endParaRPr>
          </a:p>
        </p:txBody>
      </p:sp>
      <p:sp>
        <p:nvSpPr>
          <p:cNvPr id="15" name="Прямоугольник 14"/>
          <p:cNvSpPr/>
          <p:nvPr/>
        </p:nvSpPr>
        <p:spPr>
          <a:xfrm>
            <a:off x="3571868" y="1000108"/>
            <a:ext cx="2000264" cy="1928826"/>
          </a:xfrm>
          <a:prstGeom prst="rect">
            <a:avLst/>
          </a:prstGeom>
          <a:solidFill>
            <a:schemeClr val="bg1">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dirty="0">
              <a:solidFill>
                <a:schemeClr val="bg1"/>
              </a:solidFill>
            </a:endParaRPr>
          </a:p>
        </p:txBody>
      </p:sp>
      <p:sp>
        <p:nvSpPr>
          <p:cNvPr id="3" name="Заголовок 2"/>
          <p:cNvSpPr>
            <a:spLocks noGrp="1"/>
          </p:cNvSpPr>
          <p:nvPr>
            <p:ph type="title"/>
          </p:nvPr>
        </p:nvSpPr>
        <p:spPr>
          <a:xfrm>
            <a:off x="1046473" y="214290"/>
            <a:ext cx="7485968" cy="500066"/>
          </a:xfr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fontAlgn="base">
              <a:spcAft>
                <a:spcPct val="0"/>
              </a:spcAft>
            </a:pPr>
            <a:r>
              <a:rPr lang="ru-RU" sz="2300" dirty="0">
                <a:ln w="11430"/>
                <a:solidFill>
                  <a:srgbClr val="C00000"/>
                </a:solidFill>
                <a:latin typeface="Candara" pitchFamily="34" charset="0"/>
              </a:rPr>
              <a:t>Инвентаризация используемых программ</a:t>
            </a:r>
            <a:endParaRPr lang="en-US" sz="2300" dirty="0">
              <a:ln w="11430"/>
              <a:solidFill>
                <a:srgbClr val="C00000"/>
              </a:solidFill>
              <a:latin typeface="Candara" pitchFamily="34" charset="0"/>
            </a:endParaRPr>
          </a:p>
        </p:txBody>
      </p:sp>
      <p:pic>
        <p:nvPicPr>
          <p:cNvPr id="15366" name="Picture 6" descr="C:\Users\goryachiyya\AppData\Local\Microsoft\Windows\Temporary Internet Files\Low\Content.IE5\OG9DS5FA\j0434929[1].png"/>
          <p:cNvPicPr>
            <a:picLocks noChangeAspect="1" noChangeArrowheads="1"/>
          </p:cNvPicPr>
          <p:nvPr/>
        </p:nvPicPr>
        <p:blipFill>
          <a:blip r:embed="rId3" cstate="print"/>
          <a:srcRect/>
          <a:stretch>
            <a:fillRect/>
          </a:stretch>
        </p:blipFill>
        <p:spPr bwMode="auto">
          <a:xfrm>
            <a:off x="3714750" y="1000125"/>
            <a:ext cx="1828800" cy="1828800"/>
          </a:xfrm>
          <a:prstGeom prst="rect">
            <a:avLst/>
          </a:prstGeom>
          <a:noFill/>
          <a:ln w="9525">
            <a:noFill/>
            <a:miter lim="800000"/>
            <a:headEnd/>
            <a:tailEnd/>
          </a:ln>
        </p:spPr>
      </p:pic>
      <p:sp>
        <p:nvSpPr>
          <p:cNvPr id="13" name="Овальная выноска 12"/>
          <p:cNvSpPr/>
          <p:nvPr/>
        </p:nvSpPr>
        <p:spPr>
          <a:xfrm>
            <a:off x="993458" y="1236527"/>
            <a:ext cx="2547796" cy="1238956"/>
          </a:xfrm>
          <a:prstGeom prst="wedgeEllipseCallout">
            <a:avLst/>
          </a:prstGeom>
          <a:gradFill>
            <a:gsLst>
              <a:gs pos="0">
                <a:srgbClr val="BF2025"/>
              </a:gs>
              <a:gs pos="70000">
                <a:srgbClr val="DB3863"/>
              </a:gs>
              <a:gs pos="100000">
                <a:srgbClr val="F08C9A"/>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500" dirty="0">
                <a:solidFill>
                  <a:schemeClr val="bg1"/>
                </a:solidFill>
                <a:latin typeface="Candara" pitchFamily="34" charset="0"/>
              </a:rPr>
              <a:t>Инвентаризация проводится:</a:t>
            </a:r>
          </a:p>
        </p:txBody>
      </p:sp>
      <p:sp>
        <p:nvSpPr>
          <p:cNvPr id="18" name="Прямоугольник 17"/>
          <p:cNvSpPr/>
          <p:nvPr/>
        </p:nvSpPr>
        <p:spPr>
          <a:xfrm>
            <a:off x="5643570" y="1000108"/>
            <a:ext cx="3032886" cy="1928826"/>
          </a:xfrm>
          <a:prstGeom prst="rect">
            <a:avLst/>
          </a:prstGeom>
          <a:solidFill>
            <a:schemeClr val="bg1">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2400" dirty="0">
                <a:solidFill>
                  <a:schemeClr val="tx1"/>
                </a:solidFill>
                <a:latin typeface="Candara" pitchFamily="34" charset="0"/>
              </a:rPr>
              <a:t>Вручную</a:t>
            </a:r>
          </a:p>
        </p:txBody>
      </p:sp>
      <p:sp>
        <p:nvSpPr>
          <p:cNvPr id="21" name="Прямоугольник 20"/>
          <p:cNvSpPr/>
          <p:nvPr/>
        </p:nvSpPr>
        <p:spPr>
          <a:xfrm>
            <a:off x="5643570" y="3143248"/>
            <a:ext cx="3032886" cy="2143140"/>
          </a:xfrm>
          <a:prstGeom prst="rect">
            <a:avLst/>
          </a:prstGeom>
          <a:solidFill>
            <a:schemeClr val="bg1">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2400" dirty="0">
                <a:solidFill>
                  <a:schemeClr val="tx1"/>
                </a:solidFill>
                <a:latin typeface="Candara" pitchFamily="34" charset="0"/>
              </a:rPr>
              <a:t>с</a:t>
            </a:r>
            <a:r>
              <a:rPr lang="ru-RU" sz="2400" dirty="0" smtClean="0">
                <a:solidFill>
                  <a:schemeClr val="tx1"/>
                </a:solidFill>
                <a:latin typeface="Candara" pitchFamily="34" charset="0"/>
              </a:rPr>
              <a:t> </a:t>
            </a:r>
            <a:r>
              <a:rPr lang="ru-RU" sz="2400" dirty="0">
                <a:solidFill>
                  <a:schemeClr val="tx1"/>
                </a:solidFill>
                <a:latin typeface="Candara" pitchFamily="34" charset="0"/>
              </a:rPr>
              <a:t>помощью </a:t>
            </a:r>
            <a:r>
              <a:rPr lang="ru-RU" sz="2400" dirty="0" smtClean="0">
                <a:solidFill>
                  <a:schemeClr val="tx1"/>
                </a:solidFill>
                <a:latin typeface="Candara" pitchFamily="34" charset="0"/>
              </a:rPr>
              <a:t>специальных программных комплексов</a:t>
            </a:r>
            <a:endParaRPr lang="ru-RU" sz="2400" dirty="0">
              <a:solidFill>
                <a:schemeClr val="tx1"/>
              </a:solidFill>
              <a:latin typeface="Candara" pitchFamily="34" charset="0"/>
            </a:endParaRPr>
          </a:p>
        </p:txBody>
      </p:sp>
      <p:pic>
        <p:nvPicPr>
          <p:cNvPr id="17433" name="Picture 2" descr="C:\Users\goryachiyya\AppData\Local\Microsoft\Windows\Temporary Internet Files\Low\Content.IE5\UI33L9M1\j0433953[1].png"/>
          <p:cNvPicPr>
            <a:picLocks noChangeAspect="1" noChangeArrowheads="1"/>
          </p:cNvPicPr>
          <p:nvPr/>
        </p:nvPicPr>
        <p:blipFill>
          <a:blip r:embed="rId4" cstate="print"/>
          <a:srcRect/>
          <a:stretch>
            <a:fillRect/>
          </a:stretch>
        </p:blipFill>
        <p:spPr bwMode="auto">
          <a:xfrm>
            <a:off x="1046473" y="3143248"/>
            <a:ext cx="1869343" cy="1869343"/>
          </a:xfrm>
          <a:prstGeom prst="rect">
            <a:avLst/>
          </a:prstGeom>
          <a:noFill/>
          <a:ln w="9525">
            <a:noFill/>
            <a:miter lim="800000"/>
            <a:headEnd/>
            <a:tailEnd/>
          </a:ln>
        </p:spPr>
      </p:pic>
      <p:pic>
        <p:nvPicPr>
          <p:cNvPr id="17" name="Picture 23" descr="C:\Users\goryachiyya\AppData\Local\Microsoft\Windows\Temporary Internet Files\Low\Content.IE5\U0OD6PGB\j0431573[1].png"/>
          <p:cNvPicPr>
            <a:picLocks noChangeAspect="1" noChangeArrowheads="1"/>
          </p:cNvPicPr>
          <p:nvPr/>
        </p:nvPicPr>
        <p:blipFill>
          <a:blip r:embed="rId5" cstate="print"/>
          <a:srcRect/>
          <a:stretch>
            <a:fillRect/>
          </a:stretch>
        </p:blipFill>
        <p:spPr bwMode="auto">
          <a:xfrm>
            <a:off x="3786188" y="3571875"/>
            <a:ext cx="1428750" cy="1438275"/>
          </a:xfrm>
          <a:prstGeom prst="rect">
            <a:avLst/>
          </a:prstGeom>
          <a:noFill/>
          <a:ln w="9525">
            <a:noFill/>
            <a:miter lim="800000"/>
            <a:headEnd/>
            <a:tailEnd/>
          </a:ln>
        </p:spPr>
      </p:pic>
    </p:spTree>
    <p:extLst>
      <p:ext uri="{BB962C8B-B14F-4D97-AF65-F5344CB8AC3E}">
        <p14:creationId xmlns:p14="http://schemas.microsoft.com/office/powerpoint/2010/main" val="138723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idx="1"/>
          </p:nvPr>
        </p:nvSpPr>
        <p:spPr>
          <a:xfrm>
            <a:off x="1115616" y="1052736"/>
            <a:ext cx="7138558" cy="4995914"/>
          </a:xfrm>
        </p:spPr>
        <p:txBody>
          <a:bodyPr>
            <a:normAutofit/>
          </a:bodyPr>
          <a:lstStyle/>
          <a:p>
            <a:pPr marL="0" indent="0">
              <a:buNone/>
            </a:pPr>
            <a:r>
              <a:rPr lang="ru-RU" sz="2000" dirty="0" smtClean="0">
                <a:solidFill>
                  <a:srgbClr val="C00000"/>
                </a:solidFill>
              </a:rPr>
              <a:t>Основные требования при выборе инструмента инвентаризации и управления программными активами:</a:t>
            </a:r>
          </a:p>
          <a:p>
            <a:pPr>
              <a:buNone/>
            </a:pPr>
            <a:endParaRPr lang="ru-RU" sz="1100" dirty="0" smtClean="0"/>
          </a:p>
          <a:p>
            <a:pPr marL="228600" indent="-228600">
              <a:buFont typeface="Wingdings" pitchFamily="2" charset="2"/>
              <a:buChar char="ü"/>
            </a:pPr>
            <a:r>
              <a:rPr lang="ru-RU" sz="1800" dirty="0"/>
              <a:t>в</a:t>
            </a:r>
            <a:r>
              <a:rPr lang="ru-RU" sz="1800" dirty="0" smtClean="0"/>
              <a:t>озможность создания электронной базы документов, подтверждающих легальность ПО;</a:t>
            </a:r>
            <a:endParaRPr lang="en-US" sz="1800" dirty="0" smtClean="0"/>
          </a:p>
          <a:p>
            <a:pPr marL="228600" indent="-228600">
              <a:buFont typeface="Wingdings" pitchFamily="2" charset="2"/>
              <a:buChar char="ü"/>
            </a:pPr>
            <a:r>
              <a:rPr lang="ru-RU" sz="1800" dirty="0"/>
              <a:t>с</a:t>
            </a:r>
            <a:r>
              <a:rPr lang="ru-RU" sz="1800" dirty="0" smtClean="0"/>
              <a:t>канирование не только реестра, но и </a:t>
            </a:r>
            <a:r>
              <a:rPr lang="en-US" sz="1800" dirty="0" smtClean="0"/>
              <a:t>HDD</a:t>
            </a:r>
            <a:r>
              <a:rPr lang="ru-RU" sz="1800" dirty="0" smtClean="0"/>
              <a:t>;</a:t>
            </a:r>
          </a:p>
          <a:p>
            <a:pPr marL="228600" indent="-228600">
              <a:buFont typeface="Wingdings" pitchFamily="2" charset="2"/>
              <a:buChar char="ü"/>
            </a:pPr>
            <a:r>
              <a:rPr lang="ru-RU" sz="1800" dirty="0"/>
              <a:t>о</a:t>
            </a:r>
            <a:r>
              <a:rPr lang="ru-RU" sz="1800" dirty="0" smtClean="0"/>
              <a:t>бновляемая база ПО для качественного распознавания установленного и используемого ПО при инвентаризации</a:t>
            </a:r>
            <a:r>
              <a:rPr lang="en-US" sz="1800" dirty="0" smtClean="0"/>
              <a:t>.</a:t>
            </a:r>
            <a:endParaRPr lang="ru-RU" sz="1800" dirty="0" smtClean="0"/>
          </a:p>
          <a:p>
            <a:pPr>
              <a:buNone/>
            </a:pPr>
            <a:endParaRPr lang="ru-RU" sz="2000" dirty="0"/>
          </a:p>
        </p:txBody>
      </p:sp>
      <p:sp>
        <p:nvSpPr>
          <p:cNvPr id="16" name="TextBox 15"/>
          <p:cNvSpPr txBox="1"/>
          <p:nvPr/>
        </p:nvSpPr>
        <p:spPr>
          <a:xfrm>
            <a:off x="357158" y="928670"/>
            <a:ext cx="8429684" cy="584775"/>
          </a:xfrm>
          <a:prstGeom prst="rect">
            <a:avLst/>
          </a:prstGeom>
          <a:noFill/>
        </p:spPr>
        <p:txBody>
          <a:bodyPr wrap="square" rtlCol="0">
            <a:spAutoFit/>
            <a:scene3d>
              <a:camera prst="orthographicFront"/>
              <a:lightRig rig="threePt" dir="t"/>
            </a:scene3d>
            <a:sp3d extrusionH="57150">
              <a:bevelT w="38100" h="38100"/>
            </a:sp3d>
          </a:bodyPr>
          <a:lstStyle/>
          <a:p>
            <a:endParaRPr lang="ru-RU" sz="1600" dirty="0" smtClean="0">
              <a:solidFill>
                <a:schemeClr val="tx1"/>
              </a:solidFill>
              <a:latin typeface="+mn-lt"/>
            </a:endParaRPr>
          </a:p>
          <a:p>
            <a:endParaRPr lang="ru-RU" sz="1600" dirty="0">
              <a:solidFill>
                <a:schemeClr val="tx1"/>
              </a:solidFill>
              <a:latin typeface="+mn-lt"/>
            </a:endParaRPr>
          </a:p>
        </p:txBody>
      </p:sp>
      <p:pic>
        <p:nvPicPr>
          <p:cNvPr id="25601" name="Рисунок 1"/>
          <p:cNvPicPr>
            <a:picLocks noChangeAspect="1" noChangeArrowheads="1"/>
          </p:cNvPicPr>
          <p:nvPr/>
        </p:nvPicPr>
        <p:blipFill>
          <a:blip r:embed="rId3" cstate="print"/>
          <a:srcRect/>
          <a:stretch>
            <a:fillRect/>
          </a:stretch>
        </p:blipFill>
        <p:spPr bwMode="auto">
          <a:xfrm>
            <a:off x="5779791" y="5190063"/>
            <a:ext cx="2571760" cy="571504"/>
          </a:xfrm>
          <a:prstGeom prst="rect">
            <a:avLst/>
          </a:prstGeom>
          <a:noFill/>
          <a:ln w="9525">
            <a:noFill/>
            <a:miter lim="800000"/>
            <a:headEnd/>
            <a:tailEnd/>
          </a:ln>
        </p:spPr>
      </p:pic>
      <p:pic>
        <p:nvPicPr>
          <p:cNvPr id="1026" name="Picture 2" descr="C:\Users\guryevvp\Презентация\!Подготовительные материалы\Img\logo-flexe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791" y="3739319"/>
            <a:ext cx="2474383" cy="6185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1115616" y="3501008"/>
            <a:ext cx="3278738" cy="2304256"/>
            <a:chOff x="357158" y="3717032"/>
            <a:chExt cx="3278738" cy="2304256"/>
          </a:xfrm>
        </p:grpSpPr>
        <p:sp>
          <p:nvSpPr>
            <p:cNvPr id="4" name="Скругленный прямоугольник 3"/>
            <p:cNvSpPr/>
            <p:nvPr/>
          </p:nvSpPr>
          <p:spPr>
            <a:xfrm>
              <a:off x="357158" y="3717032"/>
              <a:ext cx="3278738" cy="2304256"/>
            </a:xfrm>
            <a:prstGeom prst="roundRect">
              <a:avLst/>
            </a:prstGeom>
            <a:solidFill>
              <a:schemeClr val="bg1"/>
            </a:solidFill>
            <a:ln w="381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descr="SCCM.JPG"/>
            <p:cNvPicPr>
              <a:picLocks noChangeAspect="1"/>
            </p:cNvPicPr>
            <p:nvPr/>
          </p:nvPicPr>
          <p:blipFill>
            <a:blip r:embed="rId5" cstate="print"/>
            <a:stretch>
              <a:fillRect/>
            </a:stretch>
          </p:blipFill>
          <p:spPr>
            <a:xfrm>
              <a:off x="539552" y="3858754"/>
              <a:ext cx="2967045" cy="761518"/>
            </a:xfrm>
            <a:prstGeom prst="rect">
              <a:avLst/>
            </a:prstGeom>
          </p:spPr>
        </p:pic>
        <p:pic>
          <p:nvPicPr>
            <p:cNvPr id="1027" name="Picture 3" descr="C:\Users\guryevvp\Презентация\!Подготовительные материалы\Img\Логотип.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511" y="4653136"/>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158" y="5229200"/>
              <a:ext cx="3278738" cy="707886"/>
            </a:xfrm>
            <a:prstGeom prst="rect">
              <a:avLst/>
            </a:prstGeom>
            <a:noFill/>
          </p:spPr>
          <p:txBody>
            <a:bodyPr wrap="square" rtlCol="0">
              <a:spAutoFit/>
            </a:bodyPr>
            <a:lstStyle/>
            <a:p>
              <a:pPr algn="ctr"/>
              <a:r>
                <a:rPr lang="en-US" dirty="0" err="1" smtClean="0">
                  <a:solidFill>
                    <a:srgbClr val="FF0000"/>
                  </a:solidFill>
                  <a:latin typeface="Candara" pitchFamily="34" charset="0"/>
                </a:rPr>
                <a:t>S</a:t>
              </a:r>
              <a:r>
                <a:rPr lang="en-US" dirty="0" err="1" smtClean="0">
                  <a:solidFill>
                    <a:schemeClr val="bg1">
                      <a:lumMod val="50000"/>
                    </a:schemeClr>
                  </a:solidFill>
                  <a:latin typeface="Candara" pitchFamily="34" charset="0"/>
                </a:rPr>
                <a:t>oftline</a:t>
              </a:r>
              <a:endParaRPr lang="en-US" dirty="0" smtClean="0">
                <a:solidFill>
                  <a:schemeClr val="bg1">
                    <a:lumMod val="50000"/>
                  </a:schemeClr>
                </a:solidFill>
                <a:latin typeface="Candara" pitchFamily="34" charset="0"/>
              </a:endParaRPr>
            </a:p>
            <a:p>
              <a:pPr algn="ctr"/>
              <a:r>
                <a:rPr lang="en-US" dirty="0" smtClean="0">
                  <a:solidFill>
                    <a:srgbClr val="FF0000"/>
                  </a:solidFill>
                  <a:latin typeface="Candara" pitchFamily="34" charset="0"/>
                </a:rPr>
                <a:t>A</a:t>
              </a:r>
              <a:r>
                <a:rPr lang="en-US" dirty="0" smtClean="0">
                  <a:solidFill>
                    <a:schemeClr val="bg1">
                      <a:lumMod val="50000"/>
                    </a:schemeClr>
                  </a:solidFill>
                  <a:latin typeface="Candara" pitchFamily="34" charset="0"/>
                </a:rPr>
                <a:t>sset</a:t>
              </a:r>
              <a:r>
                <a:rPr lang="en-US" dirty="0" smtClean="0">
                  <a:solidFill>
                    <a:srgbClr val="FF0000"/>
                  </a:solidFill>
                  <a:latin typeface="Candara" pitchFamily="34" charset="0"/>
                </a:rPr>
                <a:t> M</a:t>
              </a:r>
              <a:r>
                <a:rPr lang="en-US" dirty="0" smtClean="0">
                  <a:solidFill>
                    <a:schemeClr val="bg1">
                      <a:lumMod val="50000"/>
                    </a:schemeClr>
                  </a:solidFill>
                  <a:latin typeface="Candara" pitchFamily="34" charset="0"/>
                </a:rPr>
                <a:t>anagement</a:t>
              </a:r>
              <a:r>
                <a:rPr lang="en-US" dirty="0" smtClean="0">
                  <a:solidFill>
                    <a:srgbClr val="FF0000"/>
                  </a:solidFill>
                  <a:latin typeface="Candara" pitchFamily="34" charset="0"/>
                </a:rPr>
                <a:t> M</a:t>
              </a:r>
              <a:r>
                <a:rPr lang="en-US" dirty="0" smtClean="0">
                  <a:solidFill>
                    <a:schemeClr val="bg1">
                      <a:lumMod val="50000"/>
                    </a:schemeClr>
                  </a:solidFill>
                  <a:latin typeface="Candara" pitchFamily="34" charset="0"/>
                </a:rPr>
                <a:t>odule</a:t>
              </a:r>
              <a:endParaRPr lang="ru-RU" dirty="0">
                <a:solidFill>
                  <a:schemeClr val="bg1">
                    <a:lumMod val="50000"/>
                  </a:schemeClr>
                </a:solidFill>
                <a:latin typeface="Candara" pitchFamily="34" charset="0"/>
              </a:endParaRPr>
            </a:p>
          </p:txBody>
        </p:sp>
      </p:grpSp>
      <p:sp>
        <p:nvSpPr>
          <p:cNvPr id="6" name="TextBox 5"/>
          <p:cNvSpPr txBox="1"/>
          <p:nvPr/>
        </p:nvSpPr>
        <p:spPr>
          <a:xfrm>
            <a:off x="971600" y="282134"/>
            <a:ext cx="7632848" cy="554578"/>
          </a:xfrm>
          <a:prstGeom prst="rect">
            <a:avLst/>
          </a:prstGeom>
          <a:noFill/>
          <a:ln w="9525">
            <a:noFill/>
            <a:miter lim="800000"/>
            <a:headEnd/>
            <a:tailEnd/>
          </a:ln>
          <a:effectLst/>
        </p:spPr>
        <p:txBody>
          <a:bodyPr vert="horz" wrap="square" lIns="162000" tIns="45720" rIns="91440" bIns="8280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defTabSz="914400" eaLnBrk="1" latinLnBrk="0" hangingPunct="1">
              <a:buNone/>
              <a:defRPr>
                <a:ln w="11430"/>
                <a:latin typeface="Candara" pitchFamily="34" charset="0"/>
                <a:ea typeface="+mj-ea"/>
                <a:cs typeface="+mj-cs"/>
              </a:defRPr>
            </a:lvl1pPr>
          </a:lstStyle>
          <a:p>
            <a:r>
              <a:rPr lang="ru-RU" sz="2300" dirty="0">
                <a:solidFill>
                  <a:srgbClr val="C00000"/>
                </a:solidFill>
              </a:rPr>
              <a:t>Технический анализ - выбор инструмента инвентаризации и управления</a:t>
            </a:r>
          </a:p>
        </p:txBody>
      </p:sp>
    </p:spTree>
    <p:extLst>
      <p:ext uri="{BB962C8B-B14F-4D97-AF65-F5344CB8AC3E}">
        <p14:creationId xmlns:p14="http://schemas.microsoft.com/office/powerpoint/2010/main" val="3248275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Выноска-облако 48"/>
          <p:cNvSpPr/>
          <p:nvPr/>
        </p:nvSpPr>
        <p:spPr>
          <a:xfrm rot="10800000">
            <a:off x="1187624" y="1004469"/>
            <a:ext cx="7329444" cy="2021755"/>
          </a:xfrm>
          <a:prstGeom prst="cloudCallout">
            <a:avLst>
              <a:gd name="adj1" fmla="val -26730"/>
              <a:gd name="adj2" fmla="val 26968"/>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1266" name="Picture 2" descr="C:\Users\guryevvp\Pictures\SQL Serv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412" y="1209143"/>
            <a:ext cx="1506421" cy="1233079"/>
          </a:xfrm>
          <a:prstGeom prst="rect">
            <a:avLst/>
          </a:prstGeom>
          <a:noFill/>
          <a:extLst>
            <a:ext uri="{909E8E84-426E-40DD-AFC4-6F175D3DCCD1}">
              <a14:hiddenFill xmlns:a14="http://schemas.microsoft.com/office/drawing/2010/main">
                <a:solidFill>
                  <a:srgbClr val="FFFFFF"/>
                </a:solidFill>
              </a14:hiddenFill>
            </a:ext>
          </a:extLst>
        </p:spPr>
      </p:pic>
      <p:sp>
        <p:nvSpPr>
          <p:cNvPr id="51" name="Выноска-облако 50"/>
          <p:cNvSpPr/>
          <p:nvPr/>
        </p:nvSpPr>
        <p:spPr>
          <a:xfrm>
            <a:off x="1065875" y="3678403"/>
            <a:ext cx="7451193" cy="2357725"/>
          </a:xfrm>
          <a:prstGeom prst="cloudCallout">
            <a:avLst>
              <a:gd name="adj1" fmla="val -13025"/>
              <a:gd name="adj2" fmla="val 28660"/>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52" name="Picture 2" descr="C:\Users\guryevvp\Pictures\sharapoint 201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90" y="4437112"/>
            <a:ext cx="1922688" cy="144016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Группа 59"/>
          <p:cNvGrpSpPr/>
          <p:nvPr/>
        </p:nvGrpSpPr>
        <p:grpSpPr>
          <a:xfrm>
            <a:off x="3884024" y="2639252"/>
            <a:ext cx="1371195" cy="1371195"/>
            <a:chOff x="3884024" y="2650961"/>
            <a:chExt cx="1371195" cy="1371195"/>
          </a:xfrm>
        </p:grpSpPr>
        <p:sp>
          <p:nvSpPr>
            <p:cNvPr id="5" name="Овал 4"/>
            <p:cNvSpPr/>
            <p:nvPr/>
          </p:nvSpPr>
          <p:spPr>
            <a:xfrm>
              <a:off x="3884024" y="2650961"/>
              <a:ext cx="1371195" cy="1371195"/>
            </a:xfrm>
            <a:prstGeom prst="ellipse">
              <a:avLst/>
            </a:prstGeom>
            <a:solidFill>
              <a:schemeClr val="bg1"/>
            </a:solidFill>
            <a:ln w="31750">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7" name="Picture 2" descr="C:\Users\guryevvp\Презентация\!Подготовительные материалы\Img\Логотип.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059" y="2893490"/>
              <a:ext cx="619125" cy="6191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98621" y="3417404"/>
              <a:ext cx="1142001" cy="461665"/>
            </a:xfrm>
            <a:prstGeom prst="rect">
              <a:avLst/>
            </a:prstGeom>
            <a:noFill/>
            <a:ln>
              <a:noFill/>
            </a:ln>
          </p:spPr>
          <p:txBody>
            <a:bodyPr wrap="square" rtlCol="0">
              <a:spAutoFit/>
            </a:bodyPr>
            <a:lstStyle/>
            <a:p>
              <a:r>
                <a:rPr lang="en-US" sz="2400" dirty="0" smtClean="0">
                  <a:solidFill>
                    <a:srgbClr val="C00000"/>
                  </a:solidFill>
                </a:rPr>
                <a:t>SAMM</a:t>
              </a:r>
              <a:endParaRPr lang="ru-RU" sz="2400" dirty="0">
                <a:solidFill>
                  <a:srgbClr val="C00000"/>
                </a:solidFill>
              </a:endParaRPr>
            </a:p>
          </p:txBody>
        </p:sp>
      </p:grpSp>
      <p:pic>
        <p:nvPicPr>
          <p:cNvPr id="9" name="Picture 2" descr="\\.PSF\Parallels Share\Virtualization PPT\Central-Library-of-VM-Images.png"/>
          <p:cNvPicPr>
            <a:picLocks noChangeAspect="1" noChangeArrowheads="1"/>
          </p:cNvPicPr>
          <p:nvPr/>
        </p:nvPicPr>
        <p:blipFill>
          <a:blip r:embed="rId5" cstate="email"/>
          <a:srcRect/>
          <a:stretch>
            <a:fillRect/>
          </a:stretch>
        </p:blipFill>
        <p:spPr bwMode="ltGray">
          <a:xfrm>
            <a:off x="2771800" y="1412776"/>
            <a:ext cx="694203" cy="900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0" name="Picture 6" descr="C:\Users\mitchelld\Desktop\Icons\For DVD\_Real Vista Style\batch_process_25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2120" y="1268760"/>
            <a:ext cx="809501" cy="103528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1" name="Picture 2" descr="C:\Users\roslyn.ADI\Desktop\Folder file Clos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36482" y="4360165"/>
            <a:ext cx="699414" cy="622915"/>
          </a:xfrm>
          <a:prstGeom prst="rect">
            <a:avLst/>
          </a:prstGeom>
          <a:noFill/>
          <a:effectLst>
            <a:outerShdw blurRad="63500" sx="102000" sy="102000" algn="ctr" rotWithShape="0">
              <a:prstClr val="black">
                <a:alpha val="40000"/>
              </a:prstClr>
            </a:outerShdw>
          </a:effectLst>
        </p:spPr>
      </p:pic>
      <p:cxnSp>
        <p:nvCxnSpPr>
          <p:cNvPr id="12" name="Прямая соединительная линия 11"/>
          <p:cNvCxnSpPr>
            <a:stCxn id="5" idx="1"/>
            <a:endCxn id="9" idx="3"/>
          </p:cNvCxnSpPr>
          <p:nvPr/>
        </p:nvCxnSpPr>
        <p:spPr>
          <a:xfrm flipH="1" flipV="1">
            <a:off x="3466003" y="1862776"/>
            <a:ext cx="618828" cy="977283"/>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Выноска-облако 12"/>
          <p:cNvSpPr/>
          <p:nvPr/>
        </p:nvSpPr>
        <p:spPr>
          <a:xfrm>
            <a:off x="1025665" y="634436"/>
            <a:ext cx="2106175" cy="913860"/>
          </a:xfrm>
          <a:prstGeom prst="cloudCallout">
            <a:avLst>
              <a:gd name="adj1" fmla="val 56175"/>
              <a:gd name="adj2" fmla="val 37448"/>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rPr>
              <a:t>Библиотека ПО</a:t>
            </a:r>
            <a:endParaRPr lang="ru-RU" sz="1600" dirty="0">
              <a:solidFill>
                <a:prstClr val="black"/>
              </a:solidFill>
            </a:endParaRPr>
          </a:p>
        </p:txBody>
      </p:sp>
      <p:cxnSp>
        <p:nvCxnSpPr>
          <p:cNvPr id="14" name="Прямая соединительная линия 13"/>
          <p:cNvCxnSpPr/>
          <p:nvPr/>
        </p:nvCxnSpPr>
        <p:spPr>
          <a:xfrm flipH="1">
            <a:off x="1065876" y="1988840"/>
            <a:ext cx="1409075" cy="4728"/>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Блок-схема: процесс 14"/>
          <p:cNvSpPr/>
          <p:nvPr/>
        </p:nvSpPr>
        <p:spPr>
          <a:xfrm>
            <a:off x="1090518" y="2257556"/>
            <a:ext cx="1832452"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prstClr val="black"/>
                </a:solidFill>
              </a:rPr>
              <a:t>Распознавание ПО</a:t>
            </a:r>
          </a:p>
        </p:txBody>
      </p:sp>
      <p:sp>
        <p:nvSpPr>
          <p:cNvPr id="17" name="Блок-схема: процесс 16"/>
          <p:cNvSpPr/>
          <p:nvPr/>
        </p:nvSpPr>
        <p:spPr>
          <a:xfrm>
            <a:off x="1104030" y="2728739"/>
            <a:ext cx="1832452"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rPr>
              <a:t>Анализ прав на ПО </a:t>
            </a:r>
            <a:endParaRPr lang="ru-RU" sz="1600" dirty="0">
              <a:solidFill>
                <a:prstClr val="black"/>
              </a:solidFill>
            </a:endParaRPr>
          </a:p>
        </p:txBody>
      </p:sp>
      <p:cxnSp>
        <p:nvCxnSpPr>
          <p:cNvPr id="19" name="Прямая соединительная линия 18"/>
          <p:cNvCxnSpPr/>
          <p:nvPr/>
        </p:nvCxnSpPr>
        <p:spPr>
          <a:xfrm>
            <a:off x="1081075" y="1998295"/>
            <a:ext cx="0" cy="265335"/>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Выноска-облако 19"/>
          <p:cNvSpPr/>
          <p:nvPr/>
        </p:nvSpPr>
        <p:spPr>
          <a:xfrm>
            <a:off x="6084168" y="404664"/>
            <a:ext cx="2585074" cy="993825"/>
          </a:xfrm>
          <a:prstGeom prst="cloudCallout">
            <a:avLst>
              <a:gd name="adj1" fmla="val -49903"/>
              <a:gd name="adj2" fmla="val 44167"/>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rPr>
              <a:t>Контроль размещение лицензий и ПК</a:t>
            </a:r>
            <a:endParaRPr lang="ru-RU" sz="1600" dirty="0">
              <a:solidFill>
                <a:prstClr val="black"/>
              </a:solidFill>
            </a:endParaRPr>
          </a:p>
        </p:txBody>
      </p:sp>
      <p:sp>
        <p:nvSpPr>
          <p:cNvPr id="21" name="Блок-схема: процесс 20"/>
          <p:cNvSpPr/>
          <p:nvPr/>
        </p:nvSpPr>
        <p:spPr>
          <a:xfrm>
            <a:off x="6741765" y="2281629"/>
            <a:ext cx="1760444"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108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rPr>
              <a:t>Структура компании</a:t>
            </a:r>
            <a:endParaRPr lang="ru-RU" sz="1600" dirty="0">
              <a:solidFill>
                <a:prstClr val="black"/>
              </a:solidFill>
            </a:endParaRPr>
          </a:p>
        </p:txBody>
      </p:sp>
      <p:sp>
        <p:nvSpPr>
          <p:cNvPr id="22" name="Блок-схема: процесс 21"/>
          <p:cNvSpPr/>
          <p:nvPr/>
        </p:nvSpPr>
        <p:spPr>
          <a:xfrm>
            <a:off x="6741765" y="2756263"/>
            <a:ext cx="1760444"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108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prstClr val="black"/>
                </a:solidFill>
              </a:rPr>
              <a:t>Геолокация</a:t>
            </a:r>
            <a:r>
              <a:rPr lang="ru-RU" sz="1600" dirty="0" smtClean="0">
                <a:solidFill>
                  <a:prstClr val="black"/>
                </a:solidFill>
              </a:rPr>
              <a:t> ПК</a:t>
            </a:r>
            <a:endParaRPr lang="ru-RU" sz="1600" dirty="0">
              <a:solidFill>
                <a:prstClr val="black"/>
              </a:solidFill>
            </a:endParaRPr>
          </a:p>
        </p:txBody>
      </p:sp>
      <p:cxnSp>
        <p:nvCxnSpPr>
          <p:cNvPr id="23" name="Прямая соединительная линия 22"/>
          <p:cNvCxnSpPr>
            <a:stCxn id="5" idx="7"/>
            <a:endCxn id="10" idx="1"/>
          </p:cNvCxnSpPr>
          <p:nvPr/>
        </p:nvCxnSpPr>
        <p:spPr>
          <a:xfrm flipV="1">
            <a:off x="5054412" y="1786401"/>
            <a:ext cx="597708" cy="1053658"/>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endCxn id="10" idx="3"/>
          </p:cNvCxnSpPr>
          <p:nvPr/>
        </p:nvCxnSpPr>
        <p:spPr>
          <a:xfrm flipH="1">
            <a:off x="6461621" y="1786400"/>
            <a:ext cx="2055446" cy="1"/>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494333" y="1786400"/>
            <a:ext cx="7876" cy="477230"/>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endCxn id="11" idx="3"/>
          </p:cNvCxnSpPr>
          <p:nvPr/>
        </p:nvCxnSpPr>
        <p:spPr>
          <a:xfrm flipH="1">
            <a:off x="3635896" y="3945546"/>
            <a:ext cx="669360" cy="726077"/>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Выноска-облако 28"/>
          <p:cNvSpPr/>
          <p:nvPr/>
        </p:nvSpPr>
        <p:spPr>
          <a:xfrm>
            <a:off x="997766" y="5229200"/>
            <a:ext cx="2448272" cy="878936"/>
          </a:xfrm>
          <a:prstGeom prst="cloudCallout">
            <a:avLst>
              <a:gd name="adj1" fmla="val 32363"/>
              <a:gd name="adj2" fmla="val -76518"/>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rPr>
              <a:t>Единое место хранения документов</a:t>
            </a:r>
            <a:endParaRPr lang="ru-RU" sz="1600" dirty="0">
              <a:solidFill>
                <a:prstClr val="black"/>
              </a:solidFill>
            </a:endParaRPr>
          </a:p>
        </p:txBody>
      </p:sp>
      <p:cxnSp>
        <p:nvCxnSpPr>
          <p:cNvPr id="30" name="Прямая соединительная линия 29"/>
          <p:cNvCxnSpPr>
            <a:stCxn id="11" idx="1"/>
          </p:cNvCxnSpPr>
          <p:nvPr/>
        </p:nvCxnSpPr>
        <p:spPr>
          <a:xfrm flipH="1" flipV="1">
            <a:off x="1316875" y="4671622"/>
            <a:ext cx="1619607" cy="1"/>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065876" y="4544831"/>
            <a:ext cx="0" cy="144879"/>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Блок-схема: процесс 31"/>
          <p:cNvSpPr/>
          <p:nvPr/>
        </p:nvSpPr>
        <p:spPr>
          <a:xfrm>
            <a:off x="1065876" y="3685141"/>
            <a:ext cx="2818148"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rPr>
              <a:t>Управление </a:t>
            </a:r>
            <a:r>
              <a:rPr lang="ru-RU" sz="1600" dirty="0">
                <a:solidFill>
                  <a:prstClr val="black"/>
                </a:solidFill>
              </a:rPr>
              <a:t>лицензиями</a:t>
            </a:r>
          </a:p>
        </p:txBody>
      </p:sp>
      <p:sp>
        <p:nvSpPr>
          <p:cNvPr id="34" name="Блок-схема: процесс 33"/>
          <p:cNvSpPr/>
          <p:nvPr/>
        </p:nvSpPr>
        <p:spPr>
          <a:xfrm>
            <a:off x="1065876" y="4175499"/>
            <a:ext cx="1832452"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600" dirty="0">
                <a:solidFill>
                  <a:prstClr val="black"/>
                </a:solidFill>
              </a:rPr>
              <a:t>Ведение единой базы документов </a:t>
            </a:r>
          </a:p>
        </p:txBody>
      </p:sp>
      <p:cxnSp>
        <p:nvCxnSpPr>
          <p:cNvPr id="36" name="Прямая соединительная линия 35"/>
          <p:cNvCxnSpPr>
            <a:endCxn id="54" idx="1"/>
          </p:cNvCxnSpPr>
          <p:nvPr/>
        </p:nvCxnSpPr>
        <p:spPr>
          <a:xfrm>
            <a:off x="4932040" y="3945546"/>
            <a:ext cx="875520" cy="801686"/>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endCxn id="54" idx="3"/>
          </p:cNvCxnSpPr>
          <p:nvPr/>
        </p:nvCxnSpPr>
        <p:spPr>
          <a:xfrm flipH="1">
            <a:off x="6660232" y="4725144"/>
            <a:ext cx="1928886" cy="22088"/>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Блок-схема: процесс 38"/>
          <p:cNvSpPr/>
          <p:nvPr/>
        </p:nvSpPr>
        <p:spPr>
          <a:xfrm>
            <a:off x="6392780" y="3636528"/>
            <a:ext cx="2124287"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108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rPr>
              <a:t>Наглядная отчетность</a:t>
            </a:r>
            <a:endParaRPr lang="ru-RU" sz="1600" dirty="0">
              <a:solidFill>
                <a:prstClr val="black"/>
              </a:solidFill>
            </a:endParaRPr>
          </a:p>
        </p:txBody>
      </p:sp>
      <p:sp>
        <p:nvSpPr>
          <p:cNvPr id="40" name="Блок-схема: процесс 39"/>
          <p:cNvSpPr/>
          <p:nvPr/>
        </p:nvSpPr>
        <p:spPr>
          <a:xfrm>
            <a:off x="6017462" y="4111162"/>
            <a:ext cx="2499606" cy="369332"/>
          </a:xfrm>
          <a:prstGeom prst="flowChartProcess">
            <a:avLst/>
          </a:prstGeom>
          <a:noFill/>
          <a:ln>
            <a:gradFill flip="none" rotWithShape="1">
              <a:gsLst>
                <a:gs pos="0">
                  <a:schemeClr val="accent5">
                    <a:lumMod val="50000"/>
                  </a:schemeClr>
                </a:gs>
                <a:gs pos="31000">
                  <a:schemeClr val="accent5">
                    <a:lumMod val="75000"/>
                  </a:schemeClr>
                </a:gs>
                <a:gs pos="75000">
                  <a:schemeClr val="bg1"/>
                </a:gs>
              </a:gsLst>
              <a:lin ang="108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600" dirty="0" smtClean="0">
                <a:solidFill>
                  <a:prstClr val="black"/>
                </a:solidFill>
              </a:rPr>
              <a:t>Кроссплатформенность</a:t>
            </a:r>
            <a:endParaRPr lang="ru-RU" sz="1600" dirty="0">
              <a:solidFill>
                <a:prstClr val="black"/>
              </a:solidFill>
            </a:endParaRPr>
          </a:p>
        </p:txBody>
      </p:sp>
      <p:cxnSp>
        <p:nvCxnSpPr>
          <p:cNvPr id="41" name="Прямая соединительная линия 40"/>
          <p:cNvCxnSpPr/>
          <p:nvPr/>
        </p:nvCxnSpPr>
        <p:spPr>
          <a:xfrm>
            <a:off x="8502209" y="4480494"/>
            <a:ext cx="0" cy="131198"/>
          </a:xfrm>
          <a:prstGeom prst="line">
            <a:avLst/>
          </a:prstGeom>
          <a:ln w="25400">
            <a:solidFill>
              <a:schemeClr val="accent5">
                <a:lumMod val="1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4" name="Picture 35" descr="15.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07560" y="4409280"/>
            <a:ext cx="852672" cy="675904"/>
          </a:xfrm>
          <a:prstGeom prst="rect">
            <a:avLst/>
          </a:prstGeom>
          <a:effectLst>
            <a:outerShdw blurRad="76200" dir="18900000" sy="23000" kx="-1200000" algn="bl" rotWithShape="0">
              <a:prstClr val="black">
                <a:alpha val="20000"/>
              </a:prstClr>
            </a:outerShdw>
          </a:effectLst>
        </p:spPr>
      </p:pic>
      <p:sp>
        <p:nvSpPr>
          <p:cNvPr id="37" name="Выноска-облако 36"/>
          <p:cNvSpPr/>
          <p:nvPr/>
        </p:nvSpPr>
        <p:spPr>
          <a:xfrm>
            <a:off x="6300192" y="5264731"/>
            <a:ext cx="2341722" cy="1044589"/>
          </a:xfrm>
          <a:prstGeom prst="cloudCallout">
            <a:avLst>
              <a:gd name="adj1" fmla="val -45853"/>
              <a:gd name="adj2" fmla="val -60868"/>
            </a:avLst>
          </a:prstGeom>
          <a:solidFill>
            <a:schemeClr val="bg1"/>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rPr>
              <a:t>Web </a:t>
            </a:r>
            <a:r>
              <a:rPr lang="ru-RU" sz="1600" dirty="0" smtClean="0">
                <a:solidFill>
                  <a:prstClr val="black"/>
                </a:solidFill>
              </a:rPr>
              <a:t>консоль управления и отчетности</a:t>
            </a:r>
            <a:endParaRPr lang="ru-RU" sz="1600" dirty="0">
              <a:solidFill>
                <a:prstClr val="black"/>
              </a:solidFill>
            </a:endParaRPr>
          </a:p>
        </p:txBody>
      </p:sp>
      <p:sp>
        <p:nvSpPr>
          <p:cNvPr id="53" name="Заголовок 52"/>
          <p:cNvSpPr txBox="1">
            <a:spLocks noGrp="1"/>
          </p:cNvSpPr>
          <p:nvPr>
            <p:ph type="title"/>
          </p:nvPr>
        </p:nvSpPr>
        <p:spPr>
          <a:xfrm>
            <a:off x="1187624" y="214290"/>
            <a:ext cx="7599218" cy="500066"/>
          </a:xfrm>
          <a:prstGeom prst="rect">
            <a:avLst/>
          </a:prstGeo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lvl1pPr defTabSz="914400" eaLnBrk="1" latinLnBrk="0" hangingPunct="1">
              <a:buNone/>
              <a:defRPr>
                <a:ln w="11430"/>
                <a:latin typeface="Candara" pitchFamily="34" charset="0"/>
                <a:ea typeface="+mj-ea"/>
                <a:cs typeface="+mj-cs"/>
              </a:defRPr>
            </a:lvl1pPr>
          </a:lstStyle>
          <a:p>
            <a:pPr fontAlgn="base">
              <a:spcAft>
                <a:spcPct val="0"/>
              </a:spcAft>
            </a:pPr>
            <a:r>
              <a:rPr lang="ru-RU" sz="2300" dirty="0">
                <a:solidFill>
                  <a:srgbClr val="C00000"/>
                </a:solidFill>
              </a:rPr>
              <a:t>Наш вклад в </a:t>
            </a:r>
            <a:r>
              <a:rPr lang="en-US" sz="2300" dirty="0">
                <a:solidFill>
                  <a:srgbClr val="C00000"/>
                </a:solidFill>
              </a:rPr>
              <a:t>SCCM</a:t>
            </a:r>
            <a:endParaRPr lang="ru-RU" sz="2300" dirty="0">
              <a:solidFill>
                <a:srgbClr val="C00000"/>
              </a:solidFill>
            </a:endParaRPr>
          </a:p>
        </p:txBody>
      </p:sp>
    </p:spTree>
    <p:extLst>
      <p:ext uri="{BB962C8B-B14F-4D97-AF65-F5344CB8AC3E}">
        <p14:creationId xmlns:p14="http://schemas.microsoft.com/office/powerpoint/2010/main" val="1506263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1"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par>
                                <p:cTn id="14" presetID="22" presetClass="entr" presetSubtype="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500"/>
                                        <p:tgtEl>
                                          <p:spTgt spid="14"/>
                                        </p:tgtEl>
                                      </p:cBhvr>
                                    </p:animEffect>
                                  </p:childTnLst>
                                </p:cTn>
                              </p:par>
                              <p:par>
                                <p:cTn id="55" presetID="22" presetClass="entr" presetSubtype="8"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500"/>
                                        <p:tgtEl>
                                          <p:spTgt spid="30"/>
                                        </p:tgtEl>
                                      </p:cBhvr>
                                    </p:animEffect>
                                  </p:childTnLst>
                                </p:cTn>
                              </p:par>
                            </p:childTnLst>
                          </p:cTn>
                        </p:par>
                        <p:par>
                          <p:cTn id="64" fill="hold">
                            <p:stCondLst>
                              <p:cond delay="200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par>
                                <p:cTn id="68" presetID="22" presetClass="entr" presetSubtype="1"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par>
                                <p:cTn id="74" presetID="22" presetClass="entr" presetSubtype="4"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500"/>
                                        <p:tgtEl>
                                          <p:spTgt spid="41"/>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right)">
                                      <p:cBhvr>
                                        <p:cTn id="92" dur="500"/>
                                        <p:tgtEl>
                                          <p:spTgt spid="21"/>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right)">
                                      <p:cBhvr>
                                        <p:cTn id="95" dur="500"/>
                                        <p:tgtEl>
                                          <p:spTgt spid="22"/>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right)">
                                      <p:cBhvr>
                                        <p:cTn id="98" dur="500"/>
                                        <p:tgtEl>
                                          <p:spTgt spid="3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right)">
                                      <p:cBhvr>
                                        <p:cTn id="101" dur="500"/>
                                        <p:tgtEl>
                                          <p:spTgt spid="40"/>
                                        </p:tgtEl>
                                      </p:cBhvr>
                                    </p:animEffect>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childTnLst>
                          </p:cTn>
                        </p:par>
                        <p:par>
                          <p:cTn id="109" fill="hold">
                            <p:stCondLst>
                              <p:cond delay="3500"/>
                            </p:stCondLst>
                            <p:childTnLst>
                              <p:par>
                                <p:cTn id="110" presetID="53" presetClass="entr" presetSubtype="16" fill="hold" nodeType="afterEffect">
                                  <p:stCondLst>
                                    <p:cond delay="0"/>
                                  </p:stCondLst>
                                  <p:childTnLst>
                                    <p:set>
                                      <p:cBhvr>
                                        <p:cTn id="111" dur="1" fill="hold">
                                          <p:stCondLst>
                                            <p:cond delay="0"/>
                                          </p:stCondLst>
                                        </p:cTn>
                                        <p:tgtEl>
                                          <p:spTgt spid="11266"/>
                                        </p:tgtEl>
                                        <p:attrNameLst>
                                          <p:attrName>style.visibility</p:attrName>
                                        </p:attrNameLst>
                                      </p:cBhvr>
                                      <p:to>
                                        <p:strVal val="visible"/>
                                      </p:to>
                                    </p:set>
                                    <p:anim calcmode="lin" valueType="num">
                                      <p:cBhvr>
                                        <p:cTn id="112" dur="500" fill="hold"/>
                                        <p:tgtEl>
                                          <p:spTgt spid="11266"/>
                                        </p:tgtEl>
                                        <p:attrNameLst>
                                          <p:attrName>ppt_w</p:attrName>
                                        </p:attrNameLst>
                                      </p:cBhvr>
                                      <p:tavLst>
                                        <p:tav tm="0">
                                          <p:val>
                                            <p:fltVal val="0"/>
                                          </p:val>
                                        </p:tav>
                                        <p:tav tm="100000">
                                          <p:val>
                                            <p:strVal val="#ppt_w"/>
                                          </p:val>
                                        </p:tav>
                                      </p:tavLst>
                                    </p:anim>
                                    <p:anim calcmode="lin" valueType="num">
                                      <p:cBhvr>
                                        <p:cTn id="113" dur="500" fill="hold"/>
                                        <p:tgtEl>
                                          <p:spTgt spid="11266"/>
                                        </p:tgtEl>
                                        <p:attrNameLst>
                                          <p:attrName>ppt_h</p:attrName>
                                        </p:attrNameLst>
                                      </p:cBhvr>
                                      <p:tavLst>
                                        <p:tav tm="0">
                                          <p:val>
                                            <p:fltVal val="0"/>
                                          </p:val>
                                        </p:tav>
                                        <p:tav tm="100000">
                                          <p:val>
                                            <p:strVal val="#ppt_h"/>
                                          </p:val>
                                        </p:tav>
                                      </p:tavLst>
                                    </p:anim>
                                    <p:animEffect transition="in" filter="fade">
                                      <p:cBhvr>
                                        <p:cTn id="114" dur="500"/>
                                        <p:tgtEl>
                                          <p:spTgt spid="11266"/>
                                        </p:tgtEl>
                                      </p:cBhvr>
                                    </p:animEffect>
                                  </p:childTnLst>
                                </p:cTn>
                              </p:par>
                              <p:par>
                                <p:cTn id="115" presetID="53" presetClass="entr" presetSubtype="16"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13" grpId="0" animBg="1"/>
      <p:bldP spid="15" grpId="0" animBg="1"/>
      <p:bldP spid="17" grpId="0" animBg="1"/>
      <p:bldP spid="20" grpId="0" animBg="1"/>
      <p:bldP spid="21" grpId="0" animBg="1"/>
      <p:bldP spid="22" grpId="0" animBg="1"/>
      <p:bldP spid="29" grpId="0" animBg="1"/>
      <p:bldP spid="32" grpId="0" animBg="1"/>
      <p:bldP spid="34" grpId="0" animBg="1"/>
      <p:bldP spid="39" grpId="0" animBg="1"/>
      <p:bldP spid="40"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214290"/>
            <a:ext cx="6768752" cy="500066"/>
          </a:xfrm>
          <a:noFill/>
          <a:ln w="9525">
            <a:noFill/>
            <a:miter lim="800000"/>
            <a:headEnd/>
            <a:tailEnd/>
          </a:ln>
          <a:effectLst/>
        </p:spPr>
        <p:txBody>
          <a:bodyPr vert="horz" wrap="square" lIns="162000" tIns="45720" rIns="91440" bIns="82800" numCol="1" rtlCol="0" anchor="ctr" anchorCtr="0" compatLnSpc="1">
            <a:prstTxWarp prst="textNoShape">
              <a:avLst/>
            </a:prstTxWarp>
            <a:normAutofit fontScale="92500"/>
            <a:scene3d>
              <a:camera prst="orthographicFront"/>
              <a:lightRig rig="soft" dir="t">
                <a:rot lat="0" lon="0" rev="10800000"/>
              </a:lightRig>
            </a:scene3d>
            <a:sp3d>
              <a:bevelT w="27940" h="12700"/>
              <a:contourClr>
                <a:srgbClr val="DDDDDD"/>
              </a:contourClr>
            </a:sp3d>
          </a:bodyPr>
          <a:lstStyle/>
          <a:p>
            <a:pPr fontAlgn="base">
              <a:spcAft>
                <a:spcPct val="0"/>
              </a:spcAft>
            </a:pPr>
            <a:r>
              <a:rPr lang="ru-RU" sz="2300" dirty="0">
                <a:ln w="11430"/>
                <a:solidFill>
                  <a:srgbClr val="C00000"/>
                </a:solidFill>
                <a:latin typeface="Candara" pitchFamily="34" charset="0"/>
              </a:rPr>
              <a:t>Результаты инвентаризации</a:t>
            </a:r>
            <a:endParaRPr lang="en-US" sz="2300" dirty="0">
              <a:ln w="11430"/>
              <a:solidFill>
                <a:srgbClr val="C00000"/>
              </a:solidFill>
              <a:latin typeface="Candara" pitchFamily="34" charset="0"/>
            </a:endParaRPr>
          </a:p>
        </p:txBody>
      </p:sp>
      <p:sp>
        <p:nvSpPr>
          <p:cNvPr id="10" name="Содержимое 9"/>
          <p:cNvSpPr>
            <a:spLocks noGrp="1"/>
          </p:cNvSpPr>
          <p:nvPr>
            <p:ph idx="1"/>
          </p:nvPr>
        </p:nvSpPr>
        <p:spPr/>
        <p:txBody>
          <a:bodyPr/>
          <a:lstStyle/>
          <a:p>
            <a:pPr>
              <a:buNone/>
            </a:pPr>
            <a:r>
              <a:rPr lang="ru-RU" dirty="0" smtClean="0"/>
              <a:t> </a:t>
            </a:r>
            <a:endParaRPr lang="ru-RU" dirty="0"/>
          </a:p>
        </p:txBody>
      </p:sp>
      <p:graphicFrame>
        <p:nvGraphicFramePr>
          <p:cNvPr id="7" name="Схема 6"/>
          <p:cNvGraphicFramePr/>
          <p:nvPr>
            <p:extLst>
              <p:ext uri="{D42A27DB-BD31-4B8C-83A1-F6EECF244321}">
                <p14:modId xmlns:p14="http://schemas.microsoft.com/office/powerpoint/2010/main" val="1396388588"/>
              </p:ext>
            </p:extLst>
          </p:nvPr>
        </p:nvGraphicFramePr>
        <p:xfrm>
          <a:off x="1043608" y="857232"/>
          <a:ext cx="7560840" cy="538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64112" y="3984393"/>
            <a:ext cx="2682169" cy="21602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ru-RU" sz="1600" dirty="0" smtClean="0">
                <a:solidFill>
                  <a:schemeClr val="dk1"/>
                </a:solidFill>
                <a:latin typeface="Candara" pitchFamily="34" charset="0"/>
              </a:rPr>
              <a:t>В рамах проекта </a:t>
            </a:r>
            <a:r>
              <a:rPr lang="en-US" sz="1600" dirty="0" smtClean="0">
                <a:solidFill>
                  <a:schemeClr val="dk1"/>
                </a:solidFill>
                <a:latin typeface="Candara" pitchFamily="34" charset="0"/>
              </a:rPr>
              <a:t>SAM</a:t>
            </a:r>
            <a:r>
              <a:rPr lang="ru-RU" sz="1600" dirty="0" smtClean="0">
                <a:solidFill>
                  <a:schemeClr val="dk1"/>
                </a:solidFill>
                <a:latin typeface="Candara" pitchFamily="34" charset="0"/>
              </a:rPr>
              <a:t> формируется</a:t>
            </a:r>
            <a:r>
              <a:rPr lang="en-US" sz="1600" dirty="0" smtClean="0">
                <a:solidFill>
                  <a:schemeClr val="dk1"/>
                </a:solidFill>
                <a:latin typeface="Candara" pitchFamily="34" charset="0"/>
              </a:rPr>
              <a:t> </a:t>
            </a:r>
            <a:r>
              <a:rPr lang="ru-RU" sz="1600" dirty="0" smtClean="0">
                <a:latin typeface="Candara" pitchFamily="34" charset="0"/>
              </a:rPr>
              <a:t>стандарт</a:t>
            </a:r>
            <a:r>
              <a:rPr lang="ru-RU" sz="1600" dirty="0" smtClean="0">
                <a:solidFill>
                  <a:schemeClr val="dk1"/>
                </a:solidFill>
                <a:latin typeface="Candara" pitchFamily="34" charset="0"/>
              </a:rPr>
              <a:t> ПО, разрешенного к использованию,  а также специализированный </a:t>
            </a:r>
            <a:r>
              <a:rPr lang="ru-RU" sz="1600" dirty="0" smtClean="0">
                <a:latin typeface="Candara" pitchFamily="34" charset="0"/>
              </a:rPr>
              <a:t>список</a:t>
            </a:r>
            <a:r>
              <a:rPr lang="ru-RU" sz="1600" dirty="0" smtClean="0">
                <a:solidFill>
                  <a:schemeClr val="dk1"/>
                </a:solidFill>
                <a:latin typeface="Candara" pitchFamily="34" charset="0"/>
              </a:rPr>
              <a:t> ПО под разный функционал сотрудников компании</a:t>
            </a:r>
          </a:p>
        </p:txBody>
      </p:sp>
      <p:sp>
        <p:nvSpPr>
          <p:cNvPr id="6" name="TextBox 5"/>
          <p:cNvSpPr txBox="1"/>
          <p:nvPr/>
        </p:nvSpPr>
        <p:spPr>
          <a:xfrm>
            <a:off x="1043608" y="836712"/>
            <a:ext cx="2702674" cy="20882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ru-RU" sz="1600" dirty="0" smtClean="0">
                <a:solidFill>
                  <a:schemeClr val="dk1"/>
                </a:solidFill>
                <a:latin typeface="Candara" pitchFamily="34" charset="0"/>
              </a:rPr>
              <a:t>По практике внедрения </a:t>
            </a:r>
            <a:r>
              <a:rPr lang="en-US" sz="1600" dirty="0" smtClean="0">
                <a:solidFill>
                  <a:schemeClr val="dk1"/>
                </a:solidFill>
                <a:latin typeface="Candara" pitchFamily="34" charset="0"/>
              </a:rPr>
              <a:t>SAM </a:t>
            </a:r>
            <a:r>
              <a:rPr lang="ru-RU" sz="1600" dirty="0" smtClean="0">
                <a:solidFill>
                  <a:schemeClr val="dk1"/>
                </a:solidFill>
                <a:latin typeface="Candara" pitchFamily="34" charset="0"/>
              </a:rPr>
              <a:t>в компаниях 1000 АРМ после инвентаризации выявляется около </a:t>
            </a:r>
            <a:r>
              <a:rPr lang="ru-RU" sz="1600" dirty="0" smtClean="0">
                <a:solidFill>
                  <a:srgbClr val="C00000"/>
                </a:solidFill>
                <a:latin typeface="Candara" pitchFamily="34" charset="0"/>
              </a:rPr>
              <a:t>8000</a:t>
            </a:r>
            <a:r>
              <a:rPr lang="ru-RU" sz="1600" dirty="0" smtClean="0">
                <a:solidFill>
                  <a:schemeClr val="dk1"/>
                </a:solidFill>
                <a:latin typeface="Candara" pitchFamily="34" charset="0"/>
              </a:rPr>
              <a:t> единиц ПО, из которого </a:t>
            </a:r>
            <a:r>
              <a:rPr lang="ru-RU" sz="1600" dirty="0" smtClean="0">
                <a:solidFill>
                  <a:srgbClr val="C00000"/>
                </a:solidFill>
                <a:latin typeface="Candara" pitchFamily="34" charset="0"/>
              </a:rPr>
              <a:t>55% </a:t>
            </a:r>
            <a:r>
              <a:rPr lang="ru-RU" sz="1600" dirty="0" smtClean="0">
                <a:solidFill>
                  <a:schemeClr val="dk1"/>
                </a:solidFill>
                <a:latin typeface="Candara" pitchFamily="34" charset="0"/>
              </a:rPr>
              <a:t>не требуется для выполнения служебных задач</a:t>
            </a:r>
          </a:p>
        </p:txBody>
      </p:sp>
      <p:sp>
        <p:nvSpPr>
          <p:cNvPr id="8" name="Стрелка вниз 7"/>
          <p:cNvSpPr/>
          <p:nvPr/>
        </p:nvSpPr>
        <p:spPr>
          <a:xfrm>
            <a:off x="1894879" y="3212976"/>
            <a:ext cx="1000132" cy="592935"/>
          </a:xfrm>
          <a:prstGeom prst="downArrow">
            <a:avLst/>
          </a:prstGeom>
          <a:solidFill>
            <a:schemeClr val="accent2">
              <a:lumMod val="75000"/>
            </a:schemeClr>
          </a:solid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rgbClr r="0" g="0" b="0"/>
          </a:fillRef>
          <a:effectRef idx="3">
            <a:schemeClr val="accent2">
              <a:tint val="60000"/>
              <a:hueOff val="0"/>
              <a:satOff val="0"/>
              <a:lumOff val="0"/>
              <a:alphaOff val="0"/>
            </a:schemeClr>
          </a:effectRef>
          <a:fontRef idx="minor">
            <a:schemeClr val="dk1">
              <a:hueOff val="0"/>
              <a:satOff val="0"/>
              <a:lumOff val="0"/>
              <a:alphaOff val="0"/>
            </a:schemeClr>
          </a:fontRef>
        </p:style>
      </p:sp>
      <p:sp>
        <p:nvSpPr>
          <p:cNvPr id="9" name="Стрелка вниз 8"/>
          <p:cNvSpPr/>
          <p:nvPr/>
        </p:nvSpPr>
        <p:spPr>
          <a:xfrm>
            <a:off x="5868144" y="4707703"/>
            <a:ext cx="814839" cy="521497"/>
          </a:xfrm>
          <a:prstGeom prst="downArrow">
            <a:avLst/>
          </a:prstGeom>
          <a:solidFill>
            <a:schemeClr val="accent2">
              <a:lumMod val="75000"/>
            </a:schemeClr>
          </a:solid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rgbClr r="0" g="0" b="0"/>
          </a:fillRef>
          <a:effectRef idx="3">
            <a:schemeClr val="accent2">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20696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1115616" y="214290"/>
            <a:ext cx="6768752" cy="500066"/>
          </a:xfrm>
          <a:noFill/>
          <a:ln w="9525">
            <a:noFill/>
            <a:miter lim="800000"/>
            <a:headEnd/>
            <a:tailEnd/>
          </a:ln>
          <a:effectLst/>
        </p:spPr>
        <p:txBody>
          <a:bodyPr vert="horz" wrap="square" lIns="162000" tIns="45720" rIns="91440" bIns="82800" numCol="1"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fontAlgn="base">
              <a:spcAft>
                <a:spcPct val="0"/>
              </a:spcAft>
              <a:defRPr/>
            </a:pPr>
            <a:r>
              <a:rPr lang="ru-RU" sz="2100" dirty="0">
                <a:ln w="11430"/>
                <a:solidFill>
                  <a:srgbClr val="C00000"/>
                </a:solidFill>
                <a:latin typeface="Candara" pitchFamily="34" charset="0"/>
              </a:rPr>
              <a:t>Один из примеров среди клиентов</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2329050506"/>
              </p:ext>
            </p:extLst>
          </p:nvPr>
        </p:nvGraphicFramePr>
        <p:xfrm>
          <a:off x="4769473" y="2060848"/>
          <a:ext cx="3906983" cy="3281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786710" y="928670"/>
            <a:ext cx="907621" cy="646331"/>
          </a:xfrm>
          <a:prstGeom prst="rect">
            <a:avLst/>
          </a:prstGeom>
          <a:noFill/>
        </p:spPr>
        <p:txBody>
          <a:bodyPr wrap="none" rtlCol="0">
            <a:spAutoFit/>
            <a:scene3d>
              <a:camera prst="orthographicFront"/>
              <a:lightRig rig="threePt" dir="t"/>
            </a:scene3d>
            <a:sp3d extrusionH="57150">
              <a:bevelT w="38100" h="38100"/>
            </a:sp3d>
          </a:bodyPr>
          <a:lstStyle/>
          <a:p>
            <a:r>
              <a:rPr lang="ru-RU" sz="3600" dirty="0" smtClean="0">
                <a:solidFill>
                  <a:srgbClr val="A60D32"/>
                </a:solidFill>
                <a:latin typeface="Candara" pitchFamily="34" charset="0"/>
              </a:rPr>
              <a:t>98%</a:t>
            </a:r>
            <a:endParaRPr lang="ru-RU" sz="3600" dirty="0">
              <a:solidFill>
                <a:srgbClr val="A60D32"/>
              </a:solidFill>
              <a:latin typeface="Candara" pitchFamily="34" charset="0"/>
            </a:endParaRPr>
          </a:p>
        </p:txBody>
      </p:sp>
      <p:sp>
        <p:nvSpPr>
          <p:cNvPr id="8" name="TextBox 7"/>
          <p:cNvSpPr txBox="1"/>
          <p:nvPr/>
        </p:nvSpPr>
        <p:spPr>
          <a:xfrm>
            <a:off x="7786710" y="5342437"/>
            <a:ext cx="883575" cy="646331"/>
          </a:xfrm>
          <a:prstGeom prst="rect">
            <a:avLst/>
          </a:prstGeom>
          <a:noFill/>
        </p:spPr>
        <p:txBody>
          <a:bodyPr wrap="none" rtlCol="0">
            <a:spAutoFit/>
            <a:scene3d>
              <a:camera prst="orthographicFront"/>
              <a:lightRig rig="threePt" dir="t"/>
            </a:scene3d>
            <a:sp3d extrusionH="57150">
              <a:bevelT w="38100" h="38100"/>
            </a:sp3d>
          </a:bodyPr>
          <a:lstStyle/>
          <a:p>
            <a:r>
              <a:rPr lang="ru-RU" sz="3600" dirty="0" smtClean="0">
                <a:solidFill>
                  <a:srgbClr val="A60D32"/>
                </a:solidFill>
                <a:latin typeface="Candara" pitchFamily="34" charset="0"/>
              </a:rPr>
              <a:t>45%</a:t>
            </a:r>
            <a:endParaRPr lang="ru-RU" sz="3600" dirty="0">
              <a:solidFill>
                <a:srgbClr val="A60D32"/>
              </a:solidFill>
              <a:latin typeface="Candara" pitchFamily="34" charset="0"/>
            </a:endParaRPr>
          </a:p>
        </p:txBody>
      </p:sp>
      <p:sp>
        <p:nvSpPr>
          <p:cNvPr id="2" name="Прямоугольник 1"/>
          <p:cNvSpPr/>
          <p:nvPr/>
        </p:nvSpPr>
        <p:spPr>
          <a:xfrm>
            <a:off x="1187624" y="5542493"/>
            <a:ext cx="6336704" cy="338554"/>
          </a:xfrm>
          <a:prstGeom prst="rect">
            <a:avLst/>
          </a:prstGeom>
        </p:spPr>
        <p:txBody>
          <a:bodyPr wrap="square">
            <a:spAutoFit/>
          </a:bodyPr>
          <a:lstStyle/>
          <a:p>
            <a:pPr marL="0" lvl="1" fontAlgn="auto">
              <a:lnSpc>
                <a:spcPct val="80000"/>
              </a:lnSpc>
              <a:spcBef>
                <a:spcPct val="20000"/>
              </a:spcBef>
              <a:spcAft>
                <a:spcPts val="0"/>
              </a:spcAft>
              <a:buClr>
                <a:srgbClr val="C60D46"/>
              </a:buClr>
            </a:pPr>
            <a:r>
              <a:rPr lang="ru-RU" dirty="0">
                <a:solidFill>
                  <a:prstClr val="black"/>
                </a:solidFill>
                <a:latin typeface="Candara" pitchFamily="34" charset="0"/>
                <a:cs typeface="+mn-cs"/>
              </a:rPr>
              <a:t>Процент лицензионности </a:t>
            </a:r>
            <a:r>
              <a:rPr lang="ru-RU" dirty="0">
                <a:solidFill>
                  <a:srgbClr val="A60D32"/>
                </a:solidFill>
                <a:latin typeface="Candara" pitchFamily="34" charset="0"/>
                <a:cs typeface="+mn-cs"/>
              </a:rPr>
              <a:t>после инвентаризации</a:t>
            </a:r>
            <a:r>
              <a:rPr lang="ru-RU" dirty="0">
                <a:solidFill>
                  <a:prstClr val="black"/>
                </a:solidFill>
                <a:latin typeface="Candara" pitchFamily="34" charset="0"/>
                <a:cs typeface="+mn-cs"/>
              </a:rPr>
              <a:t>:</a:t>
            </a:r>
          </a:p>
        </p:txBody>
      </p:sp>
      <p:sp>
        <p:nvSpPr>
          <p:cNvPr id="3" name="Прямоугольник 2"/>
          <p:cNvSpPr/>
          <p:nvPr/>
        </p:nvSpPr>
        <p:spPr>
          <a:xfrm>
            <a:off x="1187624" y="959447"/>
            <a:ext cx="6599085" cy="584775"/>
          </a:xfrm>
          <a:prstGeom prst="rect">
            <a:avLst/>
          </a:prstGeom>
        </p:spPr>
        <p:txBody>
          <a:bodyPr wrap="square">
            <a:spAutoFit/>
          </a:bodyPr>
          <a:lstStyle/>
          <a:p>
            <a:pPr lvl="0" fontAlgn="auto">
              <a:lnSpc>
                <a:spcPct val="80000"/>
              </a:lnSpc>
              <a:spcBef>
                <a:spcPct val="20000"/>
              </a:spcBef>
              <a:spcAft>
                <a:spcPts val="0"/>
              </a:spcAft>
              <a:buClr>
                <a:srgbClr val="C60D46"/>
              </a:buClr>
            </a:pPr>
            <a:r>
              <a:rPr lang="ru-RU" dirty="0">
                <a:solidFill>
                  <a:prstClr val="black"/>
                </a:solidFill>
                <a:latin typeface="Candara" pitchFamily="34" charset="0"/>
                <a:cs typeface="+mn-cs"/>
              </a:rPr>
              <a:t>Процент лицензионности ПО </a:t>
            </a:r>
            <a:r>
              <a:rPr lang="ru-RU" dirty="0">
                <a:solidFill>
                  <a:srgbClr val="A60D32"/>
                </a:solidFill>
                <a:latin typeface="Candara" pitchFamily="34" charset="0"/>
                <a:cs typeface="+mn-cs"/>
              </a:rPr>
              <a:t>до инвентаризации </a:t>
            </a:r>
            <a:r>
              <a:rPr lang="ru-RU" dirty="0">
                <a:solidFill>
                  <a:prstClr val="black"/>
                </a:solidFill>
                <a:latin typeface="Candara" pitchFamily="34" charset="0"/>
                <a:cs typeface="+mn-cs"/>
              </a:rPr>
              <a:t>со слов клиента:</a:t>
            </a:r>
            <a:endParaRPr lang="en-US" dirty="0">
              <a:solidFill>
                <a:prstClr val="black"/>
              </a:solidFill>
              <a:latin typeface="Candara" pitchFamily="34" charset="0"/>
              <a:cs typeface="+mn-cs"/>
            </a:endParaRPr>
          </a:p>
        </p:txBody>
      </p:sp>
      <p:sp>
        <p:nvSpPr>
          <p:cNvPr id="4" name="Прямоугольник 3"/>
          <p:cNvSpPr/>
          <p:nvPr/>
        </p:nvSpPr>
        <p:spPr>
          <a:xfrm>
            <a:off x="1187624" y="1576173"/>
            <a:ext cx="7685354" cy="338554"/>
          </a:xfrm>
          <a:prstGeom prst="rect">
            <a:avLst/>
          </a:prstGeom>
        </p:spPr>
        <p:txBody>
          <a:bodyPr wrap="square">
            <a:spAutoFit/>
          </a:bodyPr>
          <a:lstStyle/>
          <a:p>
            <a:pPr marL="0" indent="0">
              <a:lnSpc>
                <a:spcPct val="80000"/>
              </a:lnSpc>
              <a:buClr>
                <a:srgbClr val="C60D46"/>
              </a:buClr>
              <a:buNone/>
            </a:pPr>
            <a:r>
              <a:rPr lang="ru-RU" dirty="0">
                <a:solidFill>
                  <a:schemeClr val="tx1"/>
                </a:solidFill>
                <a:latin typeface="Candara" pitchFamily="34" charset="0"/>
              </a:rPr>
              <a:t>из </a:t>
            </a:r>
            <a:r>
              <a:rPr lang="ru-RU" dirty="0">
                <a:solidFill>
                  <a:srgbClr val="BF2025"/>
                </a:solidFill>
                <a:latin typeface="Candara" pitchFamily="34" charset="0"/>
              </a:rPr>
              <a:t>1 000 </a:t>
            </a:r>
            <a:r>
              <a:rPr lang="ru-RU" dirty="0">
                <a:solidFill>
                  <a:schemeClr val="tx1"/>
                </a:solidFill>
                <a:latin typeface="Candara" pitchFamily="34" charset="0"/>
              </a:rPr>
              <a:t>просканированных компьютеров было найдено</a:t>
            </a:r>
            <a:r>
              <a:rPr lang="ru-RU" dirty="0">
                <a:latin typeface="Candara" pitchFamily="34" charset="0"/>
              </a:rPr>
              <a:t>:</a:t>
            </a:r>
          </a:p>
        </p:txBody>
      </p:sp>
      <p:graphicFrame>
        <p:nvGraphicFramePr>
          <p:cNvPr id="6" name="Схема 5"/>
          <p:cNvGraphicFramePr/>
          <p:nvPr>
            <p:extLst>
              <p:ext uri="{D42A27DB-BD31-4B8C-83A1-F6EECF244321}">
                <p14:modId xmlns:p14="http://schemas.microsoft.com/office/powerpoint/2010/main" val="420009942"/>
              </p:ext>
            </p:extLst>
          </p:nvPr>
        </p:nvGraphicFramePr>
        <p:xfrm>
          <a:off x="1043608" y="2030068"/>
          <a:ext cx="3518641" cy="33123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3899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p:bldP spid="8" grpId="0"/>
      <p:bldP spid="2" grpId="0"/>
      <p:bldP spid="3" grpId="0"/>
      <p:bldP spid="4" grpId="0"/>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1145928" y="1628800"/>
            <a:ext cx="3278738" cy="2304256"/>
          </a:xfrm>
          <a:prstGeom prst="roundRect">
            <a:avLst/>
          </a:prstGeom>
          <a:solidFill>
            <a:schemeClr val="bg1"/>
          </a:solidFill>
          <a:ln w="38100">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Прямоугольник 15"/>
          <p:cNvSpPr/>
          <p:nvPr/>
        </p:nvSpPr>
        <p:spPr>
          <a:xfrm>
            <a:off x="1106504" y="920914"/>
            <a:ext cx="3357586" cy="369332"/>
          </a:xfrm>
          <a:prstGeom prst="rect">
            <a:avLst/>
          </a:prstGeom>
        </p:spPr>
        <p:txBody>
          <a:bodyPr wrap="square">
            <a:spAutoFit/>
            <a:scene3d>
              <a:camera prst="orthographicFront"/>
              <a:lightRig rig="threePt" dir="t"/>
            </a:scene3d>
            <a:sp3d extrusionH="57150">
              <a:bevelT w="38100" h="38100"/>
            </a:sp3d>
          </a:bodyPr>
          <a:lstStyle/>
          <a:p>
            <a:pPr algn="ctr"/>
            <a:r>
              <a:rPr lang="ru-RU" dirty="0" smtClean="0">
                <a:solidFill>
                  <a:prstClr val="black"/>
                </a:solidFill>
                <a:latin typeface="Candara" pitchFamily="34" charset="0"/>
              </a:rPr>
              <a:t>Создание контрактной базы</a:t>
            </a:r>
            <a:endParaRPr lang="ru-RU" dirty="0">
              <a:solidFill>
                <a:prstClr val="white"/>
              </a:solidFill>
              <a:latin typeface="Candara" pitchFamily="34" charset="0"/>
            </a:endParaRPr>
          </a:p>
        </p:txBody>
      </p:sp>
      <p:sp>
        <p:nvSpPr>
          <p:cNvPr id="19" name="Прямоугольник 18"/>
          <p:cNvSpPr/>
          <p:nvPr/>
        </p:nvSpPr>
        <p:spPr>
          <a:xfrm>
            <a:off x="4647530" y="920914"/>
            <a:ext cx="3956918" cy="707886"/>
          </a:xfrm>
          <a:prstGeom prst="rect">
            <a:avLst/>
          </a:prstGeom>
        </p:spPr>
        <p:txBody>
          <a:bodyPr wrap="square">
            <a:spAutoFit/>
            <a:scene3d>
              <a:camera prst="orthographicFront"/>
              <a:lightRig rig="threePt" dir="t"/>
            </a:scene3d>
            <a:sp3d extrusionH="57150">
              <a:bevelT w="38100" h="38100"/>
            </a:sp3d>
          </a:bodyPr>
          <a:lstStyle/>
          <a:p>
            <a:pPr algn="ctr"/>
            <a:r>
              <a:rPr lang="ru-RU" dirty="0" smtClean="0">
                <a:solidFill>
                  <a:schemeClr val="tx1"/>
                </a:solidFill>
                <a:latin typeface="Candara" pitchFamily="34" charset="0"/>
              </a:rPr>
              <a:t>Идентификация используемого ПО</a:t>
            </a:r>
            <a:endParaRPr lang="ru-RU" dirty="0">
              <a:solidFill>
                <a:prstClr val="black"/>
              </a:solidFill>
              <a:latin typeface="Candara" pitchFamily="34" charset="0"/>
            </a:endParaRPr>
          </a:p>
        </p:txBody>
      </p:sp>
      <p:grpSp>
        <p:nvGrpSpPr>
          <p:cNvPr id="24" name="Группа 23"/>
          <p:cNvGrpSpPr/>
          <p:nvPr/>
        </p:nvGrpSpPr>
        <p:grpSpPr>
          <a:xfrm>
            <a:off x="1485427" y="1635640"/>
            <a:ext cx="2582517" cy="2297416"/>
            <a:chOff x="214282" y="2571744"/>
            <a:chExt cx="3853661" cy="4025608"/>
          </a:xfrm>
        </p:grpSpPr>
        <p:pic>
          <p:nvPicPr>
            <p:cNvPr id="21" name="Рисунок 20" descr="j0434825.png"/>
            <p:cNvPicPr>
              <a:picLocks noChangeAspect="1"/>
            </p:cNvPicPr>
            <p:nvPr/>
          </p:nvPicPr>
          <p:blipFill>
            <a:blip r:embed="rId3" cstate="print"/>
            <a:stretch>
              <a:fillRect/>
            </a:stretch>
          </p:blipFill>
          <p:spPr>
            <a:xfrm>
              <a:off x="251520" y="2708920"/>
              <a:ext cx="2055034" cy="1789028"/>
            </a:xfrm>
            <a:prstGeom prst="rect">
              <a:avLst/>
            </a:prstGeom>
          </p:spPr>
        </p:pic>
        <p:grpSp>
          <p:nvGrpSpPr>
            <p:cNvPr id="5" name="Группа 4"/>
            <p:cNvGrpSpPr/>
            <p:nvPr/>
          </p:nvGrpSpPr>
          <p:grpSpPr>
            <a:xfrm>
              <a:off x="214282" y="2571744"/>
              <a:ext cx="3853661" cy="4025608"/>
              <a:chOff x="-29" y="2000240"/>
              <a:chExt cx="3428992" cy="4114588"/>
            </a:xfrm>
          </p:grpSpPr>
          <p:pic>
            <p:nvPicPr>
              <p:cNvPr id="6" name="Рисунок 5" descr="j0434825.png"/>
              <p:cNvPicPr>
                <a:picLocks noChangeAspect="1"/>
              </p:cNvPicPr>
              <p:nvPr/>
            </p:nvPicPr>
            <p:blipFill>
              <a:blip r:embed="rId3" cstate="print"/>
              <a:stretch>
                <a:fillRect/>
              </a:stretch>
            </p:blipFill>
            <p:spPr>
              <a:xfrm>
                <a:off x="1285855" y="2000240"/>
                <a:ext cx="1828572" cy="1828572"/>
              </a:xfrm>
              <a:prstGeom prst="rect">
                <a:avLst/>
              </a:prstGeom>
            </p:spPr>
          </p:pic>
          <p:pic>
            <p:nvPicPr>
              <p:cNvPr id="7" name="Рисунок 6" descr="j0434825.png"/>
              <p:cNvPicPr>
                <a:picLocks noChangeAspect="1"/>
              </p:cNvPicPr>
              <p:nvPr/>
            </p:nvPicPr>
            <p:blipFill>
              <a:blip r:embed="rId3" cstate="print"/>
              <a:stretch>
                <a:fillRect/>
              </a:stretch>
            </p:blipFill>
            <p:spPr>
              <a:xfrm>
                <a:off x="-29" y="2786058"/>
                <a:ext cx="1828572" cy="1828572"/>
              </a:xfrm>
              <a:prstGeom prst="rect">
                <a:avLst/>
              </a:prstGeom>
            </p:spPr>
          </p:pic>
          <p:pic>
            <p:nvPicPr>
              <p:cNvPr id="8" name="Рисунок 7" descr="j0434825.png"/>
              <p:cNvPicPr>
                <a:picLocks noChangeAspect="1"/>
              </p:cNvPicPr>
              <p:nvPr/>
            </p:nvPicPr>
            <p:blipFill>
              <a:blip r:embed="rId3" cstate="print"/>
              <a:stretch>
                <a:fillRect/>
              </a:stretch>
            </p:blipFill>
            <p:spPr>
              <a:xfrm>
                <a:off x="71409" y="4071942"/>
                <a:ext cx="1828572" cy="1828572"/>
              </a:xfrm>
              <a:prstGeom prst="rect">
                <a:avLst/>
              </a:prstGeom>
            </p:spPr>
          </p:pic>
          <p:pic>
            <p:nvPicPr>
              <p:cNvPr id="9" name="Рисунок 8" descr="j0434825.png"/>
              <p:cNvPicPr>
                <a:picLocks noChangeAspect="1"/>
              </p:cNvPicPr>
              <p:nvPr/>
            </p:nvPicPr>
            <p:blipFill>
              <a:blip r:embed="rId3" cstate="print"/>
              <a:stretch>
                <a:fillRect/>
              </a:stretch>
            </p:blipFill>
            <p:spPr>
              <a:xfrm>
                <a:off x="1600391" y="4286256"/>
                <a:ext cx="1828572" cy="1828572"/>
              </a:xfrm>
              <a:prstGeom prst="rect">
                <a:avLst/>
              </a:prstGeom>
            </p:spPr>
          </p:pic>
          <p:sp>
            <p:nvSpPr>
              <p:cNvPr id="10" name="Прямоугольник 9"/>
              <p:cNvSpPr/>
              <p:nvPr/>
            </p:nvSpPr>
            <p:spPr>
              <a:xfrm>
                <a:off x="367021" y="4386212"/>
                <a:ext cx="1141082" cy="380433"/>
              </a:xfrm>
              <a:prstGeom prst="rect">
                <a:avLst/>
              </a:prstGeom>
              <a:noFill/>
              <a:scene3d>
                <a:camera prst="orthographicFront"/>
                <a:lightRig rig="flat" dir="tl">
                  <a:rot lat="0" lon="0" rev="6600000"/>
                </a:lightRig>
              </a:scene3d>
              <a:sp3d>
                <a:bevelT/>
              </a:sp3d>
            </p:spPr>
            <p:txBody>
              <a:bodyPr wrap="none">
                <a:spAutoFit/>
                <a:sp3d extrusionH="25400" contourW="8890">
                  <a:bevelT w="38100" h="31750"/>
                  <a:contourClr>
                    <a:schemeClr val="accent2">
                      <a:shade val="75000"/>
                    </a:schemeClr>
                  </a:contourClr>
                </a:sp3d>
              </a:bodyPr>
              <a:lstStyle/>
              <a:p>
                <a:pPr algn="ctr">
                  <a:defRPr/>
                </a:pPr>
                <a:r>
                  <a:rPr lang="ru-RU" sz="1400" dirty="0">
                    <a:ln w="11430"/>
                    <a:solidFill>
                      <a:srgbClr val="C00000"/>
                    </a:solidFill>
                    <a:latin typeface="Candara" pitchFamily="34" charset="0"/>
                  </a:rPr>
                  <a:t>Лицензия</a:t>
                </a:r>
              </a:p>
            </p:txBody>
          </p:sp>
          <p:sp>
            <p:nvSpPr>
              <p:cNvPr id="11" name="Прямоугольник 10"/>
              <p:cNvSpPr/>
              <p:nvPr/>
            </p:nvSpPr>
            <p:spPr>
              <a:xfrm>
                <a:off x="497212" y="3157351"/>
                <a:ext cx="773369" cy="314580"/>
              </a:xfrm>
              <a:prstGeom prst="rect">
                <a:avLst/>
              </a:prstGeom>
              <a:noFill/>
              <a:scene3d>
                <a:camera prst="orthographicFront"/>
                <a:lightRig rig="flat" dir="tl">
                  <a:rot lat="0" lon="0" rev="6600000"/>
                </a:lightRig>
              </a:scene3d>
              <a:sp3d>
                <a:bevelT/>
              </a:sp3d>
            </p:spPr>
            <p:txBody>
              <a:bodyPr wrap="none">
                <a:spAutoFit/>
                <a:sp3d extrusionH="25400" contourW="8890">
                  <a:bevelT w="38100" h="31750"/>
                  <a:contourClr>
                    <a:schemeClr val="accent2">
                      <a:shade val="75000"/>
                    </a:schemeClr>
                  </a:contourClr>
                </a:sp3d>
              </a:bodyPr>
              <a:lstStyle/>
              <a:p>
                <a:pPr algn="ctr">
                  <a:defRPr/>
                </a:pPr>
                <a:r>
                  <a:rPr lang="ru-RU" sz="1400" dirty="0">
                    <a:ln w="11430"/>
                    <a:solidFill>
                      <a:srgbClr val="C00000"/>
                    </a:solidFill>
                    <a:effectLst>
                      <a:outerShdw blurRad="50800" dist="39000" dir="5460000" algn="tl">
                        <a:srgbClr val="000000">
                          <a:alpha val="38000"/>
                        </a:srgbClr>
                      </a:outerShdw>
                    </a:effectLst>
                    <a:latin typeface="Calibri"/>
                  </a:rPr>
                  <a:t>Договор</a:t>
                </a:r>
              </a:p>
            </p:txBody>
          </p:sp>
          <p:sp>
            <p:nvSpPr>
              <p:cNvPr id="12" name="Прямоугольник 11"/>
              <p:cNvSpPr/>
              <p:nvPr/>
            </p:nvSpPr>
            <p:spPr>
              <a:xfrm>
                <a:off x="1849014" y="2314510"/>
                <a:ext cx="654410" cy="380433"/>
              </a:xfrm>
              <a:prstGeom prst="rect">
                <a:avLst/>
              </a:prstGeom>
              <a:noFill/>
              <a:scene3d>
                <a:camera prst="orthographicFront"/>
                <a:lightRig rig="flat" dir="tl">
                  <a:rot lat="0" lon="0" rev="6600000"/>
                </a:lightRig>
              </a:scene3d>
              <a:sp3d>
                <a:bevelT/>
              </a:sp3d>
            </p:spPr>
            <p:txBody>
              <a:bodyPr wrap="none">
                <a:spAutoFit/>
                <a:sp3d extrusionH="25400" contourW="8890">
                  <a:bevelT w="38100" h="31750"/>
                  <a:contourClr>
                    <a:schemeClr val="accent2">
                      <a:shade val="75000"/>
                    </a:schemeClr>
                  </a:contourClr>
                </a:sp3d>
              </a:bodyPr>
              <a:lstStyle/>
              <a:p>
                <a:pPr algn="ctr">
                  <a:defRPr/>
                </a:pPr>
                <a:r>
                  <a:rPr lang="ru-RU" sz="1400" dirty="0">
                    <a:ln w="11430"/>
                    <a:solidFill>
                      <a:srgbClr val="C00000"/>
                    </a:solidFill>
                    <a:effectLst>
                      <a:outerShdw blurRad="50800" dist="39000" dir="5460000" algn="tl">
                        <a:srgbClr val="000000">
                          <a:alpha val="38000"/>
                        </a:srgbClr>
                      </a:outerShdw>
                    </a:effectLst>
                    <a:latin typeface="Candara" pitchFamily="34" charset="0"/>
                  </a:rPr>
                  <a:t>Счет</a:t>
                </a:r>
              </a:p>
            </p:txBody>
          </p:sp>
          <p:sp>
            <p:nvSpPr>
              <p:cNvPr id="13" name="Прямоугольник 12"/>
              <p:cNvSpPr/>
              <p:nvPr/>
            </p:nvSpPr>
            <p:spPr>
              <a:xfrm>
                <a:off x="1871832" y="4643447"/>
                <a:ext cx="1246881" cy="380433"/>
              </a:xfrm>
              <a:prstGeom prst="rect">
                <a:avLst/>
              </a:prstGeom>
              <a:noFill/>
              <a:scene3d>
                <a:camera prst="orthographicFront"/>
                <a:lightRig rig="flat" dir="tl">
                  <a:rot lat="0" lon="0" rev="6600000"/>
                </a:lightRig>
              </a:scene3d>
              <a:sp3d>
                <a:bevelT/>
              </a:sp3d>
            </p:spPr>
            <p:txBody>
              <a:bodyPr wrap="none">
                <a:spAutoFit/>
                <a:sp3d extrusionH="25400" contourW="8890">
                  <a:bevelT w="38100" h="31750"/>
                  <a:contourClr>
                    <a:schemeClr val="accent2">
                      <a:shade val="75000"/>
                    </a:schemeClr>
                  </a:contourClr>
                </a:sp3d>
              </a:bodyPr>
              <a:lstStyle/>
              <a:p>
                <a:pPr algn="ctr">
                  <a:defRPr/>
                </a:pPr>
                <a:r>
                  <a:rPr lang="ru-RU" sz="1400" dirty="0">
                    <a:ln w="11430"/>
                    <a:solidFill>
                      <a:srgbClr val="C00000"/>
                    </a:solidFill>
                    <a:effectLst>
                      <a:outerShdw blurRad="50800" dist="39000" dir="5460000" algn="tl">
                        <a:srgbClr val="000000">
                          <a:alpha val="38000"/>
                        </a:srgbClr>
                      </a:outerShdw>
                    </a:effectLst>
                    <a:latin typeface="Candara" pitchFamily="34" charset="0"/>
                  </a:rPr>
                  <a:t>Накладная</a:t>
                </a:r>
              </a:p>
            </p:txBody>
          </p:sp>
          <p:pic>
            <p:nvPicPr>
              <p:cNvPr id="14" name="Рисунок 13" descr="j0434825.png"/>
              <p:cNvPicPr>
                <a:picLocks noChangeAspect="1"/>
              </p:cNvPicPr>
              <p:nvPr/>
            </p:nvPicPr>
            <p:blipFill>
              <a:blip r:embed="rId3" cstate="print"/>
              <a:stretch>
                <a:fillRect/>
              </a:stretch>
            </p:blipFill>
            <p:spPr>
              <a:xfrm>
                <a:off x="1600391" y="3000372"/>
                <a:ext cx="1828572" cy="1828572"/>
              </a:xfrm>
              <a:prstGeom prst="rect">
                <a:avLst/>
              </a:prstGeom>
            </p:spPr>
          </p:pic>
          <p:sp>
            <p:nvSpPr>
              <p:cNvPr id="15" name="Прямоугольник 14"/>
              <p:cNvSpPr/>
              <p:nvPr/>
            </p:nvSpPr>
            <p:spPr>
              <a:xfrm>
                <a:off x="2242570" y="3314642"/>
                <a:ext cx="567848" cy="380433"/>
              </a:xfrm>
              <a:prstGeom prst="rect">
                <a:avLst/>
              </a:prstGeom>
              <a:noFill/>
              <a:scene3d>
                <a:camera prst="orthographicFront"/>
                <a:lightRig rig="flat" dir="tl">
                  <a:rot lat="0" lon="0" rev="6600000"/>
                </a:lightRig>
              </a:scene3d>
              <a:sp3d>
                <a:bevelT/>
              </a:sp3d>
            </p:spPr>
            <p:txBody>
              <a:bodyPr wrap="none">
                <a:spAutoFit/>
                <a:sp3d extrusionH="25400" contourW="8890">
                  <a:bevelT w="38100" h="31750"/>
                  <a:contourClr>
                    <a:schemeClr val="accent2">
                      <a:shade val="75000"/>
                    </a:schemeClr>
                  </a:contourClr>
                </a:sp3d>
              </a:bodyPr>
              <a:lstStyle/>
              <a:p>
                <a:pPr algn="ctr">
                  <a:defRPr/>
                </a:pPr>
                <a:r>
                  <a:rPr lang="ru-RU" sz="1400" dirty="0">
                    <a:ln w="11430"/>
                    <a:solidFill>
                      <a:srgbClr val="C00000"/>
                    </a:solidFill>
                    <a:effectLst>
                      <a:outerShdw blurRad="50800" dist="39000" dir="5460000" algn="tl">
                        <a:srgbClr val="000000">
                          <a:alpha val="38000"/>
                        </a:srgbClr>
                      </a:outerShdw>
                    </a:effectLst>
                    <a:latin typeface="Candara" pitchFamily="34" charset="0"/>
                  </a:rPr>
                  <a:t>Акт</a:t>
                </a:r>
              </a:p>
            </p:txBody>
          </p:sp>
        </p:grpSp>
        <p:sp>
          <p:nvSpPr>
            <p:cNvPr id="23" name="Прямоугольник 22"/>
            <p:cNvSpPr/>
            <p:nvPr/>
          </p:nvSpPr>
          <p:spPr>
            <a:xfrm>
              <a:off x="822404" y="3061367"/>
              <a:ext cx="941284" cy="307777"/>
            </a:xfrm>
            <a:prstGeom prst="rect">
              <a:avLst/>
            </a:prstGeom>
            <a:noFill/>
            <a:scene3d>
              <a:camera prst="orthographicFront"/>
              <a:lightRig rig="flat" dir="tl">
                <a:rot lat="0" lon="0" rev="6600000"/>
              </a:lightRig>
            </a:scene3d>
            <a:sp3d>
              <a:bevelT/>
            </a:sp3d>
          </p:spPr>
          <p:txBody>
            <a:bodyPr wrap="none">
              <a:spAutoFit/>
              <a:sp3d extrusionH="25400" contourW="8890">
                <a:bevelT w="38100" h="31750"/>
                <a:contourClr>
                  <a:schemeClr val="accent2">
                    <a:shade val="75000"/>
                  </a:schemeClr>
                </a:contourClr>
              </a:sp3d>
            </a:bodyPr>
            <a:lstStyle/>
            <a:p>
              <a:pPr algn="ctr">
                <a:defRPr/>
              </a:pPr>
              <a:r>
                <a:rPr lang="ru-RU" sz="1400" dirty="0" smtClean="0">
                  <a:ln w="11430"/>
                  <a:solidFill>
                    <a:srgbClr val="C00000"/>
                  </a:solidFill>
                  <a:effectLst>
                    <a:outerShdw blurRad="50800" dist="39000" dir="5460000" algn="tl">
                      <a:srgbClr val="000000">
                        <a:alpha val="38000"/>
                      </a:srgbClr>
                    </a:outerShdw>
                  </a:effectLst>
                  <a:latin typeface="Calibri"/>
                </a:rPr>
                <a:t>Контракт</a:t>
              </a:r>
              <a:endParaRPr lang="ru-RU" sz="1400" dirty="0">
                <a:ln w="11430"/>
                <a:solidFill>
                  <a:srgbClr val="C00000"/>
                </a:solidFill>
                <a:effectLst>
                  <a:outerShdw blurRad="50800" dist="39000" dir="5460000" algn="tl">
                    <a:srgbClr val="000000">
                      <a:alpha val="38000"/>
                    </a:srgbClr>
                  </a:outerShdw>
                </a:effectLst>
                <a:latin typeface="Calibri"/>
              </a:endParaRPr>
            </a:p>
          </p:txBody>
        </p:sp>
      </p:grpSp>
      <p:sp>
        <p:nvSpPr>
          <p:cNvPr id="29" name="Скругленный прямоугольник 28"/>
          <p:cNvSpPr/>
          <p:nvPr/>
        </p:nvSpPr>
        <p:spPr>
          <a:xfrm>
            <a:off x="5004048" y="1628800"/>
            <a:ext cx="3278738" cy="2304256"/>
          </a:xfrm>
          <a:prstGeom prst="roundRect">
            <a:avLst/>
          </a:prstGeom>
          <a:solidFill>
            <a:schemeClr val="bg1"/>
          </a:solidFill>
          <a:ln w="38100">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30" name="Рисунок 29" descr="SCCM.JPG"/>
          <p:cNvPicPr>
            <a:picLocks noChangeAspect="1"/>
          </p:cNvPicPr>
          <p:nvPr/>
        </p:nvPicPr>
        <p:blipFill>
          <a:blip r:embed="rId4" cstate="print"/>
          <a:stretch>
            <a:fillRect/>
          </a:stretch>
        </p:blipFill>
        <p:spPr>
          <a:xfrm>
            <a:off x="5186442" y="1770522"/>
            <a:ext cx="2967045" cy="761518"/>
          </a:xfrm>
          <a:prstGeom prst="rect">
            <a:avLst/>
          </a:prstGeom>
        </p:spPr>
      </p:pic>
      <p:pic>
        <p:nvPicPr>
          <p:cNvPr id="31" name="Picture 3" descr="C:\Users\guryevvp\Презентация\!Подготовительные материалы\Img\Логотип.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401" y="2564904"/>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5004048" y="3140968"/>
            <a:ext cx="3278738" cy="707886"/>
          </a:xfrm>
          <a:prstGeom prst="rect">
            <a:avLst/>
          </a:prstGeom>
          <a:noFill/>
        </p:spPr>
        <p:txBody>
          <a:bodyPr wrap="square" rtlCol="0">
            <a:spAutoFit/>
          </a:bodyPr>
          <a:lstStyle/>
          <a:p>
            <a:pPr algn="ctr"/>
            <a:r>
              <a:rPr lang="en-US" dirty="0" err="1" smtClean="0">
                <a:solidFill>
                  <a:srgbClr val="FF0000"/>
                </a:solidFill>
                <a:latin typeface="Candara" pitchFamily="34" charset="0"/>
              </a:rPr>
              <a:t>S</a:t>
            </a:r>
            <a:r>
              <a:rPr lang="en-US" dirty="0" err="1" smtClean="0">
                <a:solidFill>
                  <a:prstClr val="white">
                    <a:lumMod val="50000"/>
                  </a:prstClr>
                </a:solidFill>
                <a:latin typeface="Candara" pitchFamily="34" charset="0"/>
              </a:rPr>
              <a:t>oftline</a:t>
            </a:r>
            <a:endParaRPr lang="en-US" dirty="0" smtClean="0">
              <a:solidFill>
                <a:prstClr val="white">
                  <a:lumMod val="50000"/>
                </a:prstClr>
              </a:solidFill>
              <a:latin typeface="Candara" pitchFamily="34" charset="0"/>
            </a:endParaRPr>
          </a:p>
          <a:p>
            <a:pPr algn="ctr"/>
            <a:r>
              <a:rPr lang="en-US" dirty="0" smtClean="0">
                <a:solidFill>
                  <a:srgbClr val="FF0000"/>
                </a:solidFill>
                <a:latin typeface="Candara" pitchFamily="34" charset="0"/>
              </a:rPr>
              <a:t>A</a:t>
            </a:r>
            <a:r>
              <a:rPr lang="en-US" dirty="0" smtClean="0">
                <a:solidFill>
                  <a:prstClr val="white">
                    <a:lumMod val="50000"/>
                  </a:prstClr>
                </a:solidFill>
                <a:latin typeface="Candara" pitchFamily="34" charset="0"/>
              </a:rPr>
              <a:t>sset</a:t>
            </a:r>
            <a:r>
              <a:rPr lang="en-US" dirty="0" smtClean="0">
                <a:solidFill>
                  <a:srgbClr val="FF0000"/>
                </a:solidFill>
                <a:latin typeface="Candara" pitchFamily="34" charset="0"/>
              </a:rPr>
              <a:t> M</a:t>
            </a:r>
            <a:r>
              <a:rPr lang="en-US" dirty="0" smtClean="0">
                <a:solidFill>
                  <a:prstClr val="white">
                    <a:lumMod val="50000"/>
                  </a:prstClr>
                </a:solidFill>
                <a:latin typeface="Candara" pitchFamily="34" charset="0"/>
              </a:rPr>
              <a:t>anagement</a:t>
            </a:r>
            <a:r>
              <a:rPr lang="en-US" dirty="0" smtClean="0">
                <a:solidFill>
                  <a:srgbClr val="FF0000"/>
                </a:solidFill>
                <a:latin typeface="Candara" pitchFamily="34" charset="0"/>
              </a:rPr>
              <a:t> M</a:t>
            </a:r>
            <a:r>
              <a:rPr lang="en-US" dirty="0" smtClean="0">
                <a:solidFill>
                  <a:prstClr val="white">
                    <a:lumMod val="50000"/>
                  </a:prstClr>
                </a:solidFill>
                <a:latin typeface="Candara" pitchFamily="34" charset="0"/>
              </a:rPr>
              <a:t>odule</a:t>
            </a:r>
            <a:endParaRPr lang="ru-RU" dirty="0">
              <a:solidFill>
                <a:prstClr val="white">
                  <a:lumMod val="50000"/>
                </a:prstClr>
              </a:solidFill>
              <a:latin typeface="Candara" pitchFamily="34" charset="0"/>
            </a:endParaRPr>
          </a:p>
        </p:txBody>
      </p:sp>
      <p:sp>
        <p:nvSpPr>
          <p:cNvPr id="34" name="Левая фигурная скобка 33"/>
          <p:cNvSpPr/>
          <p:nvPr/>
        </p:nvSpPr>
        <p:spPr>
          <a:xfrm rot="16200000">
            <a:off x="4083714" y="598078"/>
            <a:ext cx="1221865" cy="7176282"/>
          </a:xfrm>
          <a:prstGeom prst="leftBrace">
            <a:avLst>
              <a:gd name="adj1" fmla="val 52291"/>
              <a:gd name="adj2" fmla="val 50000"/>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35" name="Прямоугольник с двумя вырезанными противолежащими углами 34"/>
          <p:cNvSpPr/>
          <p:nvPr/>
        </p:nvSpPr>
        <p:spPr>
          <a:xfrm>
            <a:off x="1259632" y="4941168"/>
            <a:ext cx="7170488" cy="936104"/>
          </a:xfrm>
          <a:prstGeom prst="snip2DiagRect">
            <a:avLst>
              <a:gd name="adj1" fmla="val 0"/>
              <a:gd name="adj2" fmla="val 50000"/>
            </a:avLst>
          </a:prstGeom>
          <a:solidFill>
            <a:schemeClr val="accent2">
              <a:lumMod val="20000"/>
              <a:lumOff val="80000"/>
            </a:schemeClr>
          </a:solidFill>
          <a:ln w="38100">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prstClr val="black">
                    <a:lumMod val="95000"/>
                    <a:lumOff val="5000"/>
                  </a:prstClr>
                </a:solidFill>
                <a:latin typeface="Candara" pitchFamily="34" charset="0"/>
              </a:rPr>
              <a:t>Верификация лицензионного соответствия</a:t>
            </a:r>
          </a:p>
        </p:txBody>
      </p:sp>
      <p:sp>
        <p:nvSpPr>
          <p:cNvPr id="27" name="Заголовок 26"/>
          <p:cNvSpPr txBox="1">
            <a:spLocks noGrp="1"/>
          </p:cNvSpPr>
          <p:nvPr>
            <p:ph type="title"/>
          </p:nvPr>
        </p:nvSpPr>
        <p:spPr>
          <a:xfrm>
            <a:off x="1145928" y="214290"/>
            <a:ext cx="6450408" cy="500066"/>
          </a:xfrm>
          <a:prstGeom prst="rect">
            <a:avLst/>
          </a:prstGeo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lvl1pPr defTabSz="914400" eaLnBrk="1" latinLnBrk="0" hangingPunct="1">
              <a:buNone/>
              <a:defRPr>
                <a:ln w="11430"/>
                <a:latin typeface="Candara" pitchFamily="34" charset="0"/>
                <a:ea typeface="+mj-ea"/>
                <a:cs typeface="+mj-cs"/>
              </a:defRPr>
            </a:lvl1pPr>
          </a:lstStyle>
          <a:p>
            <a:pPr fontAlgn="base">
              <a:spcAft>
                <a:spcPct val="0"/>
              </a:spcAft>
              <a:defRPr/>
            </a:pPr>
            <a:r>
              <a:rPr lang="ru-RU" sz="2100" dirty="0">
                <a:solidFill>
                  <a:srgbClr val="C00000"/>
                </a:solidFill>
              </a:rPr>
              <a:t>Верификация лицензионного соответствия</a:t>
            </a:r>
          </a:p>
        </p:txBody>
      </p:sp>
    </p:spTree>
    <p:extLst>
      <p:ext uri="{BB962C8B-B14F-4D97-AF65-F5344CB8AC3E}">
        <p14:creationId xmlns:p14="http://schemas.microsoft.com/office/powerpoint/2010/main" val="385206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5"/>
                                        </p:tgtEl>
                                      </p:cBhvr>
                                    </p:animEffect>
                                    <p:animScale>
                                      <p:cBhvr>
                                        <p:cTn id="7"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3563938" y="1628775"/>
            <a:ext cx="2071687" cy="1800225"/>
          </a:xfrm>
          <a:prstGeom prst="rect">
            <a:avLst/>
          </a:prstGeom>
          <a:noFill/>
          <a:ln w="9525">
            <a:noFill/>
            <a:miter lim="800000"/>
            <a:headEnd/>
            <a:tailEnd/>
          </a:ln>
        </p:spPr>
        <p:txBody>
          <a:bodyPr anchor="ctr"/>
          <a:lstStyle/>
          <a:p>
            <a:pPr algn="ctr" eaLnBrk="1" hangingPunct="1"/>
            <a:endParaRPr lang="ru-RU" sz="1900" b="0">
              <a:solidFill>
                <a:schemeClr val="tx1"/>
              </a:solidFill>
              <a:latin typeface="Arial" pitchFamily="34" charset="0"/>
            </a:endParaRPr>
          </a:p>
        </p:txBody>
      </p:sp>
      <p:sp>
        <p:nvSpPr>
          <p:cNvPr id="13" name="Rectangle 2"/>
          <p:cNvSpPr>
            <a:spLocks noGrp="1" noChangeArrowheads="1"/>
          </p:cNvSpPr>
          <p:nvPr>
            <p:ph type="title"/>
          </p:nvPr>
        </p:nvSpPr>
        <p:spPr>
          <a:xfrm>
            <a:off x="1113527" y="188640"/>
            <a:ext cx="8501122" cy="500066"/>
          </a:xfrm>
          <a:noFill/>
          <a:ln w="9525">
            <a:noFill/>
            <a:miter lim="800000"/>
            <a:headEnd/>
            <a:tailEnd/>
          </a:ln>
          <a:effectLst/>
        </p:spPr>
        <p:txBody>
          <a:bodyPr vert="horz" wrap="square" lIns="162000" tIns="45720" rIns="91440" bIns="82800" numCol="1" rtlCol="0" anchor="ctr" anchorCtr="0" compatLnSpc="1">
            <a:prstTxWarp prst="textNoShape">
              <a:avLst/>
            </a:prstTxWarp>
            <a:normAutofit fontScale="92500"/>
            <a:scene3d>
              <a:camera prst="orthographicFront"/>
              <a:lightRig rig="soft" dir="t">
                <a:rot lat="0" lon="0" rev="10800000"/>
              </a:lightRig>
            </a:scene3d>
            <a:sp3d>
              <a:bevelT w="27940" h="12700"/>
              <a:contourClr>
                <a:srgbClr val="DDDDDD"/>
              </a:contourClr>
            </a:sp3d>
          </a:bodyPr>
          <a:lstStyle/>
          <a:p>
            <a:pPr fontAlgn="base">
              <a:spcAft>
                <a:spcPct val="0"/>
              </a:spcAft>
              <a:defRPr/>
            </a:pPr>
            <a:r>
              <a:rPr lang="ru-RU" sz="2100" dirty="0">
                <a:ln w="11430"/>
                <a:solidFill>
                  <a:srgbClr val="C00000"/>
                </a:solidFill>
                <a:latin typeface="Candara" pitchFamily="34" charset="0"/>
              </a:rPr>
              <a:t>Создание  базы  данных  имеющихся  лицензий</a:t>
            </a:r>
          </a:p>
        </p:txBody>
      </p:sp>
      <p:pic>
        <p:nvPicPr>
          <p:cNvPr id="29700" name="Picture 18"/>
          <p:cNvPicPr preferRelativeResize="0">
            <a:picLocks noChangeAspect="1" noChangeArrowheads="1"/>
          </p:cNvPicPr>
          <p:nvPr/>
        </p:nvPicPr>
        <p:blipFill>
          <a:blip r:embed="rId3" cstate="print"/>
          <a:srcRect/>
          <a:stretch>
            <a:fillRect/>
          </a:stretch>
        </p:blipFill>
        <p:spPr bwMode="auto">
          <a:xfrm>
            <a:off x="5148064" y="876511"/>
            <a:ext cx="3538612" cy="5052802"/>
          </a:xfrm>
          <a:prstGeom prst="rect">
            <a:avLst/>
          </a:prstGeom>
          <a:noFill/>
          <a:ln w="9525">
            <a:noFill/>
            <a:miter lim="800000"/>
            <a:headEnd/>
            <a:tailEnd/>
          </a:ln>
        </p:spPr>
      </p:pic>
      <p:sp>
        <p:nvSpPr>
          <p:cNvPr id="29701" name="Rectangle 17"/>
          <p:cNvSpPr>
            <a:spLocks noChangeArrowheads="1"/>
          </p:cNvSpPr>
          <p:nvPr/>
        </p:nvSpPr>
        <p:spPr bwMode="auto">
          <a:xfrm>
            <a:off x="1115616" y="980728"/>
            <a:ext cx="4248472" cy="4896197"/>
          </a:xfrm>
          <a:prstGeom prst="rect">
            <a:avLst/>
          </a:prstGeom>
          <a:noFill/>
          <a:ln w="9525">
            <a:noFill/>
            <a:miter lim="800000"/>
            <a:headEnd/>
            <a:tailEnd/>
          </a:ln>
        </p:spPr>
        <p:txBody>
          <a:bodyPr/>
          <a:lstStyle/>
          <a:p>
            <a:pPr>
              <a:spcBef>
                <a:spcPct val="40000"/>
              </a:spcBef>
              <a:buClr>
                <a:schemeClr val="accent2"/>
              </a:buClr>
            </a:pPr>
            <a:r>
              <a:rPr lang="ru-RU" sz="1600" dirty="0">
                <a:solidFill>
                  <a:srgbClr val="C00000"/>
                </a:solidFill>
                <a:latin typeface="Candara" pitchFamily="34" charset="0"/>
              </a:rPr>
              <a:t>Необходимо собрать:</a:t>
            </a:r>
          </a:p>
          <a:p>
            <a:pPr marL="365125" indent="-365125">
              <a:spcBef>
                <a:spcPct val="40000"/>
              </a:spcBef>
              <a:buClr>
                <a:schemeClr val="accent2"/>
              </a:buClr>
              <a:buFont typeface="Wingdings" pitchFamily="2" charset="2"/>
              <a:buChar char="§"/>
            </a:pPr>
            <a:r>
              <a:rPr lang="ru-RU" sz="1600" dirty="0">
                <a:solidFill>
                  <a:schemeClr val="tx1"/>
                </a:solidFill>
                <a:latin typeface="Candara" pitchFamily="34" charset="0"/>
              </a:rPr>
              <a:t>Бухгалтерские документы: счёт-фактура, накладная, договор, платежные документы.</a:t>
            </a:r>
          </a:p>
          <a:p>
            <a:pPr marL="365125" indent="-365125">
              <a:spcBef>
                <a:spcPct val="40000"/>
              </a:spcBef>
              <a:buClr>
                <a:schemeClr val="accent2"/>
              </a:buClr>
              <a:buFont typeface="Wingdings" pitchFamily="2" charset="2"/>
              <a:buChar char="§"/>
            </a:pPr>
            <a:r>
              <a:rPr lang="ru-RU" sz="1600" dirty="0">
                <a:solidFill>
                  <a:schemeClr val="tx1"/>
                </a:solidFill>
                <a:latin typeface="Candara" pitchFamily="34" charset="0"/>
              </a:rPr>
              <a:t>Лицензионные соглашения, сертификаты подлинности, ключи продукта, аппаратные ключи.</a:t>
            </a:r>
          </a:p>
          <a:p>
            <a:pPr marL="365125" indent="-365125">
              <a:spcBef>
                <a:spcPct val="40000"/>
              </a:spcBef>
              <a:buClr>
                <a:schemeClr val="accent2"/>
              </a:buClr>
              <a:buFont typeface="Wingdings" pitchFamily="2" charset="2"/>
              <a:buChar char="§"/>
            </a:pPr>
            <a:r>
              <a:rPr lang="ru-RU" sz="1600" dirty="0">
                <a:solidFill>
                  <a:schemeClr val="tx1"/>
                </a:solidFill>
                <a:latin typeface="Candara" pitchFamily="34" charset="0"/>
              </a:rPr>
              <a:t>Носители, документация, коробки.</a:t>
            </a:r>
          </a:p>
          <a:p>
            <a:pPr>
              <a:spcBef>
                <a:spcPct val="40000"/>
              </a:spcBef>
              <a:buClr>
                <a:schemeClr val="accent2"/>
              </a:buClr>
            </a:pPr>
            <a:r>
              <a:rPr lang="ru-RU" sz="1600" dirty="0">
                <a:solidFill>
                  <a:srgbClr val="C00000"/>
                </a:solidFill>
                <a:latin typeface="Candara" pitchFamily="34" charset="0"/>
              </a:rPr>
              <a:t>Где </a:t>
            </a:r>
            <a:r>
              <a:rPr lang="ru-RU" sz="1600" dirty="0" smtClean="0">
                <a:solidFill>
                  <a:srgbClr val="C00000"/>
                </a:solidFill>
                <a:latin typeface="Candara" pitchFamily="34" charset="0"/>
              </a:rPr>
              <a:t>искать:</a:t>
            </a:r>
          </a:p>
          <a:p>
            <a:pPr marL="285750" indent="-285750">
              <a:spcBef>
                <a:spcPct val="40000"/>
              </a:spcBef>
              <a:buClr>
                <a:schemeClr val="accent2"/>
              </a:buClr>
              <a:buFont typeface="Arial" pitchFamily="34" charset="0"/>
              <a:buChar char="•"/>
            </a:pPr>
            <a:r>
              <a:rPr lang="ru-RU" sz="1600" dirty="0" smtClean="0">
                <a:solidFill>
                  <a:schemeClr val="tx1"/>
                </a:solidFill>
                <a:latin typeface="Candara" pitchFamily="34" charset="0"/>
              </a:rPr>
              <a:t>бухгалтерия</a:t>
            </a:r>
            <a:r>
              <a:rPr lang="ru-RU" sz="1600" dirty="0">
                <a:solidFill>
                  <a:schemeClr val="tx1"/>
                </a:solidFill>
                <a:latin typeface="Candara" pitchFamily="34" charset="0"/>
              </a:rPr>
              <a:t>, </a:t>
            </a:r>
            <a:r>
              <a:rPr lang="en-US" sz="1600" dirty="0">
                <a:solidFill>
                  <a:schemeClr val="tx1"/>
                </a:solidFill>
                <a:latin typeface="Candara" pitchFamily="34" charset="0"/>
              </a:rPr>
              <a:t>IT</a:t>
            </a:r>
            <a:r>
              <a:rPr lang="ru-RU" sz="1600" dirty="0">
                <a:solidFill>
                  <a:schemeClr val="tx1"/>
                </a:solidFill>
                <a:latin typeface="Candara" pitchFamily="34" charset="0"/>
              </a:rPr>
              <a:t>-отдел, склад, рабочие места пользователей.</a:t>
            </a:r>
          </a:p>
          <a:p>
            <a:pPr marL="365125" indent="-365125">
              <a:spcBef>
                <a:spcPct val="40000"/>
              </a:spcBef>
              <a:buClr>
                <a:schemeClr val="accent2"/>
              </a:buClr>
              <a:buFont typeface="Arial" pitchFamily="34" charset="0"/>
              <a:buChar char="•"/>
            </a:pPr>
            <a:r>
              <a:rPr lang="ru-RU" sz="1600" dirty="0">
                <a:solidFill>
                  <a:schemeClr val="tx1"/>
                </a:solidFill>
                <a:latin typeface="Candara" pitchFamily="34" charset="0"/>
              </a:rPr>
              <a:t>з</a:t>
            </a:r>
            <a:r>
              <a:rPr lang="ru-RU" sz="1600" dirty="0" smtClean="0">
                <a:solidFill>
                  <a:schemeClr val="tx1"/>
                </a:solidFill>
                <a:latin typeface="Candara" pitchFamily="34" charset="0"/>
              </a:rPr>
              <a:t>анести </a:t>
            </a:r>
            <a:r>
              <a:rPr lang="ru-RU" sz="1600" dirty="0">
                <a:solidFill>
                  <a:schemeClr val="tx1"/>
                </a:solidFill>
                <a:latin typeface="Candara" pitchFamily="34" charset="0"/>
              </a:rPr>
              <a:t>информацию в БД:</a:t>
            </a:r>
            <a:br>
              <a:rPr lang="ru-RU" sz="1600" dirty="0">
                <a:solidFill>
                  <a:schemeClr val="tx1"/>
                </a:solidFill>
                <a:latin typeface="Candara" pitchFamily="34" charset="0"/>
              </a:rPr>
            </a:br>
            <a:r>
              <a:rPr lang="ru-RU" sz="1600" dirty="0">
                <a:solidFill>
                  <a:schemeClr val="tx1"/>
                </a:solidFill>
                <a:latin typeface="Candara" pitchFamily="34" charset="0"/>
              </a:rPr>
              <a:t>продукт, количество, дата приобретения, дата истечения, цена, серийный номер и проч. документы.</a:t>
            </a:r>
          </a:p>
          <a:p>
            <a:pPr marL="365125" indent="-365125">
              <a:spcBef>
                <a:spcPct val="40000"/>
              </a:spcBef>
              <a:buClr>
                <a:schemeClr val="accent2"/>
              </a:buClr>
              <a:buFont typeface="Arial" pitchFamily="34" charset="0"/>
              <a:buChar char="•"/>
            </a:pPr>
            <a:r>
              <a:rPr lang="ru-RU" sz="1600" dirty="0">
                <a:solidFill>
                  <a:schemeClr val="tx1"/>
                </a:solidFill>
                <a:latin typeface="Candara" pitchFamily="34" charset="0"/>
              </a:rPr>
              <a:t>л</a:t>
            </a:r>
            <a:r>
              <a:rPr lang="ru-RU" sz="1600" dirty="0" smtClean="0">
                <a:solidFill>
                  <a:schemeClr val="tx1"/>
                </a:solidFill>
                <a:latin typeface="Candara" pitchFamily="34" charset="0"/>
              </a:rPr>
              <a:t>ицензии </a:t>
            </a:r>
            <a:r>
              <a:rPr lang="ru-RU" sz="1600" dirty="0">
                <a:solidFill>
                  <a:schemeClr val="tx1"/>
                </a:solidFill>
                <a:latin typeface="Candara" pitchFamily="34" charset="0"/>
              </a:rPr>
              <a:t>можно привязать к конкретным </a:t>
            </a:r>
            <a:r>
              <a:rPr lang="ru-RU" sz="1600" dirty="0" smtClean="0">
                <a:solidFill>
                  <a:schemeClr val="tx1"/>
                </a:solidFill>
                <a:latin typeface="Candara" pitchFamily="34" charset="0"/>
              </a:rPr>
              <a:t>ПК</a:t>
            </a:r>
            <a:r>
              <a:rPr lang="ru-RU" sz="1600" dirty="0" smtClean="0">
                <a:latin typeface="Candara" pitchFamily="34" charset="0"/>
              </a:rPr>
              <a:t>компьютерам </a:t>
            </a:r>
            <a:r>
              <a:rPr lang="ru-RU" sz="1600" dirty="0">
                <a:latin typeface="Candara" pitchFamily="34" charset="0"/>
              </a:rPr>
              <a:t>или группам</a:t>
            </a:r>
          </a:p>
        </p:txBody>
      </p:sp>
    </p:spTree>
    <p:extLst>
      <p:ext uri="{BB962C8B-B14F-4D97-AF65-F5344CB8AC3E}">
        <p14:creationId xmlns:p14="http://schemas.microsoft.com/office/powerpoint/2010/main" val="154817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3"/>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Всероссийское исследование по </a:t>
            </a:r>
            <a:r>
              <a:rPr lang="en-US" dirty="0" smtClean="0"/>
              <a:t>SAM</a:t>
            </a:r>
            <a:endParaRPr lang="ru-RU" dirty="0"/>
          </a:p>
        </p:txBody>
      </p:sp>
      <p:pic>
        <p:nvPicPr>
          <p:cNvPr id="1029" name="Picture 5" descr="C:\Users\razuvaev\AppData\Local\Microsoft\Windows\Temporary Internet Files\Content.IE5\NUBGCL1T\MP9001786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31021"/>
            <a:ext cx="4007570" cy="2658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9632" y="1110711"/>
            <a:ext cx="7151378" cy="1631216"/>
          </a:xfrm>
          <a:prstGeom prst="rect">
            <a:avLst/>
          </a:prstGeom>
          <a:noFill/>
        </p:spPr>
        <p:txBody>
          <a:bodyPr wrap="square" rtlCol="0">
            <a:spAutoFit/>
          </a:bodyPr>
          <a:lstStyle/>
          <a:p>
            <a:r>
              <a:rPr lang="en-US" dirty="0" err="1" smtClean="0">
                <a:solidFill>
                  <a:schemeClr val="tx1"/>
                </a:solidFill>
                <a:latin typeface="+mn-lt"/>
              </a:rPr>
              <a:t>Softline</a:t>
            </a:r>
            <a:r>
              <a:rPr lang="ru-RU" dirty="0" smtClean="0">
                <a:solidFill>
                  <a:schemeClr val="tx1"/>
                </a:solidFill>
                <a:latin typeface="+mn-lt"/>
              </a:rPr>
              <a:t> впервые провела всероссийское исследование по </a:t>
            </a:r>
            <a:r>
              <a:rPr lang="en-US" dirty="0" smtClean="0">
                <a:solidFill>
                  <a:schemeClr val="tx1"/>
                </a:solidFill>
                <a:latin typeface="+mn-lt"/>
              </a:rPr>
              <a:t>SAM:</a:t>
            </a:r>
            <a:endParaRPr lang="ru-RU" dirty="0" smtClean="0">
              <a:solidFill>
                <a:schemeClr val="tx1"/>
              </a:solidFill>
              <a:latin typeface="+mn-lt"/>
            </a:endParaRPr>
          </a:p>
          <a:p>
            <a:pPr marL="800100" lvl="1" indent="-342900">
              <a:buClr>
                <a:srgbClr val="BF2025"/>
              </a:buClr>
              <a:buFont typeface="Wingdings" pitchFamily="2" charset="2"/>
              <a:buChar char="§"/>
            </a:pPr>
            <a:r>
              <a:rPr lang="ru-RU" b="0" dirty="0">
                <a:solidFill>
                  <a:schemeClr val="tx1"/>
                </a:solidFill>
                <a:latin typeface="+mn-lt"/>
              </a:rPr>
              <a:t>ф</a:t>
            </a:r>
            <a:r>
              <a:rPr lang="ru-RU" b="0" dirty="0" smtClean="0">
                <a:solidFill>
                  <a:schemeClr val="tx1"/>
                </a:solidFill>
                <a:latin typeface="+mn-lt"/>
              </a:rPr>
              <a:t>ормат – опрос </a:t>
            </a:r>
            <a:r>
              <a:rPr lang="en-US" b="0" dirty="0" smtClean="0">
                <a:solidFill>
                  <a:schemeClr val="tx1"/>
                </a:solidFill>
                <a:latin typeface="+mn-lt"/>
              </a:rPr>
              <a:t>IT</a:t>
            </a:r>
            <a:r>
              <a:rPr lang="ru-RU" b="0" dirty="0" smtClean="0">
                <a:solidFill>
                  <a:schemeClr val="tx1"/>
                </a:solidFill>
                <a:latin typeface="+mn-lt"/>
              </a:rPr>
              <a:t>-специалистов</a:t>
            </a:r>
          </a:p>
          <a:p>
            <a:pPr marL="800100" lvl="1" indent="-342900">
              <a:buClr>
                <a:srgbClr val="BF2025"/>
              </a:buClr>
              <a:buFont typeface="Wingdings" pitchFamily="2" charset="2"/>
              <a:buChar char="§"/>
            </a:pPr>
            <a:r>
              <a:rPr lang="ru-RU" b="0" dirty="0">
                <a:solidFill>
                  <a:schemeClr val="tx1"/>
                </a:solidFill>
                <a:latin typeface="+mn-lt"/>
              </a:rPr>
              <a:t>р</a:t>
            </a:r>
            <a:r>
              <a:rPr lang="ru-RU" b="0" dirty="0" smtClean="0">
                <a:solidFill>
                  <a:schemeClr val="tx1"/>
                </a:solidFill>
                <a:latin typeface="+mn-lt"/>
              </a:rPr>
              <a:t>еспонденты – более 3 000 компаний с парком от 250 до 10 000 ПК</a:t>
            </a:r>
          </a:p>
        </p:txBody>
      </p:sp>
      <p:sp>
        <p:nvSpPr>
          <p:cNvPr id="11" name="TextBox 10"/>
          <p:cNvSpPr txBox="1"/>
          <p:nvPr/>
        </p:nvSpPr>
        <p:spPr>
          <a:xfrm>
            <a:off x="1006877" y="5492353"/>
            <a:ext cx="7885603" cy="646331"/>
          </a:xfrm>
          <a:prstGeom prst="rect">
            <a:avLst/>
          </a:prstGeom>
          <a:noFill/>
        </p:spPr>
        <p:txBody>
          <a:bodyPr wrap="square" rtlCol="0">
            <a:spAutoFit/>
          </a:bodyPr>
          <a:lstStyle/>
          <a:p>
            <a:pPr algn="ctr"/>
            <a:r>
              <a:rPr lang="ru-RU" sz="1200" b="0" dirty="0" smtClean="0">
                <a:solidFill>
                  <a:schemeClr val="tx1"/>
                </a:solidFill>
                <a:latin typeface="+mn-lt"/>
              </a:rPr>
              <a:t>Информация, являющаяся результатом исследования, является собственностью ЗАО «</a:t>
            </a:r>
            <a:r>
              <a:rPr lang="ru-RU" sz="1200" b="0" dirty="0" err="1" smtClean="0">
                <a:solidFill>
                  <a:schemeClr val="tx1"/>
                </a:solidFill>
                <a:latin typeface="+mn-lt"/>
              </a:rPr>
              <a:t>СофтЛайн</a:t>
            </a:r>
            <a:r>
              <a:rPr lang="ru-RU" sz="1200" b="0" dirty="0" smtClean="0">
                <a:solidFill>
                  <a:schemeClr val="tx1"/>
                </a:solidFill>
                <a:latin typeface="+mn-lt"/>
              </a:rPr>
              <a:t> Трейд» (товарный знак – </a:t>
            </a:r>
            <a:r>
              <a:rPr lang="en-US" sz="1200" b="0" dirty="0" err="1" smtClean="0">
                <a:solidFill>
                  <a:schemeClr val="tx1"/>
                </a:solidFill>
                <a:latin typeface="+mn-lt"/>
              </a:rPr>
              <a:t>Softline</a:t>
            </a:r>
            <a:r>
              <a:rPr lang="ru-RU" sz="1200" b="0" dirty="0" smtClean="0">
                <a:solidFill>
                  <a:schemeClr val="tx1"/>
                </a:solidFill>
                <a:latin typeface="+mn-lt"/>
              </a:rPr>
              <a:t>). Копирование данной информации разрешается только со ссылкой на правообладателя (ЗАО «</a:t>
            </a:r>
            <a:r>
              <a:rPr lang="ru-RU" sz="1200" b="0" dirty="0" err="1" smtClean="0">
                <a:solidFill>
                  <a:schemeClr val="tx1"/>
                </a:solidFill>
                <a:latin typeface="+mn-lt"/>
              </a:rPr>
              <a:t>СофтЛайн</a:t>
            </a:r>
            <a:r>
              <a:rPr lang="ru-RU" sz="1200" b="0" dirty="0" smtClean="0">
                <a:solidFill>
                  <a:schemeClr val="tx1"/>
                </a:solidFill>
                <a:latin typeface="+mn-lt"/>
              </a:rPr>
              <a:t> Трейд»).</a:t>
            </a:r>
            <a:endParaRPr lang="ru-RU" sz="1200" b="0" dirty="0">
              <a:solidFill>
                <a:schemeClr val="tx1"/>
              </a:solidFill>
              <a:latin typeface="+mn-lt"/>
            </a:endParaRPr>
          </a:p>
        </p:txBody>
      </p:sp>
    </p:spTree>
    <p:extLst>
      <p:ext uri="{BB962C8B-B14F-4D97-AF65-F5344CB8AC3E}">
        <p14:creationId xmlns:p14="http://schemas.microsoft.com/office/powerpoint/2010/main" val="1197830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Овал 63"/>
          <p:cNvSpPr/>
          <p:nvPr/>
        </p:nvSpPr>
        <p:spPr>
          <a:xfrm>
            <a:off x="3133533" y="1972386"/>
            <a:ext cx="3747802" cy="37478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Заголовок 2"/>
          <p:cNvSpPr>
            <a:spLocks noGrp="1"/>
          </p:cNvSpPr>
          <p:nvPr>
            <p:ph type="title"/>
          </p:nvPr>
        </p:nvSpPr>
        <p:spPr>
          <a:xfrm>
            <a:off x="1115616" y="214290"/>
            <a:ext cx="7148199" cy="500066"/>
          </a:xfr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fontAlgn="base">
              <a:spcAft>
                <a:spcPct val="0"/>
              </a:spcAft>
              <a:defRPr/>
            </a:pPr>
            <a:r>
              <a:rPr lang="ru-RU" sz="1900" dirty="0">
                <a:ln w="11430"/>
                <a:solidFill>
                  <a:srgbClr val="C00000"/>
                </a:solidFill>
                <a:latin typeface="Candara" pitchFamily="34" charset="0"/>
              </a:rPr>
              <a:t>Описание бизнес процессов</a:t>
            </a:r>
          </a:p>
        </p:txBody>
      </p:sp>
      <p:sp>
        <p:nvSpPr>
          <p:cNvPr id="2" name="Прямоугольник 1"/>
          <p:cNvSpPr/>
          <p:nvPr/>
        </p:nvSpPr>
        <p:spPr>
          <a:xfrm>
            <a:off x="2163118" y="973177"/>
            <a:ext cx="5688632" cy="584775"/>
          </a:xfrm>
          <a:prstGeom prst="rect">
            <a:avLst/>
          </a:prstGeom>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600" spc="50" dirty="0" smtClean="0">
                <a:ln w="11430"/>
                <a:solidFill>
                  <a:srgbClr val="C00000"/>
                </a:solidFill>
                <a:latin typeface="Candara" pitchFamily="34" charset="0"/>
              </a:rPr>
              <a:t>Базовый набор </a:t>
            </a:r>
            <a:r>
              <a:rPr lang="ru-RU" sz="1600" spc="50" dirty="0">
                <a:ln w="11430"/>
                <a:solidFill>
                  <a:srgbClr val="C00000"/>
                </a:solidFill>
                <a:latin typeface="Candara" pitchFamily="34" charset="0"/>
              </a:rPr>
              <a:t>интегрированных процессов управления программными активами </a:t>
            </a:r>
          </a:p>
        </p:txBody>
      </p:sp>
      <p:pic>
        <p:nvPicPr>
          <p:cNvPr id="6" name="Рисунок 16" descr="j043488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168739"/>
            <a:ext cx="806696" cy="9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8"/>
          <p:cNvGrpSpPr>
            <a:grpSpLocks/>
          </p:cNvGrpSpPr>
          <p:nvPr/>
        </p:nvGrpSpPr>
        <p:grpSpPr bwMode="auto">
          <a:xfrm>
            <a:off x="1548650" y="3354133"/>
            <a:ext cx="687193" cy="783835"/>
            <a:chOff x="1835135" y="3453205"/>
            <a:chExt cx="687088" cy="782730"/>
          </a:xfrm>
        </p:grpSpPr>
        <p:sp>
          <p:nvSpPr>
            <p:cNvPr id="8" name="Text Box 77"/>
            <p:cNvSpPr txBox="1">
              <a:spLocks noChangeArrowheads="1"/>
            </p:cNvSpPr>
            <p:nvPr/>
          </p:nvSpPr>
          <p:spPr bwMode="auto">
            <a:xfrm>
              <a:off x="1835135" y="3977925"/>
              <a:ext cx="685822" cy="258010"/>
            </a:xfrm>
            <a:prstGeom prst="rect">
              <a:avLst/>
            </a:prstGeom>
            <a:noFill/>
            <a:ln w="9525" algn="ctr">
              <a:noFill/>
              <a:miter lim="800000"/>
              <a:headEnd/>
              <a:tailEnd/>
            </a:ln>
          </p:spPr>
          <p:txBody>
            <a:bodyPr/>
            <a:lstStyle/>
            <a:p>
              <a:pPr algn="ctr" defTabSz="912813" eaLnBrk="0" hangingPunct="0">
                <a:lnSpc>
                  <a:spcPct val="80000"/>
                </a:lnSpc>
              </a:pPr>
              <a:r>
                <a:rPr lang="ru-RU" sz="1100" dirty="0" smtClean="0">
                  <a:solidFill>
                    <a:prstClr val="white"/>
                  </a:solidFill>
                  <a:latin typeface="Segoe" pitchFamily="34" charset="0"/>
                </a:rPr>
                <a:t>Портал</a:t>
              </a:r>
              <a:endParaRPr lang="en-US" sz="1100" dirty="0">
                <a:solidFill>
                  <a:prstClr val="white"/>
                </a:solidFill>
                <a:latin typeface="Segoe" pitchFamily="34" charset="0"/>
              </a:endParaRPr>
            </a:p>
            <a:p>
              <a:pPr algn="ctr" defTabSz="912813" eaLnBrk="0" hangingPunct="0">
                <a:lnSpc>
                  <a:spcPct val="80000"/>
                </a:lnSpc>
              </a:pPr>
              <a:endParaRPr lang="en-US" sz="1100" dirty="0">
                <a:solidFill>
                  <a:prstClr val="white"/>
                </a:solidFill>
                <a:latin typeface="Segoe" pitchFamily="34" charset="0"/>
              </a:endParaRPr>
            </a:p>
          </p:txBody>
        </p:sp>
        <p:pic>
          <p:nvPicPr>
            <p:cNvPr id="9" name="Picture 35" descr="1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1449" y="3453205"/>
              <a:ext cx="650774" cy="515210"/>
            </a:xfrm>
            <a:prstGeom prst="rect">
              <a:avLst/>
            </a:prstGeom>
            <a:effectLst>
              <a:outerShdw blurRad="76200" dir="18900000" sy="23000" kx="-1200000" algn="bl" rotWithShape="0">
                <a:prstClr val="black">
                  <a:alpha val="20000"/>
                </a:prstClr>
              </a:outerShdw>
            </a:effectLst>
          </p:spPr>
        </p:pic>
      </p:grpSp>
      <p:pic>
        <p:nvPicPr>
          <p:cNvPr id="10" name="Рисунок 19" descr="j043394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252" y="4020799"/>
            <a:ext cx="836288" cy="80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Блок-схема: типовой процесс 10"/>
          <p:cNvSpPr/>
          <p:nvPr/>
        </p:nvSpPr>
        <p:spPr>
          <a:xfrm>
            <a:off x="3059832" y="2570172"/>
            <a:ext cx="1743784" cy="429414"/>
          </a:xfrm>
          <a:prstGeom prst="flowChartPredefinedProcess">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black"/>
                </a:solidFill>
              </a:rPr>
              <a:t>Процесс передачи ПО</a:t>
            </a:r>
            <a:endParaRPr lang="ru-RU" sz="1200" dirty="0">
              <a:solidFill>
                <a:prstClr val="black"/>
              </a:solidFill>
            </a:endParaRPr>
          </a:p>
        </p:txBody>
      </p:sp>
      <p:sp>
        <p:nvSpPr>
          <p:cNvPr id="12" name="Блок-схема: типовой процесс 11"/>
          <p:cNvSpPr/>
          <p:nvPr/>
        </p:nvSpPr>
        <p:spPr>
          <a:xfrm>
            <a:off x="3059832" y="3432666"/>
            <a:ext cx="1743784" cy="647040"/>
          </a:xfrm>
          <a:prstGeom prst="flowChartPredefinedProcess">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black"/>
                </a:solidFill>
              </a:rPr>
              <a:t>Процесс рассмотрения заявки на ПО</a:t>
            </a:r>
            <a:endParaRPr lang="ru-RU" sz="1200" dirty="0">
              <a:solidFill>
                <a:prstClr val="black"/>
              </a:solidFill>
            </a:endParaRPr>
          </a:p>
        </p:txBody>
      </p:sp>
      <p:sp>
        <p:nvSpPr>
          <p:cNvPr id="13" name="Блок-схема: типовой процесс 12"/>
          <p:cNvSpPr/>
          <p:nvPr/>
        </p:nvSpPr>
        <p:spPr>
          <a:xfrm>
            <a:off x="6545202" y="4393923"/>
            <a:ext cx="1743784" cy="429414"/>
          </a:xfrm>
          <a:prstGeom prst="flowChartPredefinedProcess">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black"/>
                </a:solidFill>
              </a:rPr>
              <a:t>Процесс закупки ПО</a:t>
            </a:r>
            <a:endParaRPr lang="ru-RU" sz="1200" dirty="0">
              <a:solidFill>
                <a:prstClr val="black"/>
              </a:solidFill>
            </a:endParaRPr>
          </a:p>
        </p:txBody>
      </p:sp>
      <p:sp>
        <p:nvSpPr>
          <p:cNvPr id="14" name="Блок-схема: типовой процесс 13"/>
          <p:cNvSpPr/>
          <p:nvPr/>
        </p:nvSpPr>
        <p:spPr>
          <a:xfrm>
            <a:off x="3059832" y="5231834"/>
            <a:ext cx="1743784" cy="429414"/>
          </a:xfrm>
          <a:prstGeom prst="flowChartPredefinedProcess">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black"/>
                </a:solidFill>
              </a:rPr>
              <a:t>Процесс списания ПО</a:t>
            </a:r>
            <a:endParaRPr lang="ru-RU" sz="1200" dirty="0">
              <a:solidFill>
                <a:prstClr val="black"/>
              </a:solidFill>
            </a:endParaRPr>
          </a:p>
        </p:txBody>
      </p:sp>
      <p:pic>
        <p:nvPicPr>
          <p:cNvPr id="16" name="Picture 2" descr="\\.PSF\Parallels Share\Virtualization PPT\Central-Library-of-VM-Images.png"/>
          <p:cNvPicPr>
            <a:picLocks noChangeAspect="1" noChangeArrowheads="1"/>
          </p:cNvPicPr>
          <p:nvPr/>
        </p:nvPicPr>
        <p:blipFill>
          <a:blip r:embed="rId5" cstate="email"/>
          <a:srcRect/>
          <a:stretch>
            <a:fillRect/>
          </a:stretch>
        </p:blipFill>
        <p:spPr bwMode="ltGray">
          <a:xfrm>
            <a:off x="5220072" y="4093824"/>
            <a:ext cx="760412" cy="985837"/>
          </a:xfrm>
          <a:prstGeom prst="rect">
            <a:avLst/>
          </a:prstGeom>
          <a:noFill/>
          <a:ln w="9525">
            <a:noFill/>
            <a:miter lim="800000"/>
            <a:headEnd/>
            <a:tailEnd/>
          </a:ln>
        </p:spPr>
      </p:pic>
      <p:sp>
        <p:nvSpPr>
          <p:cNvPr id="18" name="Блок-схема: типовой процесс 17"/>
          <p:cNvSpPr/>
          <p:nvPr/>
        </p:nvSpPr>
        <p:spPr>
          <a:xfrm>
            <a:off x="6545202" y="1954032"/>
            <a:ext cx="1743784" cy="429414"/>
          </a:xfrm>
          <a:prstGeom prst="flowChartPredefinedProcess">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black"/>
                </a:solidFill>
              </a:rPr>
              <a:t>Процесс аудита ПО</a:t>
            </a:r>
            <a:endParaRPr lang="ru-RU" sz="1200" dirty="0">
              <a:solidFill>
                <a:prstClr val="black"/>
              </a:solidFill>
            </a:endParaRPr>
          </a:p>
        </p:txBody>
      </p:sp>
      <p:sp>
        <p:nvSpPr>
          <p:cNvPr id="19" name="Блок-схема: типовой процесс 18"/>
          <p:cNvSpPr/>
          <p:nvPr/>
        </p:nvSpPr>
        <p:spPr>
          <a:xfrm>
            <a:off x="6545202" y="2992035"/>
            <a:ext cx="1743784" cy="429414"/>
          </a:xfrm>
          <a:prstGeom prst="flowChartPredefinedProcess">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black"/>
                </a:solidFill>
              </a:rPr>
              <a:t>Процесс учета ПО</a:t>
            </a:r>
            <a:endParaRPr lang="ru-RU" sz="1200" dirty="0">
              <a:solidFill>
                <a:prstClr val="black"/>
              </a:solidFill>
            </a:endParaRPr>
          </a:p>
        </p:txBody>
      </p:sp>
      <p:cxnSp>
        <p:nvCxnSpPr>
          <p:cNvPr id="20" name="Скругленная соединительная линия 19"/>
          <p:cNvCxnSpPr>
            <a:stCxn id="6" idx="3"/>
            <a:endCxn id="9" idx="0"/>
          </p:cNvCxnSpPr>
          <p:nvPr/>
        </p:nvCxnSpPr>
        <p:spPr>
          <a:xfrm>
            <a:off x="1778296" y="2618746"/>
            <a:ext cx="132111" cy="735387"/>
          </a:xfrm>
          <a:prstGeom prst="curvedConnector2">
            <a:avLst/>
          </a:prstGeom>
          <a:ln w="25400">
            <a:tailEnd type="arrow"/>
          </a:ln>
        </p:spPr>
        <p:style>
          <a:lnRef idx="1">
            <a:schemeClr val="dk1"/>
          </a:lnRef>
          <a:fillRef idx="0">
            <a:schemeClr val="dk1"/>
          </a:fillRef>
          <a:effectRef idx="0">
            <a:schemeClr val="dk1"/>
          </a:effectRef>
          <a:fontRef idx="minor">
            <a:schemeClr val="tx1"/>
          </a:fontRef>
        </p:style>
      </p:cxnSp>
      <p:cxnSp>
        <p:nvCxnSpPr>
          <p:cNvPr id="21" name="Скругленная соединительная линия 20"/>
          <p:cNvCxnSpPr>
            <a:stCxn id="8" idx="2"/>
            <a:endCxn id="10" idx="1"/>
          </p:cNvCxnSpPr>
          <p:nvPr/>
        </p:nvCxnSpPr>
        <p:spPr>
          <a:xfrm rot="16200000" flipH="1">
            <a:off x="1835883" y="4193699"/>
            <a:ext cx="284100" cy="172638"/>
          </a:xfrm>
          <a:prstGeom prst="curved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 name="Скругленная соединительная линия 21"/>
          <p:cNvCxnSpPr>
            <a:stCxn id="10" idx="0"/>
            <a:endCxn id="11" idx="1"/>
          </p:cNvCxnSpPr>
          <p:nvPr/>
        </p:nvCxnSpPr>
        <p:spPr>
          <a:xfrm rot="5400000" flipH="1" flipV="1">
            <a:off x="2153154" y="3114121"/>
            <a:ext cx="1235920" cy="577436"/>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Скругленная соединительная линия 22"/>
          <p:cNvCxnSpPr>
            <a:stCxn id="10" idx="0"/>
            <a:endCxn id="12" idx="1"/>
          </p:cNvCxnSpPr>
          <p:nvPr/>
        </p:nvCxnSpPr>
        <p:spPr>
          <a:xfrm rot="5400000" flipH="1" flipV="1">
            <a:off x="2638808" y="3599775"/>
            <a:ext cx="264613" cy="577436"/>
          </a:xfrm>
          <a:prstGeom prst="curved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4" name="Скругленная соединительная линия 23"/>
          <p:cNvCxnSpPr>
            <a:stCxn id="10" idx="2"/>
            <a:endCxn id="14" idx="1"/>
          </p:cNvCxnSpPr>
          <p:nvPr/>
        </p:nvCxnSpPr>
        <p:spPr>
          <a:xfrm rot="16200000" flipH="1">
            <a:off x="2459512" y="4846221"/>
            <a:ext cx="623204" cy="577436"/>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Скругленная соединительная линия 24"/>
          <p:cNvCxnSpPr>
            <a:stCxn id="11" idx="3"/>
            <a:endCxn id="16" idx="0"/>
          </p:cNvCxnSpPr>
          <p:nvPr/>
        </p:nvCxnSpPr>
        <p:spPr>
          <a:xfrm>
            <a:off x="4803616" y="2784879"/>
            <a:ext cx="796662" cy="1308945"/>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Скругленная соединительная линия 25"/>
          <p:cNvCxnSpPr>
            <a:stCxn id="12" idx="3"/>
            <a:endCxn id="16" idx="0"/>
          </p:cNvCxnSpPr>
          <p:nvPr/>
        </p:nvCxnSpPr>
        <p:spPr>
          <a:xfrm>
            <a:off x="4803616" y="3756186"/>
            <a:ext cx="796662" cy="337638"/>
          </a:xfrm>
          <a:prstGeom prst="curved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7" name="Скругленная соединительная линия 26"/>
          <p:cNvCxnSpPr>
            <a:stCxn id="16" idx="3"/>
            <a:endCxn id="13" idx="1"/>
          </p:cNvCxnSpPr>
          <p:nvPr/>
        </p:nvCxnSpPr>
        <p:spPr>
          <a:xfrm>
            <a:off x="5980484" y="4586743"/>
            <a:ext cx="564718" cy="21887"/>
          </a:xfrm>
          <a:prstGeom prst="curved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8" name="Скругленная соединительная линия 27"/>
          <p:cNvCxnSpPr>
            <a:stCxn id="13" idx="3"/>
            <a:endCxn id="19" idx="2"/>
          </p:cNvCxnSpPr>
          <p:nvPr/>
        </p:nvCxnSpPr>
        <p:spPr>
          <a:xfrm flipH="1" flipV="1">
            <a:off x="7417094" y="3421449"/>
            <a:ext cx="871892" cy="1187181"/>
          </a:xfrm>
          <a:prstGeom prst="curvedConnector4">
            <a:avLst>
              <a:gd name="adj1" fmla="val -26219"/>
              <a:gd name="adj2" fmla="val 59043"/>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9" name="Скругленная соединительная линия 28"/>
          <p:cNvCxnSpPr>
            <a:stCxn id="16" idx="3"/>
            <a:endCxn id="19" idx="1"/>
          </p:cNvCxnSpPr>
          <p:nvPr/>
        </p:nvCxnSpPr>
        <p:spPr>
          <a:xfrm flipV="1">
            <a:off x="5980484" y="3206742"/>
            <a:ext cx="564718" cy="1380001"/>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Скругленная соединительная линия 29"/>
          <p:cNvCxnSpPr>
            <a:stCxn id="14" idx="3"/>
            <a:endCxn id="16" idx="2"/>
          </p:cNvCxnSpPr>
          <p:nvPr/>
        </p:nvCxnSpPr>
        <p:spPr>
          <a:xfrm flipV="1">
            <a:off x="4803616" y="5079661"/>
            <a:ext cx="796662" cy="366880"/>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Скругленная соединительная линия 30"/>
          <p:cNvCxnSpPr>
            <a:stCxn id="19" idx="3"/>
            <a:endCxn id="18" idx="3"/>
          </p:cNvCxnSpPr>
          <p:nvPr/>
        </p:nvCxnSpPr>
        <p:spPr>
          <a:xfrm flipV="1">
            <a:off x="8288986" y="2168739"/>
            <a:ext cx="12700" cy="1038003"/>
          </a:xfrm>
          <a:prstGeom prst="curvedConnector3">
            <a:avLst>
              <a:gd name="adj1" fmla="val 180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2" name="Скругленная соединительная линия 31"/>
          <p:cNvCxnSpPr>
            <a:stCxn id="18" idx="1"/>
            <a:endCxn id="16" idx="0"/>
          </p:cNvCxnSpPr>
          <p:nvPr/>
        </p:nvCxnSpPr>
        <p:spPr>
          <a:xfrm rot="10800000" flipV="1">
            <a:off x="5600278" y="2168738"/>
            <a:ext cx="944924" cy="1925085"/>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sp>
        <p:nvSpPr>
          <p:cNvPr id="65" name="Прямоугольник 64"/>
          <p:cNvSpPr/>
          <p:nvPr/>
        </p:nvSpPr>
        <p:spPr>
          <a:xfrm>
            <a:off x="3639282" y="3402839"/>
            <a:ext cx="2736304" cy="1015663"/>
          </a:xfrm>
          <a:prstGeom prst="rect">
            <a:avLst/>
          </a:prstGeom>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pc="50" dirty="0">
                <a:ln w="11430"/>
                <a:gradFill>
                  <a:gsLst>
                    <a:gs pos="25000">
                      <a:srgbClr val="C0504D">
                        <a:satMod val="155000"/>
                      </a:srgbClr>
                    </a:gs>
                    <a:gs pos="100000">
                      <a:srgbClr val="C0504D">
                        <a:shade val="45000"/>
                        <a:satMod val="165000"/>
                      </a:srgbClr>
                    </a:gs>
                  </a:gsLst>
                  <a:lin ang="5400000"/>
                </a:gradFill>
                <a:latin typeface="Candara" pitchFamily="34" charset="0"/>
              </a:rPr>
              <a:t>о</a:t>
            </a:r>
            <a:r>
              <a:rPr lang="ru-RU" spc="50" dirty="0" smtClean="0">
                <a:ln w="11430"/>
                <a:gradFill>
                  <a:gsLst>
                    <a:gs pos="25000">
                      <a:srgbClr val="C0504D">
                        <a:satMod val="155000"/>
                      </a:srgbClr>
                    </a:gs>
                    <a:gs pos="100000">
                      <a:srgbClr val="C0504D">
                        <a:shade val="45000"/>
                        <a:satMod val="165000"/>
                      </a:srgbClr>
                    </a:gs>
                  </a:gsLst>
                  <a:lin ang="5400000"/>
                </a:gradFill>
                <a:latin typeface="Candara" pitchFamily="34" charset="0"/>
              </a:rPr>
              <a:t>писывающий </a:t>
            </a:r>
            <a:r>
              <a:rPr lang="ru-RU" spc="50" dirty="0" err="1" smtClean="0">
                <a:ln w="11430"/>
                <a:gradFill>
                  <a:gsLst>
                    <a:gs pos="25000">
                      <a:srgbClr val="C0504D">
                        <a:satMod val="155000"/>
                      </a:srgbClr>
                    </a:gs>
                    <a:gs pos="100000">
                      <a:srgbClr val="C0504D">
                        <a:shade val="45000"/>
                        <a:satMod val="165000"/>
                      </a:srgbClr>
                    </a:gs>
                  </a:gsLst>
                  <a:lin ang="5400000"/>
                </a:gradFill>
                <a:latin typeface="Candara" pitchFamily="34" charset="0"/>
              </a:rPr>
              <a:t>жизненый</a:t>
            </a:r>
            <a:r>
              <a:rPr lang="ru-RU" spc="50" dirty="0" smtClean="0">
                <a:ln w="11430"/>
                <a:gradFill>
                  <a:gsLst>
                    <a:gs pos="25000">
                      <a:srgbClr val="C0504D">
                        <a:satMod val="155000"/>
                      </a:srgbClr>
                    </a:gs>
                    <a:gs pos="100000">
                      <a:srgbClr val="C0504D">
                        <a:shade val="45000"/>
                        <a:satMod val="165000"/>
                      </a:srgbClr>
                    </a:gs>
                  </a:gsLst>
                  <a:lin ang="5400000"/>
                </a:gradFill>
                <a:latin typeface="Candara" pitchFamily="34" charset="0"/>
              </a:rPr>
              <a:t> цикл ПО в компании</a:t>
            </a:r>
            <a:endParaRPr lang="ru-RU" spc="50" dirty="0">
              <a:ln w="11430"/>
              <a:gradFill>
                <a:gsLst>
                  <a:gs pos="25000">
                    <a:srgbClr val="C0504D">
                      <a:satMod val="155000"/>
                    </a:srgbClr>
                  </a:gs>
                  <a:gs pos="100000">
                    <a:srgbClr val="C0504D">
                      <a:shade val="45000"/>
                      <a:satMod val="165000"/>
                    </a:srgbClr>
                  </a:gs>
                </a:gsLst>
                <a:lin ang="5400000"/>
              </a:gradFill>
              <a:latin typeface="Candara" pitchFamily="34" charset="0"/>
            </a:endParaRPr>
          </a:p>
        </p:txBody>
      </p:sp>
    </p:spTree>
    <p:extLst>
      <p:ext uri="{BB962C8B-B14F-4D97-AF65-F5344CB8AC3E}">
        <p14:creationId xmlns:p14="http://schemas.microsoft.com/office/powerpoint/2010/main" val="4072635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250"/>
                                        <p:tgtEl>
                                          <p:spTgt spid="20"/>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250"/>
                                        <p:tgtEl>
                                          <p:spTgt spid="2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8"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par>
                                <p:cTn id="51" presetID="2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par>
                                <p:cTn id="54" presetID="2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4000"/>
                            </p:stCondLst>
                            <p:childTnLst>
                              <p:par>
                                <p:cTn id="65" presetID="22" presetClass="entr" presetSubtype="8"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2"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right)">
                                      <p:cBhvr>
                                        <p:cTn id="70" dur="500"/>
                                        <p:tgtEl>
                                          <p:spTgt spid="28"/>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22" presetClass="entr" presetSubtype="4"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par>
                          <p:cTn id="78" fill="hold">
                            <p:stCondLst>
                              <p:cond delay="5000"/>
                            </p:stCondLst>
                            <p:childTnLst>
                              <p:par>
                                <p:cTn id="79" presetID="10" presetClass="entr" presetSubtype="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22" presetClass="entr" presetSubtype="2"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right)">
                                      <p:cBhvr>
                                        <p:cTn id="84" dur="500"/>
                                        <p:tgtEl>
                                          <p:spTgt spid="32"/>
                                        </p:tgtEl>
                                      </p:cBhvr>
                                    </p:animEffect>
                                  </p:childTnLst>
                                </p:cTn>
                              </p:par>
                            </p:childTnLst>
                          </p:cTn>
                        </p:par>
                        <p:par>
                          <p:cTn id="85" fill="hold">
                            <p:stCondLst>
                              <p:cond delay="5500"/>
                            </p:stCondLst>
                            <p:childTnLst>
                              <p:par>
                                <p:cTn id="86" presetID="10" presetClass="exit" presetSubtype="0" fill="hold" nodeType="afterEffect">
                                  <p:stCondLst>
                                    <p:cond delay="0"/>
                                  </p:stCondLst>
                                  <p:childTnLst>
                                    <p:animEffect transition="out" filter="fade">
                                      <p:cBhvr>
                                        <p:cTn id="87" dur="500"/>
                                        <p:tgtEl>
                                          <p:spTgt spid="6"/>
                                        </p:tgtEl>
                                      </p:cBhvr>
                                    </p:animEffect>
                                    <p:set>
                                      <p:cBhvr>
                                        <p:cTn id="88" dur="1" fill="hold">
                                          <p:stCondLst>
                                            <p:cond delay="499"/>
                                          </p:stCondLst>
                                        </p:cTn>
                                        <p:tgtEl>
                                          <p:spTgt spid="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2"/>
                                        </p:tgtEl>
                                      </p:cBhvr>
                                    </p:animEffect>
                                    <p:set>
                                      <p:cBhvr>
                                        <p:cTn id="103" dur="1" fill="hold">
                                          <p:stCondLst>
                                            <p:cond delay="499"/>
                                          </p:stCondLst>
                                        </p:cTn>
                                        <p:tgtEl>
                                          <p:spTgt spid="2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3"/>
                                        </p:tgtEl>
                                      </p:cBhvr>
                                    </p:animEffect>
                                    <p:set>
                                      <p:cBhvr>
                                        <p:cTn id="106" dur="1" fill="hold">
                                          <p:stCondLst>
                                            <p:cond delay="499"/>
                                          </p:stCondLst>
                                        </p:cTn>
                                        <p:tgtEl>
                                          <p:spTgt spid="2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5"/>
                                        </p:tgtEl>
                                      </p:cBhvr>
                                    </p:animEffect>
                                    <p:set>
                                      <p:cBhvr>
                                        <p:cTn id="112" dur="1" fill="hold">
                                          <p:stCondLst>
                                            <p:cond delay="499"/>
                                          </p:stCondLst>
                                        </p:cTn>
                                        <p:tgtEl>
                                          <p:spTgt spid="25"/>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6"/>
                                        </p:tgtEl>
                                      </p:cBhvr>
                                    </p:animEffect>
                                    <p:set>
                                      <p:cBhvr>
                                        <p:cTn id="115" dur="1" fill="hold">
                                          <p:stCondLst>
                                            <p:cond delay="499"/>
                                          </p:stCondLst>
                                        </p:cTn>
                                        <p:tgtEl>
                                          <p:spTgt spid="26"/>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0"/>
                                        </p:tgtEl>
                                      </p:cBhvr>
                                    </p:animEffect>
                                    <p:set>
                                      <p:cBhvr>
                                        <p:cTn id="118" dur="1" fill="hold">
                                          <p:stCondLst>
                                            <p:cond delay="499"/>
                                          </p:stCondLst>
                                        </p:cTn>
                                        <p:tgtEl>
                                          <p:spTgt spid="30"/>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32"/>
                                        </p:tgtEl>
                                      </p:cBhvr>
                                    </p:animEffect>
                                    <p:set>
                                      <p:cBhvr>
                                        <p:cTn id="133" dur="1" fill="hold">
                                          <p:stCondLst>
                                            <p:cond delay="499"/>
                                          </p:stCondLst>
                                        </p:cTn>
                                        <p:tgtEl>
                                          <p:spTgt spid="3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6"/>
                                        </p:tgtEl>
                                      </p:cBhvr>
                                    </p:animEffect>
                                    <p:set>
                                      <p:cBhvr>
                                        <p:cTn id="136" dur="1" fill="hold">
                                          <p:stCondLst>
                                            <p:cond delay="499"/>
                                          </p:stCondLst>
                                        </p:cTn>
                                        <p:tgtEl>
                                          <p:spTgt spid="16"/>
                                        </p:tgtEl>
                                        <p:attrNameLst>
                                          <p:attrName>style.visibility</p:attrName>
                                        </p:attrNameLst>
                                      </p:cBhvr>
                                      <p:to>
                                        <p:strVal val="hidden"/>
                                      </p:to>
                                    </p:set>
                                  </p:childTnLst>
                                </p:cTn>
                              </p:par>
                              <p:par>
                                <p:cTn id="137" presetID="21" presetClass="entr" presetSubtype="1"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heel(1)">
                                      <p:cBhvr>
                                        <p:cTn id="139" dur="2000"/>
                                        <p:tgtEl>
                                          <p:spTgt spid="64"/>
                                        </p:tgtEl>
                                      </p:cBhvr>
                                    </p:animEffect>
                                  </p:childTnLst>
                                </p:cTn>
                              </p:par>
                              <p:par>
                                <p:cTn id="140" presetID="42" presetClass="path" presetSubtype="0" accel="50000" decel="50000" fill="hold" grpId="1" nodeType="withEffect">
                                  <p:stCondLst>
                                    <p:cond delay="0"/>
                                  </p:stCondLst>
                                  <p:childTnLst>
                                    <p:animMotion origin="layout" path="M -0.00069 -0.00046 L 0.11736 0.4401 " pathEditMode="relative" rAng="0" ptsTypes="AA">
                                      <p:cBhvr>
                                        <p:cTn id="141" dur="2000" fill="hold"/>
                                        <p:tgtEl>
                                          <p:spTgt spid="11"/>
                                        </p:tgtEl>
                                        <p:attrNameLst>
                                          <p:attrName>ppt_x</p:attrName>
                                          <p:attrName>ppt_y</p:attrName>
                                        </p:attrNameLst>
                                      </p:cBhvr>
                                      <p:rCtr x="5903" y="22017"/>
                                    </p:animMotion>
                                  </p:childTnLst>
                                </p:cTn>
                              </p:par>
                              <p:par>
                                <p:cTn id="142" presetID="42" presetClass="path" presetSubtype="0" accel="50000" decel="50000" fill="hold" grpId="1" nodeType="withEffect">
                                  <p:stCondLst>
                                    <p:cond delay="0"/>
                                  </p:stCondLst>
                                  <p:childTnLst>
                                    <p:animMotion origin="layout" path="M -1.11111E-6 1.46161E-6 L 0.29063 0.16212 " pathEditMode="relative" rAng="0" ptsTypes="AA">
                                      <p:cBhvr>
                                        <p:cTn id="143" dur="2000" fill="hold"/>
                                        <p:tgtEl>
                                          <p:spTgt spid="12"/>
                                        </p:tgtEl>
                                        <p:attrNameLst>
                                          <p:attrName>ppt_x</p:attrName>
                                          <p:attrName>ppt_y</p:attrName>
                                        </p:attrNameLst>
                                      </p:cBhvr>
                                      <p:rCtr x="14531" y="8094"/>
                                    </p:animMotion>
                                  </p:childTnLst>
                                </p:cTn>
                              </p:par>
                              <p:par>
                                <p:cTn id="144" presetID="42" presetClass="path" presetSubtype="0" accel="50000" decel="50000" fill="hold" grpId="1" nodeType="withEffect">
                                  <p:stCondLst>
                                    <p:cond delay="0"/>
                                  </p:stCondLst>
                                  <p:childTnLst>
                                    <p:animMotion origin="layout" path="M -1.11111E-6 1.73913E-6 L 0.11736 -0.5037 " pathEditMode="relative" rAng="0" ptsTypes="AA">
                                      <p:cBhvr>
                                        <p:cTn id="145" dur="2000" fill="hold"/>
                                        <p:tgtEl>
                                          <p:spTgt spid="14"/>
                                        </p:tgtEl>
                                        <p:attrNameLst>
                                          <p:attrName>ppt_x</p:attrName>
                                          <p:attrName>ppt_y</p:attrName>
                                        </p:attrNameLst>
                                      </p:cBhvr>
                                      <p:rCtr x="5868" y="-25185"/>
                                    </p:animMotion>
                                  </p:childTnLst>
                                </p:cTn>
                              </p:par>
                              <p:par>
                                <p:cTn id="146" presetID="42" presetClass="path" presetSubtype="0" accel="50000" decel="50000" fill="hold" grpId="1" nodeType="withEffect">
                                  <p:stCondLst>
                                    <p:cond delay="0"/>
                                  </p:stCondLst>
                                  <p:childTnLst>
                                    <p:animMotion origin="layout" path="M -1.11111E-6 -3.70028E-8 L -0.43715 -0.04117 " pathEditMode="relative" rAng="0" ptsTypes="AA">
                                      <p:cBhvr>
                                        <p:cTn id="147" dur="2000" fill="hold"/>
                                        <p:tgtEl>
                                          <p:spTgt spid="19"/>
                                        </p:tgtEl>
                                        <p:attrNameLst>
                                          <p:attrName>ppt_x</p:attrName>
                                          <p:attrName>ppt_y</p:attrName>
                                        </p:attrNameLst>
                                      </p:cBhvr>
                                      <p:rCtr x="-21858" y="-2058"/>
                                    </p:animMotion>
                                  </p:childTnLst>
                                </p:cTn>
                              </p:par>
                              <p:par>
                                <p:cTn id="148" presetID="42" presetClass="path" presetSubtype="0" accel="50000" decel="50000" fill="hold" grpId="1" nodeType="withEffect">
                                  <p:stCondLst>
                                    <p:cond delay="0"/>
                                  </p:stCondLst>
                                  <p:childTnLst>
                                    <p:animMotion origin="layout" path="M -1.11111E-6 -1.19334E-6 L -0.45278 0.35153 " pathEditMode="relative" rAng="0" ptsTypes="AA">
                                      <p:cBhvr>
                                        <p:cTn id="149" dur="2000" fill="hold"/>
                                        <p:tgtEl>
                                          <p:spTgt spid="18"/>
                                        </p:tgtEl>
                                        <p:attrNameLst>
                                          <p:attrName>ppt_x</p:attrName>
                                          <p:attrName>ppt_y</p:attrName>
                                        </p:attrNameLst>
                                      </p:cBhvr>
                                      <p:rCtr x="-22639" y="17576"/>
                                    </p:animMotion>
                                  </p:childTnLst>
                                </p:cTn>
                              </p:par>
                              <p:par>
                                <p:cTn id="150" presetID="42" presetClass="path" presetSubtype="0" accel="50000" decel="50000" fill="hold" grpId="1" nodeType="withEffect">
                                  <p:stCondLst>
                                    <p:cond delay="0"/>
                                  </p:stCondLst>
                                  <p:childTnLst>
                                    <p:animMotion origin="layout" path="M -1.11111E-6 8.97317E-7 L -0.09062 -0.25578 " pathEditMode="relative" rAng="0" ptsTypes="AA">
                                      <p:cBhvr>
                                        <p:cTn id="151" dur="2000" fill="hold"/>
                                        <p:tgtEl>
                                          <p:spTgt spid="13"/>
                                        </p:tgtEl>
                                        <p:attrNameLst>
                                          <p:attrName>ppt_x</p:attrName>
                                          <p:attrName>ppt_y</p:attrName>
                                        </p:attrNameLst>
                                      </p:cBhvr>
                                      <p:rCtr x="-4531" y="-12789"/>
                                    </p:animMotion>
                                  </p:childTnLst>
                                </p:cTn>
                              </p:par>
                            </p:childTnLst>
                          </p:cTn>
                        </p:par>
                        <p:par>
                          <p:cTn id="152" fill="hold">
                            <p:stCondLst>
                              <p:cond delay="7500"/>
                            </p:stCondLst>
                            <p:childTnLst>
                              <p:par>
                                <p:cTn id="153" presetID="53" presetClass="entr" presetSubtype="16" fill="hold" grpId="0" nodeType="afterEffect">
                                  <p:stCondLst>
                                    <p:cond delay="0"/>
                                  </p:stCondLst>
                                  <p:childTnLst>
                                    <p:set>
                                      <p:cBhvr>
                                        <p:cTn id="154" dur="1" fill="hold">
                                          <p:stCondLst>
                                            <p:cond delay="0"/>
                                          </p:stCondLst>
                                        </p:cTn>
                                        <p:tgtEl>
                                          <p:spTgt spid="65"/>
                                        </p:tgtEl>
                                        <p:attrNameLst>
                                          <p:attrName>style.visibility</p:attrName>
                                        </p:attrNameLst>
                                      </p:cBhvr>
                                      <p:to>
                                        <p:strVal val="visible"/>
                                      </p:to>
                                    </p:set>
                                    <p:anim calcmode="lin" valueType="num">
                                      <p:cBhvr>
                                        <p:cTn id="155" dur="500" fill="hold"/>
                                        <p:tgtEl>
                                          <p:spTgt spid="65"/>
                                        </p:tgtEl>
                                        <p:attrNameLst>
                                          <p:attrName>ppt_w</p:attrName>
                                        </p:attrNameLst>
                                      </p:cBhvr>
                                      <p:tavLst>
                                        <p:tav tm="0">
                                          <p:val>
                                            <p:fltVal val="0"/>
                                          </p:val>
                                        </p:tav>
                                        <p:tav tm="100000">
                                          <p:val>
                                            <p:strVal val="#ppt_w"/>
                                          </p:val>
                                        </p:tav>
                                      </p:tavLst>
                                    </p:anim>
                                    <p:anim calcmode="lin" valueType="num">
                                      <p:cBhvr>
                                        <p:cTn id="156" dur="500" fill="hold"/>
                                        <p:tgtEl>
                                          <p:spTgt spid="65"/>
                                        </p:tgtEl>
                                        <p:attrNameLst>
                                          <p:attrName>ppt_h</p:attrName>
                                        </p:attrNameLst>
                                      </p:cBhvr>
                                      <p:tavLst>
                                        <p:tav tm="0">
                                          <p:val>
                                            <p:fltVal val="0"/>
                                          </p:val>
                                        </p:tav>
                                        <p:tav tm="100000">
                                          <p:val>
                                            <p:strVal val="#ppt_h"/>
                                          </p:val>
                                        </p:tav>
                                      </p:tavLst>
                                    </p:anim>
                                    <p:animEffect transition="in" filter="fade">
                                      <p:cBhvr>
                                        <p:cTn id="15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1" grpId="0" animBg="1"/>
      <p:bldP spid="11" grpId="1" animBg="1"/>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лилиния 5"/>
          <p:cNvSpPr/>
          <p:nvPr/>
        </p:nvSpPr>
        <p:spPr>
          <a:xfrm>
            <a:off x="1166686" y="1286202"/>
            <a:ext cx="1708001" cy="575408"/>
          </a:xfrm>
          <a:custGeom>
            <a:avLst/>
            <a:gdLst>
              <a:gd name="connsiteX0" fmla="*/ 0 w 2275726"/>
              <a:gd name="connsiteY0" fmla="*/ 57541 h 575408"/>
              <a:gd name="connsiteX1" fmla="*/ 57541 w 2275726"/>
              <a:gd name="connsiteY1" fmla="*/ 0 h 575408"/>
              <a:gd name="connsiteX2" fmla="*/ 2218185 w 2275726"/>
              <a:gd name="connsiteY2" fmla="*/ 0 h 575408"/>
              <a:gd name="connsiteX3" fmla="*/ 2275726 w 2275726"/>
              <a:gd name="connsiteY3" fmla="*/ 57541 h 575408"/>
              <a:gd name="connsiteX4" fmla="*/ 2275726 w 2275726"/>
              <a:gd name="connsiteY4" fmla="*/ 517867 h 575408"/>
              <a:gd name="connsiteX5" fmla="*/ 2218185 w 2275726"/>
              <a:gd name="connsiteY5" fmla="*/ 575408 h 575408"/>
              <a:gd name="connsiteX6" fmla="*/ 57541 w 2275726"/>
              <a:gd name="connsiteY6" fmla="*/ 575408 h 575408"/>
              <a:gd name="connsiteX7" fmla="*/ 0 w 2275726"/>
              <a:gd name="connsiteY7" fmla="*/ 517867 h 575408"/>
              <a:gd name="connsiteX8" fmla="*/ 0 w 2275726"/>
              <a:gd name="connsiteY8" fmla="*/ 57541 h 57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726" h="575408">
                <a:moveTo>
                  <a:pt x="0" y="57541"/>
                </a:moveTo>
                <a:cubicBezTo>
                  <a:pt x="0" y="25762"/>
                  <a:pt x="25762" y="0"/>
                  <a:pt x="57541" y="0"/>
                </a:cubicBezTo>
                <a:lnTo>
                  <a:pt x="2218185" y="0"/>
                </a:lnTo>
                <a:cubicBezTo>
                  <a:pt x="2249964" y="0"/>
                  <a:pt x="2275726" y="25762"/>
                  <a:pt x="2275726" y="57541"/>
                </a:cubicBezTo>
                <a:lnTo>
                  <a:pt x="2275726" y="517867"/>
                </a:lnTo>
                <a:cubicBezTo>
                  <a:pt x="2275726" y="549646"/>
                  <a:pt x="2249964" y="575408"/>
                  <a:pt x="2218185" y="575408"/>
                </a:cubicBezTo>
                <a:lnTo>
                  <a:pt x="57541" y="575408"/>
                </a:lnTo>
                <a:cubicBezTo>
                  <a:pt x="25762" y="575408"/>
                  <a:pt x="0" y="549646"/>
                  <a:pt x="0" y="517867"/>
                </a:cubicBezTo>
                <a:lnTo>
                  <a:pt x="0" y="5754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0193" tIns="70193" rIns="70193" bIns="70193" numCol="1" spcCol="1270" anchor="ctr" anchorCtr="0">
            <a:noAutofit/>
          </a:bodyPr>
          <a:lstStyle/>
          <a:p>
            <a:pPr lvl="0" algn="ctr" defTabSz="622300" rtl="0">
              <a:lnSpc>
                <a:spcPct val="90000"/>
              </a:lnSpc>
              <a:spcBef>
                <a:spcPct val="0"/>
              </a:spcBef>
              <a:spcAft>
                <a:spcPct val="35000"/>
              </a:spcAft>
            </a:pPr>
            <a:r>
              <a:rPr lang="ru-RU" sz="1400" kern="1200" dirty="0" smtClean="0">
                <a:latin typeface="Candara" pitchFamily="34" charset="0"/>
              </a:rPr>
              <a:t>Планирование </a:t>
            </a:r>
            <a:r>
              <a:rPr lang="en-US" sz="1400" kern="1200" dirty="0" smtClean="0">
                <a:latin typeface="Candara" pitchFamily="34" charset="0"/>
              </a:rPr>
              <a:t>SAM</a:t>
            </a:r>
            <a:endParaRPr lang="ru-RU" sz="1400" kern="1200" dirty="0">
              <a:latin typeface="Candara" pitchFamily="34" charset="0"/>
            </a:endParaRPr>
          </a:p>
        </p:txBody>
      </p:sp>
      <p:sp>
        <p:nvSpPr>
          <p:cNvPr id="7" name="Полилиния 6"/>
          <p:cNvSpPr/>
          <p:nvPr/>
        </p:nvSpPr>
        <p:spPr>
          <a:xfrm rot="706">
            <a:off x="3075725" y="1341148"/>
            <a:ext cx="486489" cy="564380"/>
          </a:xfrm>
          <a:custGeom>
            <a:avLst/>
            <a:gdLst>
              <a:gd name="connsiteX0" fmla="*/ 0 w 486489"/>
              <a:gd name="connsiteY0" fmla="*/ 112876 h 564380"/>
              <a:gd name="connsiteX1" fmla="*/ 243245 w 486489"/>
              <a:gd name="connsiteY1" fmla="*/ 112876 h 564380"/>
              <a:gd name="connsiteX2" fmla="*/ 243245 w 486489"/>
              <a:gd name="connsiteY2" fmla="*/ 0 h 564380"/>
              <a:gd name="connsiteX3" fmla="*/ 486489 w 486489"/>
              <a:gd name="connsiteY3" fmla="*/ 282190 h 564380"/>
              <a:gd name="connsiteX4" fmla="*/ 243245 w 486489"/>
              <a:gd name="connsiteY4" fmla="*/ 564380 h 564380"/>
              <a:gd name="connsiteX5" fmla="*/ 243245 w 486489"/>
              <a:gd name="connsiteY5" fmla="*/ 451504 h 564380"/>
              <a:gd name="connsiteX6" fmla="*/ 0 w 486489"/>
              <a:gd name="connsiteY6" fmla="*/ 451504 h 564380"/>
              <a:gd name="connsiteX7" fmla="*/ 0 w 486489"/>
              <a:gd name="connsiteY7" fmla="*/ 112876 h 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89" h="564380">
                <a:moveTo>
                  <a:pt x="0" y="112876"/>
                </a:moveTo>
                <a:lnTo>
                  <a:pt x="243245" y="112876"/>
                </a:lnTo>
                <a:lnTo>
                  <a:pt x="243245" y="0"/>
                </a:lnTo>
                <a:lnTo>
                  <a:pt x="486489" y="282190"/>
                </a:lnTo>
                <a:lnTo>
                  <a:pt x="243245" y="564380"/>
                </a:lnTo>
                <a:lnTo>
                  <a:pt x="243245" y="451504"/>
                </a:lnTo>
                <a:lnTo>
                  <a:pt x="0" y="451504"/>
                </a:lnTo>
                <a:lnTo>
                  <a:pt x="0" y="112876"/>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1" tIns="112875" rIns="145947" bIns="112876" numCol="1" spcCol="1270" anchor="ctr" anchorCtr="0">
            <a:noAutofit/>
          </a:bodyPr>
          <a:lstStyle/>
          <a:p>
            <a:pPr lvl="0" algn="ctr" defTabSz="1111250">
              <a:lnSpc>
                <a:spcPct val="90000"/>
              </a:lnSpc>
              <a:spcBef>
                <a:spcPct val="0"/>
              </a:spcBef>
              <a:spcAft>
                <a:spcPct val="35000"/>
              </a:spcAft>
            </a:pPr>
            <a:endParaRPr lang="ru-RU" sz="2500" kern="1200"/>
          </a:p>
        </p:txBody>
      </p:sp>
      <p:sp>
        <p:nvSpPr>
          <p:cNvPr id="8" name="Полилиния 7"/>
          <p:cNvSpPr/>
          <p:nvPr/>
        </p:nvSpPr>
        <p:spPr>
          <a:xfrm>
            <a:off x="3719844" y="1268760"/>
            <a:ext cx="2275726" cy="570269"/>
          </a:xfrm>
          <a:custGeom>
            <a:avLst/>
            <a:gdLst>
              <a:gd name="connsiteX0" fmla="*/ 0 w 2275726"/>
              <a:gd name="connsiteY0" fmla="*/ 207262 h 2072622"/>
              <a:gd name="connsiteX1" fmla="*/ 207262 w 2275726"/>
              <a:gd name="connsiteY1" fmla="*/ 0 h 2072622"/>
              <a:gd name="connsiteX2" fmla="*/ 2068464 w 2275726"/>
              <a:gd name="connsiteY2" fmla="*/ 0 h 2072622"/>
              <a:gd name="connsiteX3" fmla="*/ 2275726 w 2275726"/>
              <a:gd name="connsiteY3" fmla="*/ 207262 h 2072622"/>
              <a:gd name="connsiteX4" fmla="*/ 2275726 w 2275726"/>
              <a:gd name="connsiteY4" fmla="*/ 1865360 h 2072622"/>
              <a:gd name="connsiteX5" fmla="*/ 2068464 w 2275726"/>
              <a:gd name="connsiteY5" fmla="*/ 2072622 h 2072622"/>
              <a:gd name="connsiteX6" fmla="*/ 207262 w 2275726"/>
              <a:gd name="connsiteY6" fmla="*/ 2072622 h 2072622"/>
              <a:gd name="connsiteX7" fmla="*/ 0 w 2275726"/>
              <a:gd name="connsiteY7" fmla="*/ 1865360 h 2072622"/>
              <a:gd name="connsiteX8" fmla="*/ 0 w 2275726"/>
              <a:gd name="connsiteY8" fmla="*/ 207262 h 20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726" h="2072622">
                <a:moveTo>
                  <a:pt x="0" y="207262"/>
                </a:moveTo>
                <a:cubicBezTo>
                  <a:pt x="0" y="92794"/>
                  <a:pt x="92794" y="0"/>
                  <a:pt x="207262" y="0"/>
                </a:cubicBezTo>
                <a:lnTo>
                  <a:pt x="2068464" y="0"/>
                </a:lnTo>
                <a:cubicBezTo>
                  <a:pt x="2182932" y="0"/>
                  <a:pt x="2275726" y="92794"/>
                  <a:pt x="2275726" y="207262"/>
                </a:cubicBezTo>
                <a:lnTo>
                  <a:pt x="2275726" y="1865360"/>
                </a:lnTo>
                <a:cubicBezTo>
                  <a:pt x="2275726" y="1979828"/>
                  <a:pt x="2182932" y="2072622"/>
                  <a:pt x="2068464" y="2072622"/>
                </a:cubicBezTo>
                <a:lnTo>
                  <a:pt x="207262" y="2072622"/>
                </a:lnTo>
                <a:cubicBezTo>
                  <a:pt x="92794" y="2072622"/>
                  <a:pt x="0" y="1979828"/>
                  <a:pt x="0" y="1865360"/>
                </a:cubicBezTo>
                <a:lnTo>
                  <a:pt x="0" y="20726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4045" tIns="114045" rIns="114045" bIns="114045" numCol="1" spcCol="1270" anchor="t" anchorCtr="0">
            <a:noAutofit/>
          </a:bodyPr>
          <a:lstStyle/>
          <a:p>
            <a:pPr lvl="0" algn="ctr" defTabSz="622300" rtl="0">
              <a:lnSpc>
                <a:spcPct val="90000"/>
              </a:lnSpc>
              <a:spcBef>
                <a:spcPct val="0"/>
              </a:spcBef>
              <a:spcAft>
                <a:spcPct val="35000"/>
              </a:spcAft>
            </a:pPr>
            <a:r>
              <a:rPr lang="ru-RU" sz="1400" kern="1200" dirty="0" smtClean="0">
                <a:latin typeface="Candara" pitchFamily="34" charset="0"/>
              </a:rPr>
              <a:t>Процессы и процедуры жизненного цикла </a:t>
            </a:r>
            <a:r>
              <a:rPr lang="en-US" sz="1400" kern="1200" dirty="0" smtClean="0">
                <a:latin typeface="Candara" pitchFamily="34" charset="0"/>
              </a:rPr>
              <a:t>SAM</a:t>
            </a:r>
            <a:endParaRPr lang="ru-RU" sz="1400" kern="1200" dirty="0">
              <a:latin typeface="Candara" pitchFamily="34" charset="0"/>
            </a:endParaRPr>
          </a:p>
        </p:txBody>
      </p:sp>
      <p:sp>
        <p:nvSpPr>
          <p:cNvPr id="9" name="Полилиния 8"/>
          <p:cNvSpPr/>
          <p:nvPr/>
        </p:nvSpPr>
        <p:spPr>
          <a:xfrm rot="36935">
            <a:off x="6160614" y="1314646"/>
            <a:ext cx="486517" cy="564380"/>
          </a:xfrm>
          <a:custGeom>
            <a:avLst/>
            <a:gdLst>
              <a:gd name="connsiteX0" fmla="*/ 0 w 486517"/>
              <a:gd name="connsiteY0" fmla="*/ 112876 h 564380"/>
              <a:gd name="connsiteX1" fmla="*/ 243259 w 486517"/>
              <a:gd name="connsiteY1" fmla="*/ 112876 h 564380"/>
              <a:gd name="connsiteX2" fmla="*/ 243259 w 486517"/>
              <a:gd name="connsiteY2" fmla="*/ 0 h 564380"/>
              <a:gd name="connsiteX3" fmla="*/ 486517 w 486517"/>
              <a:gd name="connsiteY3" fmla="*/ 282190 h 564380"/>
              <a:gd name="connsiteX4" fmla="*/ 243259 w 486517"/>
              <a:gd name="connsiteY4" fmla="*/ 564380 h 564380"/>
              <a:gd name="connsiteX5" fmla="*/ 243259 w 486517"/>
              <a:gd name="connsiteY5" fmla="*/ 451504 h 564380"/>
              <a:gd name="connsiteX6" fmla="*/ 0 w 486517"/>
              <a:gd name="connsiteY6" fmla="*/ 451504 h 564380"/>
              <a:gd name="connsiteX7" fmla="*/ 0 w 486517"/>
              <a:gd name="connsiteY7" fmla="*/ 112876 h 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517" h="564380">
                <a:moveTo>
                  <a:pt x="0" y="112876"/>
                </a:moveTo>
                <a:lnTo>
                  <a:pt x="243259" y="112876"/>
                </a:lnTo>
                <a:lnTo>
                  <a:pt x="243259" y="0"/>
                </a:lnTo>
                <a:lnTo>
                  <a:pt x="486517" y="282190"/>
                </a:lnTo>
                <a:lnTo>
                  <a:pt x="243259" y="564380"/>
                </a:lnTo>
                <a:lnTo>
                  <a:pt x="243259" y="451504"/>
                </a:lnTo>
                <a:lnTo>
                  <a:pt x="0" y="451504"/>
                </a:lnTo>
                <a:lnTo>
                  <a:pt x="0" y="112876"/>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1" tIns="112876" rIns="145955" bIns="112875" numCol="1" spcCol="1270" anchor="ctr" anchorCtr="0">
            <a:noAutofit/>
          </a:bodyPr>
          <a:lstStyle/>
          <a:p>
            <a:pPr lvl="0" algn="ctr" defTabSz="1111250">
              <a:lnSpc>
                <a:spcPct val="90000"/>
              </a:lnSpc>
              <a:spcBef>
                <a:spcPct val="0"/>
              </a:spcBef>
              <a:spcAft>
                <a:spcPct val="35000"/>
              </a:spcAft>
            </a:pPr>
            <a:endParaRPr lang="ru-RU" sz="2500" kern="1200"/>
          </a:p>
        </p:txBody>
      </p:sp>
      <p:sp>
        <p:nvSpPr>
          <p:cNvPr id="10" name="Полилиния 9"/>
          <p:cNvSpPr/>
          <p:nvPr/>
        </p:nvSpPr>
        <p:spPr>
          <a:xfrm>
            <a:off x="6810862" y="1268760"/>
            <a:ext cx="1954299" cy="597674"/>
          </a:xfrm>
          <a:custGeom>
            <a:avLst/>
            <a:gdLst>
              <a:gd name="connsiteX0" fmla="*/ 0 w 2275726"/>
              <a:gd name="connsiteY0" fmla="*/ 179747 h 1797473"/>
              <a:gd name="connsiteX1" fmla="*/ 179747 w 2275726"/>
              <a:gd name="connsiteY1" fmla="*/ 0 h 1797473"/>
              <a:gd name="connsiteX2" fmla="*/ 2095979 w 2275726"/>
              <a:gd name="connsiteY2" fmla="*/ 0 h 1797473"/>
              <a:gd name="connsiteX3" fmla="*/ 2275726 w 2275726"/>
              <a:gd name="connsiteY3" fmla="*/ 179747 h 1797473"/>
              <a:gd name="connsiteX4" fmla="*/ 2275726 w 2275726"/>
              <a:gd name="connsiteY4" fmla="*/ 1617726 h 1797473"/>
              <a:gd name="connsiteX5" fmla="*/ 2095979 w 2275726"/>
              <a:gd name="connsiteY5" fmla="*/ 1797473 h 1797473"/>
              <a:gd name="connsiteX6" fmla="*/ 179747 w 2275726"/>
              <a:gd name="connsiteY6" fmla="*/ 1797473 h 1797473"/>
              <a:gd name="connsiteX7" fmla="*/ 0 w 2275726"/>
              <a:gd name="connsiteY7" fmla="*/ 1617726 h 1797473"/>
              <a:gd name="connsiteX8" fmla="*/ 0 w 2275726"/>
              <a:gd name="connsiteY8" fmla="*/ 179747 h 179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726" h="1797473">
                <a:moveTo>
                  <a:pt x="0" y="179747"/>
                </a:moveTo>
                <a:cubicBezTo>
                  <a:pt x="0" y="80475"/>
                  <a:pt x="80475" y="0"/>
                  <a:pt x="179747" y="0"/>
                </a:cubicBezTo>
                <a:lnTo>
                  <a:pt x="2095979" y="0"/>
                </a:lnTo>
                <a:cubicBezTo>
                  <a:pt x="2195251" y="0"/>
                  <a:pt x="2275726" y="80475"/>
                  <a:pt x="2275726" y="179747"/>
                </a:cubicBezTo>
                <a:lnTo>
                  <a:pt x="2275726" y="1617726"/>
                </a:lnTo>
                <a:cubicBezTo>
                  <a:pt x="2275726" y="1716998"/>
                  <a:pt x="2195251" y="1797473"/>
                  <a:pt x="2095979" y="1797473"/>
                </a:cubicBezTo>
                <a:lnTo>
                  <a:pt x="179747" y="1797473"/>
                </a:lnTo>
                <a:cubicBezTo>
                  <a:pt x="80475" y="1797473"/>
                  <a:pt x="0" y="1716998"/>
                  <a:pt x="0" y="1617726"/>
                </a:cubicBezTo>
                <a:lnTo>
                  <a:pt x="0" y="179747"/>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5986" tIns="105986" rIns="105986" bIns="105986" numCol="1" spcCol="1270" anchor="t" anchorCtr="0">
            <a:noAutofit/>
          </a:bodyPr>
          <a:lstStyle/>
          <a:p>
            <a:pPr lvl="0" algn="ctr" defTabSz="622300" rtl="0">
              <a:lnSpc>
                <a:spcPct val="90000"/>
              </a:lnSpc>
              <a:spcBef>
                <a:spcPct val="0"/>
              </a:spcBef>
              <a:spcAft>
                <a:spcPct val="35000"/>
              </a:spcAft>
            </a:pPr>
            <a:r>
              <a:rPr lang="ru-RU" sz="1400" kern="1200" dirty="0" smtClean="0">
                <a:latin typeface="Candara" pitchFamily="34" charset="0"/>
              </a:rPr>
              <a:t>Инвентаризация и верификация </a:t>
            </a:r>
            <a:r>
              <a:rPr lang="en-US" sz="1400" kern="1200" dirty="0" smtClean="0">
                <a:latin typeface="Candara" pitchFamily="34" charset="0"/>
              </a:rPr>
              <a:t>SAM</a:t>
            </a:r>
            <a:endParaRPr lang="ru-RU" sz="1400" kern="1200" dirty="0">
              <a:latin typeface="Candara" pitchFamily="34" charset="0"/>
            </a:endParaRPr>
          </a:p>
        </p:txBody>
      </p:sp>
      <p:sp>
        <p:nvSpPr>
          <p:cNvPr id="11" name="Полилиния 10"/>
          <p:cNvSpPr/>
          <p:nvPr/>
        </p:nvSpPr>
        <p:spPr>
          <a:xfrm rot="10087">
            <a:off x="7562713" y="3155368"/>
            <a:ext cx="564380" cy="983200"/>
          </a:xfrm>
          <a:custGeom>
            <a:avLst/>
            <a:gdLst>
              <a:gd name="connsiteX0" fmla="*/ 0 w 537184"/>
              <a:gd name="connsiteY0" fmla="*/ 112876 h 564380"/>
              <a:gd name="connsiteX1" fmla="*/ 268592 w 537184"/>
              <a:gd name="connsiteY1" fmla="*/ 112876 h 564380"/>
              <a:gd name="connsiteX2" fmla="*/ 268592 w 537184"/>
              <a:gd name="connsiteY2" fmla="*/ 0 h 564380"/>
              <a:gd name="connsiteX3" fmla="*/ 537184 w 537184"/>
              <a:gd name="connsiteY3" fmla="*/ 282190 h 564380"/>
              <a:gd name="connsiteX4" fmla="*/ 268592 w 537184"/>
              <a:gd name="connsiteY4" fmla="*/ 564380 h 564380"/>
              <a:gd name="connsiteX5" fmla="*/ 268592 w 537184"/>
              <a:gd name="connsiteY5" fmla="*/ 451504 h 564380"/>
              <a:gd name="connsiteX6" fmla="*/ 0 w 537184"/>
              <a:gd name="connsiteY6" fmla="*/ 451504 h 564380"/>
              <a:gd name="connsiteX7" fmla="*/ 0 w 537184"/>
              <a:gd name="connsiteY7" fmla="*/ 112876 h 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184" h="564380">
                <a:moveTo>
                  <a:pt x="429747" y="0"/>
                </a:moveTo>
                <a:lnTo>
                  <a:pt x="429747" y="282190"/>
                </a:lnTo>
                <a:lnTo>
                  <a:pt x="537184" y="282190"/>
                </a:lnTo>
                <a:lnTo>
                  <a:pt x="268592" y="564380"/>
                </a:lnTo>
                <a:lnTo>
                  <a:pt x="0" y="282190"/>
                </a:lnTo>
                <a:lnTo>
                  <a:pt x="107437" y="282190"/>
                </a:lnTo>
                <a:lnTo>
                  <a:pt x="107437" y="0"/>
                </a:lnTo>
                <a:lnTo>
                  <a:pt x="429747" y="0"/>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112875" tIns="0" rIns="112876" bIns="161154" numCol="1" spcCol="1270" anchor="ctr" anchorCtr="0">
            <a:noAutofit/>
          </a:bodyPr>
          <a:lstStyle/>
          <a:p>
            <a:pPr lvl="0" algn="ctr" defTabSz="1244600">
              <a:lnSpc>
                <a:spcPct val="90000"/>
              </a:lnSpc>
              <a:spcBef>
                <a:spcPct val="0"/>
              </a:spcBef>
              <a:spcAft>
                <a:spcPct val="35000"/>
              </a:spcAft>
            </a:pPr>
            <a:endParaRPr lang="ru-RU" sz="2800" kern="1200"/>
          </a:p>
        </p:txBody>
      </p:sp>
      <p:sp>
        <p:nvSpPr>
          <p:cNvPr id="12" name="Полилиния 11"/>
          <p:cNvSpPr/>
          <p:nvPr/>
        </p:nvSpPr>
        <p:spPr>
          <a:xfrm>
            <a:off x="6810862" y="4149080"/>
            <a:ext cx="1954299" cy="501341"/>
          </a:xfrm>
          <a:custGeom>
            <a:avLst/>
            <a:gdLst>
              <a:gd name="connsiteX0" fmla="*/ 0 w 2275726"/>
              <a:gd name="connsiteY0" fmla="*/ 136544 h 1365435"/>
              <a:gd name="connsiteX1" fmla="*/ 136544 w 2275726"/>
              <a:gd name="connsiteY1" fmla="*/ 0 h 1365435"/>
              <a:gd name="connsiteX2" fmla="*/ 2139183 w 2275726"/>
              <a:gd name="connsiteY2" fmla="*/ 0 h 1365435"/>
              <a:gd name="connsiteX3" fmla="*/ 2275727 w 2275726"/>
              <a:gd name="connsiteY3" fmla="*/ 136544 h 1365435"/>
              <a:gd name="connsiteX4" fmla="*/ 2275726 w 2275726"/>
              <a:gd name="connsiteY4" fmla="*/ 1228892 h 1365435"/>
              <a:gd name="connsiteX5" fmla="*/ 2139182 w 2275726"/>
              <a:gd name="connsiteY5" fmla="*/ 1365436 h 1365435"/>
              <a:gd name="connsiteX6" fmla="*/ 136544 w 2275726"/>
              <a:gd name="connsiteY6" fmla="*/ 1365435 h 1365435"/>
              <a:gd name="connsiteX7" fmla="*/ 0 w 2275726"/>
              <a:gd name="connsiteY7" fmla="*/ 1228891 h 1365435"/>
              <a:gd name="connsiteX8" fmla="*/ 0 w 2275726"/>
              <a:gd name="connsiteY8" fmla="*/ 136544 h 13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726" h="1365435">
                <a:moveTo>
                  <a:pt x="0" y="136544"/>
                </a:moveTo>
                <a:cubicBezTo>
                  <a:pt x="0" y="61133"/>
                  <a:pt x="61133" y="0"/>
                  <a:pt x="136544" y="0"/>
                </a:cubicBezTo>
                <a:lnTo>
                  <a:pt x="2139183" y="0"/>
                </a:lnTo>
                <a:cubicBezTo>
                  <a:pt x="2214594" y="0"/>
                  <a:pt x="2275727" y="61133"/>
                  <a:pt x="2275727" y="136544"/>
                </a:cubicBezTo>
                <a:cubicBezTo>
                  <a:pt x="2275727" y="500660"/>
                  <a:pt x="2275726" y="864776"/>
                  <a:pt x="2275726" y="1228892"/>
                </a:cubicBezTo>
                <a:cubicBezTo>
                  <a:pt x="2275726" y="1304303"/>
                  <a:pt x="2214593" y="1365436"/>
                  <a:pt x="2139182" y="1365436"/>
                </a:cubicBezTo>
                <a:lnTo>
                  <a:pt x="136544" y="1365435"/>
                </a:lnTo>
                <a:cubicBezTo>
                  <a:pt x="61133" y="1365435"/>
                  <a:pt x="0" y="1304302"/>
                  <a:pt x="0" y="1228891"/>
                </a:cubicBezTo>
                <a:lnTo>
                  <a:pt x="0" y="1365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5712" tIns="85712" rIns="85712" bIns="85712" numCol="1" spcCol="1270" anchor="t" anchorCtr="0">
            <a:noAutofit/>
          </a:bodyPr>
          <a:lstStyle/>
          <a:p>
            <a:pPr lvl="0" algn="ctr" defTabSz="622300" rtl="0">
              <a:lnSpc>
                <a:spcPct val="90000"/>
              </a:lnSpc>
              <a:spcBef>
                <a:spcPct val="0"/>
              </a:spcBef>
              <a:spcAft>
                <a:spcPct val="35000"/>
              </a:spcAft>
            </a:pPr>
            <a:r>
              <a:rPr lang="ru-RU" sz="1400" kern="1200" dirty="0" smtClean="0">
                <a:latin typeface="Candara" pitchFamily="34" charset="0"/>
              </a:rPr>
              <a:t>Операционные процессы </a:t>
            </a:r>
            <a:r>
              <a:rPr lang="en-US" sz="1400" kern="1200" dirty="0" smtClean="0">
                <a:latin typeface="Candara" pitchFamily="34" charset="0"/>
              </a:rPr>
              <a:t>SAM</a:t>
            </a:r>
            <a:endParaRPr lang="ru-RU" sz="1400" kern="1200" dirty="0">
              <a:latin typeface="Candara" pitchFamily="34" charset="0"/>
            </a:endParaRPr>
          </a:p>
        </p:txBody>
      </p:sp>
      <p:sp>
        <p:nvSpPr>
          <p:cNvPr id="13" name="Полилиния 12"/>
          <p:cNvSpPr/>
          <p:nvPr/>
        </p:nvSpPr>
        <p:spPr>
          <a:xfrm>
            <a:off x="6162645" y="4138570"/>
            <a:ext cx="482454" cy="564380"/>
          </a:xfrm>
          <a:custGeom>
            <a:avLst/>
            <a:gdLst>
              <a:gd name="connsiteX0" fmla="*/ 0 w 482453"/>
              <a:gd name="connsiteY0" fmla="*/ 112876 h 564380"/>
              <a:gd name="connsiteX1" fmla="*/ 241227 w 482453"/>
              <a:gd name="connsiteY1" fmla="*/ 112876 h 564380"/>
              <a:gd name="connsiteX2" fmla="*/ 241227 w 482453"/>
              <a:gd name="connsiteY2" fmla="*/ 0 h 564380"/>
              <a:gd name="connsiteX3" fmla="*/ 482453 w 482453"/>
              <a:gd name="connsiteY3" fmla="*/ 282190 h 564380"/>
              <a:gd name="connsiteX4" fmla="*/ 241227 w 482453"/>
              <a:gd name="connsiteY4" fmla="*/ 564380 h 564380"/>
              <a:gd name="connsiteX5" fmla="*/ 241227 w 482453"/>
              <a:gd name="connsiteY5" fmla="*/ 451504 h 564380"/>
              <a:gd name="connsiteX6" fmla="*/ 0 w 482453"/>
              <a:gd name="connsiteY6" fmla="*/ 451504 h 564380"/>
              <a:gd name="connsiteX7" fmla="*/ 0 w 482453"/>
              <a:gd name="connsiteY7" fmla="*/ 112876 h 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53" h="564380">
                <a:moveTo>
                  <a:pt x="482453" y="451504"/>
                </a:moveTo>
                <a:lnTo>
                  <a:pt x="241226" y="451504"/>
                </a:lnTo>
                <a:lnTo>
                  <a:pt x="241226" y="564380"/>
                </a:lnTo>
                <a:lnTo>
                  <a:pt x="0" y="282190"/>
                </a:lnTo>
                <a:lnTo>
                  <a:pt x="241226" y="0"/>
                </a:lnTo>
                <a:lnTo>
                  <a:pt x="241226" y="112876"/>
                </a:lnTo>
                <a:lnTo>
                  <a:pt x="482453" y="112876"/>
                </a:lnTo>
                <a:lnTo>
                  <a:pt x="482453" y="451504"/>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144736" tIns="112876" rIns="1" bIns="112876" numCol="1" spcCol="1270" anchor="ctr" anchorCtr="0">
            <a:noAutofit/>
          </a:bodyPr>
          <a:lstStyle/>
          <a:p>
            <a:pPr lvl="0" algn="ctr" defTabSz="1111250">
              <a:lnSpc>
                <a:spcPct val="90000"/>
              </a:lnSpc>
              <a:spcBef>
                <a:spcPct val="0"/>
              </a:spcBef>
              <a:spcAft>
                <a:spcPct val="35000"/>
              </a:spcAft>
            </a:pPr>
            <a:endParaRPr lang="ru-RU" sz="2500" kern="1200"/>
          </a:p>
        </p:txBody>
      </p:sp>
      <p:sp>
        <p:nvSpPr>
          <p:cNvPr id="14" name="Полилиния 13"/>
          <p:cNvSpPr/>
          <p:nvPr/>
        </p:nvSpPr>
        <p:spPr>
          <a:xfrm>
            <a:off x="3719844" y="4149080"/>
            <a:ext cx="2275726" cy="501341"/>
          </a:xfrm>
          <a:custGeom>
            <a:avLst/>
            <a:gdLst>
              <a:gd name="connsiteX0" fmla="*/ 0 w 2275726"/>
              <a:gd name="connsiteY0" fmla="*/ 136544 h 1365435"/>
              <a:gd name="connsiteX1" fmla="*/ 136544 w 2275726"/>
              <a:gd name="connsiteY1" fmla="*/ 0 h 1365435"/>
              <a:gd name="connsiteX2" fmla="*/ 2139183 w 2275726"/>
              <a:gd name="connsiteY2" fmla="*/ 0 h 1365435"/>
              <a:gd name="connsiteX3" fmla="*/ 2275727 w 2275726"/>
              <a:gd name="connsiteY3" fmla="*/ 136544 h 1365435"/>
              <a:gd name="connsiteX4" fmla="*/ 2275726 w 2275726"/>
              <a:gd name="connsiteY4" fmla="*/ 1228892 h 1365435"/>
              <a:gd name="connsiteX5" fmla="*/ 2139182 w 2275726"/>
              <a:gd name="connsiteY5" fmla="*/ 1365436 h 1365435"/>
              <a:gd name="connsiteX6" fmla="*/ 136544 w 2275726"/>
              <a:gd name="connsiteY6" fmla="*/ 1365435 h 1365435"/>
              <a:gd name="connsiteX7" fmla="*/ 0 w 2275726"/>
              <a:gd name="connsiteY7" fmla="*/ 1228891 h 1365435"/>
              <a:gd name="connsiteX8" fmla="*/ 0 w 2275726"/>
              <a:gd name="connsiteY8" fmla="*/ 136544 h 13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726" h="1365435">
                <a:moveTo>
                  <a:pt x="0" y="136544"/>
                </a:moveTo>
                <a:cubicBezTo>
                  <a:pt x="0" y="61133"/>
                  <a:pt x="61133" y="0"/>
                  <a:pt x="136544" y="0"/>
                </a:cubicBezTo>
                <a:lnTo>
                  <a:pt x="2139183" y="0"/>
                </a:lnTo>
                <a:cubicBezTo>
                  <a:pt x="2214594" y="0"/>
                  <a:pt x="2275727" y="61133"/>
                  <a:pt x="2275727" y="136544"/>
                </a:cubicBezTo>
                <a:cubicBezTo>
                  <a:pt x="2275727" y="500660"/>
                  <a:pt x="2275726" y="864776"/>
                  <a:pt x="2275726" y="1228892"/>
                </a:cubicBezTo>
                <a:cubicBezTo>
                  <a:pt x="2275726" y="1304303"/>
                  <a:pt x="2214593" y="1365436"/>
                  <a:pt x="2139182" y="1365436"/>
                </a:cubicBezTo>
                <a:lnTo>
                  <a:pt x="136544" y="1365435"/>
                </a:lnTo>
                <a:cubicBezTo>
                  <a:pt x="61133" y="1365435"/>
                  <a:pt x="0" y="1304302"/>
                  <a:pt x="0" y="1228891"/>
                </a:cubicBezTo>
                <a:lnTo>
                  <a:pt x="0" y="1365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5712" tIns="85712" rIns="85712" bIns="85712" numCol="1" spcCol="1270" anchor="t" anchorCtr="0">
            <a:noAutofit/>
          </a:bodyPr>
          <a:lstStyle/>
          <a:p>
            <a:pPr lvl="0" algn="ctr" defTabSz="622300" rtl="0">
              <a:lnSpc>
                <a:spcPct val="90000"/>
              </a:lnSpc>
              <a:spcBef>
                <a:spcPct val="0"/>
              </a:spcBef>
              <a:spcAft>
                <a:spcPct val="35000"/>
              </a:spcAft>
            </a:pPr>
            <a:r>
              <a:rPr lang="ru-RU" sz="1400" kern="1200" dirty="0" smtClean="0">
                <a:latin typeface="Candara" pitchFamily="34" charset="0"/>
              </a:rPr>
              <a:t>Мониторинг и анализ </a:t>
            </a:r>
            <a:r>
              <a:rPr lang="en-US" sz="1400" kern="1200" dirty="0" smtClean="0">
                <a:latin typeface="Candara" pitchFamily="34" charset="0"/>
              </a:rPr>
              <a:t>SAM</a:t>
            </a:r>
            <a:endParaRPr lang="ru-RU" sz="1400" kern="1200" dirty="0">
              <a:latin typeface="Candara" pitchFamily="34" charset="0"/>
            </a:endParaRPr>
          </a:p>
        </p:txBody>
      </p:sp>
      <p:sp>
        <p:nvSpPr>
          <p:cNvPr id="15" name="Полилиния 14"/>
          <p:cNvSpPr/>
          <p:nvPr/>
        </p:nvSpPr>
        <p:spPr>
          <a:xfrm>
            <a:off x="3007928" y="4198852"/>
            <a:ext cx="482454" cy="564380"/>
          </a:xfrm>
          <a:custGeom>
            <a:avLst/>
            <a:gdLst>
              <a:gd name="connsiteX0" fmla="*/ 0 w 482453"/>
              <a:gd name="connsiteY0" fmla="*/ 112876 h 564380"/>
              <a:gd name="connsiteX1" fmla="*/ 241227 w 482453"/>
              <a:gd name="connsiteY1" fmla="*/ 112876 h 564380"/>
              <a:gd name="connsiteX2" fmla="*/ 241227 w 482453"/>
              <a:gd name="connsiteY2" fmla="*/ 0 h 564380"/>
              <a:gd name="connsiteX3" fmla="*/ 482453 w 482453"/>
              <a:gd name="connsiteY3" fmla="*/ 282190 h 564380"/>
              <a:gd name="connsiteX4" fmla="*/ 241227 w 482453"/>
              <a:gd name="connsiteY4" fmla="*/ 564380 h 564380"/>
              <a:gd name="connsiteX5" fmla="*/ 241227 w 482453"/>
              <a:gd name="connsiteY5" fmla="*/ 451504 h 564380"/>
              <a:gd name="connsiteX6" fmla="*/ 0 w 482453"/>
              <a:gd name="connsiteY6" fmla="*/ 451504 h 564380"/>
              <a:gd name="connsiteX7" fmla="*/ 0 w 482453"/>
              <a:gd name="connsiteY7" fmla="*/ 112876 h 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53" h="564380">
                <a:moveTo>
                  <a:pt x="482453" y="451504"/>
                </a:moveTo>
                <a:lnTo>
                  <a:pt x="241226" y="451504"/>
                </a:lnTo>
                <a:lnTo>
                  <a:pt x="241226" y="564380"/>
                </a:lnTo>
                <a:lnTo>
                  <a:pt x="0" y="282190"/>
                </a:lnTo>
                <a:lnTo>
                  <a:pt x="241226" y="0"/>
                </a:lnTo>
                <a:lnTo>
                  <a:pt x="241226" y="112876"/>
                </a:lnTo>
                <a:lnTo>
                  <a:pt x="482453" y="112876"/>
                </a:lnTo>
                <a:lnTo>
                  <a:pt x="482453" y="451504"/>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144736" tIns="112876" rIns="1" bIns="112876" numCol="1" spcCol="1270" anchor="ctr" anchorCtr="0">
            <a:noAutofit/>
          </a:bodyPr>
          <a:lstStyle/>
          <a:p>
            <a:pPr lvl="0" algn="ctr" defTabSz="1111250">
              <a:lnSpc>
                <a:spcPct val="90000"/>
              </a:lnSpc>
              <a:spcBef>
                <a:spcPct val="0"/>
              </a:spcBef>
              <a:spcAft>
                <a:spcPct val="35000"/>
              </a:spcAft>
            </a:pPr>
            <a:endParaRPr lang="ru-RU" sz="2500" kern="1200"/>
          </a:p>
        </p:txBody>
      </p:sp>
      <p:sp>
        <p:nvSpPr>
          <p:cNvPr id="16" name="Полилиния 15"/>
          <p:cNvSpPr/>
          <p:nvPr/>
        </p:nvSpPr>
        <p:spPr>
          <a:xfrm>
            <a:off x="1166686" y="4013216"/>
            <a:ext cx="1677122" cy="1082831"/>
          </a:xfrm>
          <a:custGeom>
            <a:avLst/>
            <a:gdLst>
              <a:gd name="connsiteX0" fmla="*/ 0 w 2275726"/>
              <a:gd name="connsiteY0" fmla="*/ 108283 h 1082831"/>
              <a:gd name="connsiteX1" fmla="*/ 108283 w 2275726"/>
              <a:gd name="connsiteY1" fmla="*/ 0 h 1082831"/>
              <a:gd name="connsiteX2" fmla="*/ 2167443 w 2275726"/>
              <a:gd name="connsiteY2" fmla="*/ 0 h 1082831"/>
              <a:gd name="connsiteX3" fmla="*/ 2275726 w 2275726"/>
              <a:gd name="connsiteY3" fmla="*/ 108283 h 1082831"/>
              <a:gd name="connsiteX4" fmla="*/ 2275726 w 2275726"/>
              <a:gd name="connsiteY4" fmla="*/ 974548 h 1082831"/>
              <a:gd name="connsiteX5" fmla="*/ 2167443 w 2275726"/>
              <a:gd name="connsiteY5" fmla="*/ 1082831 h 1082831"/>
              <a:gd name="connsiteX6" fmla="*/ 108283 w 2275726"/>
              <a:gd name="connsiteY6" fmla="*/ 1082831 h 1082831"/>
              <a:gd name="connsiteX7" fmla="*/ 0 w 2275726"/>
              <a:gd name="connsiteY7" fmla="*/ 974548 h 1082831"/>
              <a:gd name="connsiteX8" fmla="*/ 0 w 2275726"/>
              <a:gd name="connsiteY8" fmla="*/ 108283 h 108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726" h="1082831">
                <a:moveTo>
                  <a:pt x="0" y="108283"/>
                </a:moveTo>
                <a:cubicBezTo>
                  <a:pt x="0" y="48480"/>
                  <a:pt x="48480" y="0"/>
                  <a:pt x="108283" y="0"/>
                </a:cubicBezTo>
                <a:lnTo>
                  <a:pt x="2167443" y="0"/>
                </a:lnTo>
                <a:cubicBezTo>
                  <a:pt x="2227246" y="0"/>
                  <a:pt x="2275726" y="48480"/>
                  <a:pt x="2275726" y="108283"/>
                </a:cubicBezTo>
                <a:lnTo>
                  <a:pt x="2275726" y="974548"/>
                </a:lnTo>
                <a:cubicBezTo>
                  <a:pt x="2275726" y="1034351"/>
                  <a:pt x="2227246" y="1082831"/>
                  <a:pt x="2167443" y="1082831"/>
                </a:cubicBezTo>
                <a:lnTo>
                  <a:pt x="108283" y="1082831"/>
                </a:lnTo>
                <a:cubicBezTo>
                  <a:pt x="48480" y="1082831"/>
                  <a:pt x="0" y="1034351"/>
                  <a:pt x="0" y="974548"/>
                </a:cubicBezTo>
                <a:lnTo>
                  <a:pt x="0" y="108283"/>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5055" tIns="85055" rIns="85055" bIns="85055" numCol="1" spcCol="1270" anchor="ctr" anchorCtr="0">
            <a:noAutofit/>
          </a:bodyPr>
          <a:lstStyle/>
          <a:p>
            <a:pPr lvl="0" algn="ctr" defTabSz="622300" rtl="0">
              <a:lnSpc>
                <a:spcPct val="90000"/>
              </a:lnSpc>
              <a:spcBef>
                <a:spcPct val="0"/>
              </a:spcBef>
              <a:spcAft>
                <a:spcPct val="35000"/>
              </a:spcAft>
            </a:pPr>
            <a:r>
              <a:rPr lang="ru-RU" sz="1400" kern="1200" dirty="0" smtClean="0">
                <a:latin typeface="Candara" pitchFamily="34" charset="0"/>
              </a:rPr>
              <a:t>Корректирующие меры + план совершенствования </a:t>
            </a:r>
            <a:r>
              <a:rPr lang="en-US" sz="1400" kern="1200" dirty="0" smtClean="0">
                <a:latin typeface="Candara" pitchFamily="34" charset="0"/>
              </a:rPr>
              <a:t>SAM</a:t>
            </a:r>
            <a:endParaRPr lang="ru-RU" sz="1400" kern="1200" dirty="0">
              <a:latin typeface="Candara" pitchFamily="34" charset="0"/>
            </a:endParaRPr>
          </a:p>
        </p:txBody>
      </p:sp>
      <p:sp>
        <p:nvSpPr>
          <p:cNvPr id="17" name="Полилиния 16"/>
          <p:cNvSpPr/>
          <p:nvPr/>
        </p:nvSpPr>
        <p:spPr>
          <a:xfrm rot="10800000">
            <a:off x="1723057" y="2348879"/>
            <a:ext cx="564380" cy="1410819"/>
          </a:xfrm>
          <a:custGeom>
            <a:avLst/>
            <a:gdLst>
              <a:gd name="connsiteX0" fmla="*/ 0 w 537184"/>
              <a:gd name="connsiteY0" fmla="*/ 112876 h 564380"/>
              <a:gd name="connsiteX1" fmla="*/ 268592 w 537184"/>
              <a:gd name="connsiteY1" fmla="*/ 112876 h 564380"/>
              <a:gd name="connsiteX2" fmla="*/ 268592 w 537184"/>
              <a:gd name="connsiteY2" fmla="*/ 0 h 564380"/>
              <a:gd name="connsiteX3" fmla="*/ 537184 w 537184"/>
              <a:gd name="connsiteY3" fmla="*/ 282190 h 564380"/>
              <a:gd name="connsiteX4" fmla="*/ 268592 w 537184"/>
              <a:gd name="connsiteY4" fmla="*/ 564380 h 564380"/>
              <a:gd name="connsiteX5" fmla="*/ 268592 w 537184"/>
              <a:gd name="connsiteY5" fmla="*/ 451504 h 564380"/>
              <a:gd name="connsiteX6" fmla="*/ 0 w 537184"/>
              <a:gd name="connsiteY6" fmla="*/ 451504 h 564380"/>
              <a:gd name="connsiteX7" fmla="*/ 0 w 537184"/>
              <a:gd name="connsiteY7" fmla="*/ 112876 h 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184" h="564380">
                <a:moveTo>
                  <a:pt x="429747" y="0"/>
                </a:moveTo>
                <a:lnTo>
                  <a:pt x="429747" y="282190"/>
                </a:lnTo>
                <a:lnTo>
                  <a:pt x="537184" y="282190"/>
                </a:lnTo>
                <a:lnTo>
                  <a:pt x="268592" y="564380"/>
                </a:lnTo>
                <a:lnTo>
                  <a:pt x="0" y="282190"/>
                </a:lnTo>
                <a:lnTo>
                  <a:pt x="107437" y="282190"/>
                </a:lnTo>
                <a:lnTo>
                  <a:pt x="107437" y="0"/>
                </a:lnTo>
                <a:lnTo>
                  <a:pt x="429747" y="0"/>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112875" tIns="0" rIns="112876" bIns="161154" numCol="1" spcCol="1270" anchor="ctr" anchorCtr="0">
            <a:noAutofit/>
          </a:bodyPr>
          <a:lstStyle/>
          <a:p>
            <a:pPr lvl="0" algn="ctr" defTabSz="1244600">
              <a:lnSpc>
                <a:spcPct val="90000"/>
              </a:lnSpc>
              <a:spcBef>
                <a:spcPct val="0"/>
              </a:spcBef>
              <a:spcAft>
                <a:spcPct val="35000"/>
              </a:spcAft>
            </a:pPr>
            <a:endParaRPr lang="ru-RU" sz="2800" kern="1200"/>
          </a:p>
        </p:txBody>
      </p:sp>
      <p:sp>
        <p:nvSpPr>
          <p:cNvPr id="3" name="Прямоугольник 2"/>
          <p:cNvSpPr/>
          <p:nvPr/>
        </p:nvSpPr>
        <p:spPr>
          <a:xfrm>
            <a:off x="3706456" y="1969109"/>
            <a:ext cx="2302501" cy="1394228"/>
          </a:xfrm>
          <a:prstGeom prst="rect">
            <a:avLst/>
          </a:prstGeom>
        </p:spPr>
        <p:txBody>
          <a:bodyPr wrap="square">
            <a:spAutoFit/>
          </a:bodyPr>
          <a:lstStyle/>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изменениями</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развертыванием</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закупками</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инцидентами и </a:t>
            </a:r>
            <a:r>
              <a:rPr lang="ru-RU" sz="1200" dirty="0" smtClean="0">
                <a:solidFill>
                  <a:schemeClr val="tx1">
                    <a:lumMod val="50000"/>
                    <a:lumOff val="50000"/>
                  </a:schemeClr>
                </a:solidFill>
                <a:latin typeface="Candara" pitchFamily="34" charset="0"/>
              </a:rPr>
              <a:t>проблемами</a:t>
            </a:r>
            <a:endParaRPr lang="ru-RU" sz="1200" dirty="0">
              <a:solidFill>
                <a:schemeClr val="tx1">
                  <a:lumMod val="50000"/>
                  <a:lumOff val="50000"/>
                </a:schemeClr>
              </a:solidFill>
              <a:latin typeface="Candara" pitchFamily="34" charset="0"/>
            </a:endParaRP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релизами</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списанием</a:t>
            </a:r>
          </a:p>
        </p:txBody>
      </p:sp>
      <p:sp>
        <p:nvSpPr>
          <p:cNvPr id="4" name="Прямоугольник 3"/>
          <p:cNvSpPr/>
          <p:nvPr/>
        </p:nvSpPr>
        <p:spPr>
          <a:xfrm>
            <a:off x="6650149" y="1982628"/>
            <a:ext cx="2275726" cy="1172629"/>
          </a:xfrm>
          <a:prstGeom prst="rect">
            <a:avLst/>
          </a:prstGeom>
        </p:spPr>
        <p:txBody>
          <a:bodyPr wrap="square">
            <a:spAutoFit/>
          </a:bodyPr>
          <a:lstStyle/>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реестром программных активов </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с</a:t>
            </a:r>
            <a:r>
              <a:rPr lang="ru-RU" sz="1200" dirty="0" smtClean="0">
                <a:solidFill>
                  <a:schemeClr val="tx1">
                    <a:lumMod val="50000"/>
                    <a:lumOff val="50000"/>
                  </a:schemeClr>
                </a:solidFill>
                <a:latin typeface="Candara" pitchFamily="34" charset="0"/>
              </a:rPr>
              <a:t>облюдение </a:t>
            </a:r>
            <a:r>
              <a:rPr lang="ru-RU" sz="1200" dirty="0">
                <a:solidFill>
                  <a:schemeClr val="tx1">
                    <a:lumMod val="50000"/>
                    <a:lumOff val="50000"/>
                  </a:schemeClr>
                </a:solidFill>
                <a:latin typeface="Candara" pitchFamily="34" charset="0"/>
              </a:rPr>
              <a:t>условий лицензирования ПО</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с</a:t>
            </a:r>
            <a:r>
              <a:rPr lang="ru-RU" sz="1200" dirty="0" smtClean="0">
                <a:solidFill>
                  <a:schemeClr val="tx1">
                    <a:lumMod val="50000"/>
                    <a:lumOff val="50000"/>
                  </a:schemeClr>
                </a:solidFill>
                <a:latin typeface="Candara" pitchFamily="34" charset="0"/>
              </a:rPr>
              <a:t>тандарты </a:t>
            </a:r>
            <a:r>
              <a:rPr lang="ru-RU" sz="1200" dirty="0">
                <a:solidFill>
                  <a:schemeClr val="tx1">
                    <a:lumMod val="50000"/>
                    <a:lumOff val="50000"/>
                  </a:schemeClr>
                </a:solidFill>
                <a:latin typeface="Candara" pitchFamily="34" charset="0"/>
              </a:rPr>
              <a:t>хранения</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с</a:t>
            </a:r>
            <a:r>
              <a:rPr lang="ru-RU" sz="1200" dirty="0" smtClean="0">
                <a:solidFill>
                  <a:schemeClr val="tx1">
                    <a:lumMod val="50000"/>
                    <a:lumOff val="50000"/>
                  </a:schemeClr>
                </a:solidFill>
                <a:latin typeface="Candara" pitchFamily="34" charset="0"/>
              </a:rPr>
              <a:t>тандарты </a:t>
            </a:r>
            <a:r>
              <a:rPr lang="ru-RU" sz="1200" dirty="0">
                <a:solidFill>
                  <a:schemeClr val="tx1">
                    <a:lumMod val="50000"/>
                    <a:lumOff val="50000"/>
                  </a:schemeClr>
                </a:solidFill>
                <a:latin typeface="Candara" pitchFamily="34" charset="0"/>
              </a:rPr>
              <a:t>ПО и платформ</a:t>
            </a:r>
          </a:p>
        </p:txBody>
      </p:sp>
      <p:sp>
        <p:nvSpPr>
          <p:cNvPr id="18" name="Прямоугольник 17"/>
          <p:cNvSpPr/>
          <p:nvPr/>
        </p:nvSpPr>
        <p:spPr>
          <a:xfrm>
            <a:off x="6698301" y="4776654"/>
            <a:ext cx="2219166" cy="812530"/>
          </a:xfrm>
          <a:prstGeom prst="rect">
            <a:avLst/>
          </a:prstGeom>
        </p:spPr>
        <p:txBody>
          <a:bodyPr wrap="square">
            <a:spAutoFit/>
          </a:bodyPr>
          <a:lstStyle/>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ф</a:t>
            </a:r>
            <a:r>
              <a:rPr lang="ru-RU" sz="1200" dirty="0" smtClean="0">
                <a:solidFill>
                  <a:schemeClr val="tx1">
                    <a:lumMod val="50000"/>
                    <a:lumOff val="50000"/>
                  </a:schemeClr>
                </a:solidFill>
                <a:latin typeface="Candara" pitchFamily="34" charset="0"/>
              </a:rPr>
              <a:t>инансовое </a:t>
            </a:r>
            <a:r>
              <a:rPr lang="ru-RU" sz="1200" dirty="0">
                <a:solidFill>
                  <a:schemeClr val="tx1">
                    <a:lumMod val="50000"/>
                    <a:lumOff val="50000"/>
                  </a:schemeClr>
                </a:solidFill>
                <a:latin typeface="Candara" pitchFamily="34" charset="0"/>
              </a:rPr>
              <a:t>управление </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контрактами и </a:t>
            </a:r>
            <a:r>
              <a:rPr lang="en-US" sz="1200" dirty="0">
                <a:solidFill>
                  <a:schemeClr val="tx1">
                    <a:lumMod val="50000"/>
                    <a:lumOff val="50000"/>
                  </a:schemeClr>
                </a:solidFill>
                <a:latin typeface="Candara" pitchFamily="34" charset="0"/>
              </a:rPr>
              <a:t>SLA</a:t>
            </a:r>
            <a:endParaRPr lang="ru-RU" sz="1200" dirty="0">
              <a:solidFill>
                <a:schemeClr val="tx1">
                  <a:lumMod val="50000"/>
                  <a:lumOff val="50000"/>
                </a:schemeClr>
              </a:solidFill>
              <a:latin typeface="Candara" pitchFamily="34" charset="0"/>
            </a:endParaRP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у</a:t>
            </a:r>
            <a:r>
              <a:rPr lang="ru-RU" sz="1200" dirty="0" smtClean="0">
                <a:solidFill>
                  <a:schemeClr val="tx1">
                    <a:lumMod val="50000"/>
                    <a:lumOff val="50000"/>
                  </a:schemeClr>
                </a:solidFill>
                <a:latin typeface="Candara" pitchFamily="34" charset="0"/>
              </a:rPr>
              <a:t>правление </a:t>
            </a:r>
            <a:r>
              <a:rPr lang="ru-RU" sz="1200" dirty="0">
                <a:solidFill>
                  <a:schemeClr val="tx1">
                    <a:lumMod val="50000"/>
                    <a:lumOff val="50000"/>
                  </a:schemeClr>
                </a:solidFill>
                <a:latin typeface="Candara" pitchFamily="34" charset="0"/>
              </a:rPr>
              <a:t>безопасностью</a:t>
            </a:r>
          </a:p>
        </p:txBody>
      </p:sp>
      <p:sp>
        <p:nvSpPr>
          <p:cNvPr id="19" name="Прямоугольник 18"/>
          <p:cNvSpPr/>
          <p:nvPr/>
        </p:nvSpPr>
        <p:spPr>
          <a:xfrm>
            <a:off x="3733232" y="4758404"/>
            <a:ext cx="2275725" cy="812530"/>
          </a:xfrm>
          <a:prstGeom prst="rect">
            <a:avLst/>
          </a:prstGeom>
        </p:spPr>
        <p:txBody>
          <a:bodyPr wrap="square">
            <a:spAutoFit/>
          </a:bodyPr>
          <a:lstStyle/>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м</a:t>
            </a:r>
            <a:r>
              <a:rPr lang="ru-RU" sz="1200" dirty="0" smtClean="0">
                <a:solidFill>
                  <a:schemeClr val="tx1">
                    <a:lumMod val="50000"/>
                    <a:lumOff val="50000"/>
                  </a:schemeClr>
                </a:solidFill>
                <a:latin typeface="Candara" pitchFamily="34" charset="0"/>
              </a:rPr>
              <a:t>етрики </a:t>
            </a:r>
            <a:r>
              <a:rPr lang="ru-RU" sz="1200" dirty="0">
                <a:solidFill>
                  <a:schemeClr val="tx1">
                    <a:lumMod val="50000"/>
                    <a:lumOff val="50000"/>
                  </a:schemeClr>
                </a:solidFill>
                <a:latin typeface="Candara" pitchFamily="34" charset="0"/>
              </a:rPr>
              <a:t>и </a:t>
            </a:r>
            <a:r>
              <a:rPr lang="en-US" sz="1200" dirty="0">
                <a:solidFill>
                  <a:schemeClr val="tx1">
                    <a:lumMod val="50000"/>
                    <a:lumOff val="50000"/>
                  </a:schemeClr>
                </a:solidFill>
                <a:latin typeface="Candara" pitchFamily="34" charset="0"/>
              </a:rPr>
              <a:t>KPI</a:t>
            </a:r>
            <a:endParaRPr lang="ru-RU" sz="1200" dirty="0">
              <a:solidFill>
                <a:schemeClr val="tx1">
                  <a:lumMod val="50000"/>
                  <a:lumOff val="50000"/>
                </a:schemeClr>
              </a:solidFill>
              <a:latin typeface="Candara" pitchFamily="34" charset="0"/>
            </a:endParaRP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м</a:t>
            </a:r>
            <a:r>
              <a:rPr lang="ru-RU" sz="1200" dirty="0" smtClean="0">
                <a:solidFill>
                  <a:schemeClr val="tx1">
                    <a:lumMod val="50000"/>
                    <a:lumOff val="50000"/>
                  </a:schemeClr>
                </a:solidFill>
                <a:latin typeface="Candara" pitchFamily="34" charset="0"/>
              </a:rPr>
              <a:t>етодика </a:t>
            </a:r>
            <a:r>
              <a:rPr lang="ru-RU" sz="1200" dirty="0">
                <a:solidFill>
                  <a:schemeClr val="tx1">
                    <a:lumMod val="50000"/>
                    <a:lumOff val="50000"/>
                  </a:schemeClr>
                </a:solidFill>
                <a:latin typeface="Candara" pitchFamily="34" charset="0"/>
              </a:rPr>
              <a:t>оценки рисков</a:t>
            </a:r>
          </a:p>
          <a:p>
            <a:pPr marL="114300" lvl="1" indent="-114300" defTabSz="533400">
              <a:lnSpc>
                <a:spcPct val="90000"/>
              </a:lnSpc>
              <a:spcAft>
                <a:spcPct val="15000"/>
              </a:spcAft>
              <a:buChar char="••"/>
            </a:pPr>
            <a:r>
              <a:rPr lang="ru-RU" sz="1200" dirty="0">
                <a:solidFill>
                  <a:schemeClr val="tx1">
                    <a:lumMod val="50000"/>
                    <a:lumOff val="50000"/>
                  </a:schemeClr>
                </a:solidFill>
                <a:latin typeface="Candara" pitchFamily="34" charset="0"/>
              </a:rPr>
              <a:t>п</a:t>
            </a:r>
            <a:r>
              <a:rPr lang="ru-RU" sz="1200" dirty="0" smtClean="0">
                <a:solidFill>
                  <a:schemeClr val="tx1">
                    <a:lumMod val="50000"/>
                    <a:lumOff val="50000"/>
                  </a:schemeClr>
                </a:solidFill>
                <a:latin typeface="Candara" pitchFamily="34" charset="0"/>
              </a:rPr>
              <a:t>оказатели </a:t>
            </a:r>
            <a:r>
              <a:rPr lang="ru-RU" sz="1200" dirty="0">
                <a:solidFill>
                  <a:schemeClr val="tx1">
                    <a:lumMod val="50000"/>
                    <a:lumOff val="50000"/>
                  </a:schemeClr>
                </a:solidFill>
                <a:latin typeface="Candara" pitchFamily="34" charset="0"/>
              </a:rPr>
              <a:t>зрелости процессов</a:t>
            </a:r>
          </a:p>
        </p:txBody>
      </p:sp>
      <p:sp>
        <p:nvSpPr>
          <p:cNvPr id="20" name="Заголовок 2"/>
          <p:cNvSpPr txBox="1">
            <a:spLocks/>
          </p:cNvSpPr>
          <p:nvPr/>
        </p:nvSpPr>
        <p:spPr>
          <a:xfrm>
            <a:off x="1227428" y="188640"/>
            <a:ext cx="6900121" cy="642942"/>
          </a:xfrm>
          <a:prstGeom prst="rect">
            <a:avLst/>
          </a:prstGeo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lvl1pPr algn="l" defTabSz="914400" rtl="0" eaLnBrk="1" latinLnBrk="0" hangingPunct="1">
              <a:spcBef>
                <a:spcPct val="0"/>
              </a:spcBef>
              <a:buNone/>
              <a:defRPr sz="2800" b="1" kern="1200">
                <a:solidFill>
                  <a:schemeClr val="bg1"/>
                </a:solidFill>
                <a:latin typeface="Candara" pitchFamily="34" charset="0"/>
                <a:ea typeface="+mj-ea"/>
                <a:cs typeface="+mj-cs"/>
              </a:defRPr>
            </a:lvl1pPr>
          </a:lstStyle>
          <a:p>
            <a:pPr>
              <a:defRPr/>
            </a:pPr>
            <a:r>
              <a:rPr lang="ru-RU" sz="1900" dirty="0" smtClean="0">
                <a:ln w="11430"/>
                <a:solidFill>
                  <a:srgbClr val="C00000"/>
                </a:solidFill>
              </a:rPr>
              <a:t>Процессы </a:t>
            </a:r>
            <a:r>
              <a:rPr lang="en-US" sz="1900" dirty="0">
                <a:ln w="11430"/>
                <a:solidFill>
                  <a:srgbClr val="C00000"/>
                </a:solidFill>
              </a:rPr>
              <a:t>SAM</a:t>
            </a:r>
            <a:endParaRPr lang="ru-RU" sz="1900" dirty="0">
              <a:ln w="11430"/>
              <a:solidFill>
                <a:srgbClr val="C00000"/>
              </a:solidFill>
            </a:endParaRPr>
          </a:p>
        </p:txBody>
      </p:sp>
    </p:spTree>
    <p:extLst>
      <p:ext uri="{BB962C8B-B14F-4D97-AF65-F5344CB8AC3E}">
        <p14:creationId xmlns:p14="http://schemas.microsoft.com/office/powerpoint/2010/main" val="1312242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2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26" presetClass="emph" presetSubtype="0" fill="hold" grpId="1" nodeType="withEffect">
                                  <p:stCondLst>
                                    <p:cond delay="0"/>
                                  </p:stCondLst>
                                  <p:childTnLst>
                                    <p:animEffect transition="out" filter="fade">
                                      <p:cBhvr>
                                        <p:cTn id="68" dur="500" tmFilter="0, 0; .2, .5; .8, .5; 1, 0"/>
                                        <p:tgtEl>
                                          <p:spTgt spid="16"/>
                                        </p:tgtEl>
                                      </p:cBhvr>
                                    </p:animEffect>
                                    <p:animScale>
                                      <p:cBhvr>
                                        <p:cTn id="69" dur="250" autoRev="1" fill="hold"/>
                                        <p:tgtEl>
                                          <p:spTgt spid="16"/>
                                        </p:tgtEl>
                                      </p:cBhvr>
                                      <p:by x="105000" y="105000"/>
                                    </p:animScale>
                                  </p:childTnLst>
                                </p:cTn>
                              </p:par>
                              <p:par>
                                <p:cTn id="70" presetID="22" presetClass="entr" presetSubtype="4"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6" grpId="1" animBg="1"/>
      <p:bldP spid="17" grpId="0" animBg="1"/>
      <p:bldP spid="3" grpId="0"/>
      <p:bldP spid="4"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1187624" y="930893"/>
            <a:ext cx="7416824" cy="503685"/>
          </a:xfrm>
          <a:custGeom>
            <a:avLst/>
            <a:gdLst>
              <a:gd name="connsiteX0" fmla="*/ 0 w 8643998"/>
              <a:gd name="connsiteY0" fmla="*/ 83949 h 503685"/>
              <a:gd name="connsiteX1" fmla="*/ 83949 w 8643998"/>
              <a:gd name="connsiteY1" fmla="*/ 0 h 503685"/>
              <a:gd name="connsiteX2" fmla="*/ 8560049 w 8643998"/>
              <a:gd name="connsiteY2" fmla="*/ 0 h 503685"/>
              <a:gd name="connsiteX3" fmla="*/ 8643998 w 8643998"/>
              <a:gd name="connsiteY3" fmla="*/ 83949 h 503685"/>
              <a:gd name="connsiteX4" fmla="*/ 8643998 w 8643998"/>
              <a:gd name="connsiteY4" fmla="*/ 419736 h 503685"/>
              <a:gd name="connsiteX5" fmla="*/ 8560049 w 8643998"/>
              <a:gd name="connsiteY5" fmla="*/ 503685 h 503685"/>
              <a:gd name="connsiteX6" fmla="*/ 83949 w 8643998"/>
              <a:gd name="connsiteY6" fmla="*/ 503685 h 503685"/>
              <a:gd name="connsiteX7" fmla="*/ 0 w 8643998"/>
              <a:gd name="connsiteY7" fmla="*/ 419736 h 503685"/>
              <a:gd name="connsiteX8" fmla="*/ 0 w 8643998"/>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3998" h="503685">
                <a:moveTo>
                  <a:pt x="0" y="83949"/>
                </a:moveTo>
                <a:cubicBezTo>
                  <a:pt x="0" y="37585"/>
                  <a:pt x="37585" y="0"/>
                  <a:pt x="83949" y="0"/>
                </a:cubicBezTo>
                <a:lnTo>
                  <a:pt x="8560049" y="0"/>
                </a:lnTo>
                <a:cubicBezTo>
                  <a:pt x="8606413" y="0"/>
                  <a:pt x="8643998" y="37585"/>
                  <a:pt x="8643998" y="83949"/>
                </a:cubicBezTo>
                <a:lnTo>
                  <a:pt x="8643998" y="419736"/>
                </a:lnTo>
                <a:cubicBezTo>
                  <a:pt x="8643998" y="466100"/>
                  <a:pt x="8606413" y="503685"/>
                  <a:pt x="8560049" y="503685"/>
                </a:cubicBezTo>
                <a:lnTo>
                  <a:pt x="83949" y="503685"/>
                </a:lnTo>
                <a:cubicBezTo>
                  <a:pt x="37585" y="503685"/>
                  <a:pt x="0" y="466100"/>
                  <a:pt x="0" y="419736"/>
                </a:cubicBezTo>
                <a:lnTo>
                  <a:pt x="0" y="8394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defTabSz="933450">
              <a:lnSpc>
                <a:spcPct val="90000"/>
              </a:lnSpc>
              <a:spcAft>
                <a:spcPct val="35000"/>
              </a:spcAft>
            </a:pPr>
            <a:r>
              <a:rPr lang="ru-RU" sz="2100" dirty="0" smtClean="0">
                <a:solidFill>
                  <a:prstClr val="white"/>
                </a:solidFill>
              </a:rPr>
              <a:t>Мониторинг срока действия контрактов</a:t>
            </a:r>
            <a:endParaRPr lang="ru-RU" sz="2100" dirty="0">
              <a:solidFill>
                <a:prstClr val="white"/>
              </a:solidFill>
            </a:endParaRPr>
          </a:p>
        </p:txBody>
      </p:sp>
      <p:sp>
        <p:nvSpPr>
          <p:cNvPr id="6" name="Полилиния 5"/>
          <p:cNvSpPr/>
          <p:nvPr/>
        </p:nvSpPr>
        <p:spPr>
          <a:xfrm>
            <a:off x="1187624" y="1434578"/>
            <a:ext cx="7416824" cy="499904"/>
          </a:xfrm>
          <a:custGeom>
            <a:avLst/>
            <a:gdLst>
              <a:gd name="connsiteX0" fmla="*/ 0 w 8643998"/>
              <a:gd name="connsiteY0" fmla="*/ 0 h 499904"/>
              <a:gd name="connsiteX1" fmla="*/ 8643998 w 8643998"/>
              <a:gd name="connsiteY1" fmla="*/ 0 h 499904"/>
              <a:gd name="connsiteX2" fmla="*/ 8643998 w 8643998"/>
              <a:gd name="connsiteY2" fmla="*/ 499904 h 499904"/>
              <a:gd name="connsiteX3" fmla="*/ 0 w 8643998"/>
              <a:gd name="connsiteY3" fmla="*/ 499904 h 499904"/>
              <a:gd name="connsiteX4" fmla="*/ 0 w 8643998"/>
              <a:gd name="connsiteY4" fmla="*/ 0 h 49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998" h="499904">
                <a:moveTo>
                  <a:pt x="0" y="0"/>
                </a:moveTo>
                <a:lnTo>
                  <a:pt x="8643998" y="0"/>
                </a:lnTo>
                <a:lnTo>
                  <a:pt x="8643998" y="499904"/>
                </a:lnTo>
                <a:lnTo>
                  <a:pt x="0" y="4999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447" tIns="26670" rIns="149352" bIns="26670" numCol="1" spcCol="1270" anchor="t" anchorCtr="0">
            <a:noAutofit/>
          </a:bodyPr>
          <a:lstStyle/>
          <a:p>
            <a:pPr marL="171450" lvl="1" indent="-171450" defTabSz="711200">
              <a:lnSpc>
                <a:spcPct val="90000"/>
              </a:lnSpc>
              <a:spcAft>
                <a:spcPct val="20000"/>
              </a:spcAft>
              <a:buFontTx/>
              <a:buChar char="••"/>
            </a:pPr>
            <a:r>
              <a:rPr lang="ru-RU" sz="1600" dirty="0" smtClean="0">
                <a:solidFill>
                  <a:prstClr val="black">
                    <a:hueOff val="0"/>
                    <a:satOff val="0"/>
                    <a:lumOff val="0"/>
                    <a:alphaOff val="0"/>
                  </a:prstClr>
                </a:solidFill>
              </a:rPr>
              <a:t>Знаем когда заканчивается договор, чтобы заранее предпринимать действия к его продлению/изменению</a:t>
            </a:r>
            <a:endParaRPr lang="ru-RU" sz="1600" dirty="0">
              <a:solidFill>
                <a:prstClr val="black">
                  <a:hueOff val="0"/>
                  <a:satOff val="0"/>
                  <a:lumOff val="0"/>
                  <a:alphaOff val="0"/>
                </a:prstClr>
              </a:solidFill>
            </a:endParaRPr>
          </a:p>
        </p:txBody>
      </p:sp>
      <p:sp>
        <p:nvSpPr>
          <p:cNvPr id="7" name="Полилиния 6"/>
          <p:cNvSpPr/>
          <p:nvPr/>
        </p:nvSpPr>
        <p:spPr>
          <a:xfrm>
            <a:off x="1187624" y="1934483"/>
            <a:ext cx="7416824" cy="503685"/>
          </a:xfrm>
          <a:custGeom>
            <a:avLst/>
            <a:gdLst>
              <a:gd name="connsiteX0" fmla="*/ 0 w 8643998"/>
              <a:gd name="connsiteY0" fmla="*/ 83949 h 503685"/>
              <a:gd name="connsiteX1" fmla="*/ 83949 w 8643998"/>
              <a:gd name="connsiteY1" fmla="*/ 0 h 503685"/>
              <a:gd name="connsiteX2" fmla="*/ 8560049 w 8643998"/>
              <a:gd name="connsiteY2" fmla="*/ 0 h 503685"/>
              <a:gd name="connsiteX3" fmla="*/ 8643998 w 8643998"/>
              <a:gd name="connsiteY3" fmla="*/ 83949 h 503685"/>
              <a:gd name="connsiteX4" fmla="*/ 8643998 w 8643998"/>
              <a:gd name="connsiteY4" fmla="*/ 419736 h 503685"/>
              <a:gd name="connsiteX5" fmla="*/ 8560049 w 8643998"/>
              <a:gd name="connsiteY5" fmla="*/ 503685 h 503685"/>
              <a:gd name="connsiteX6" fmla="*/ 83949 w 8643998"/>
              <a:gd name="connsiteY6" fmla="*/ 503685 h 503685"/>
              <a:gd name="connsiteX7" fmla="*/ 0 w 8643998"/>
              <a:gd name="connsiteY7" fmla="*/ 419736 h 503685"/>
              <a:gd name="connsiteX8" fmla="*/ 0 w 8643998"/>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3998" h="503685">
                <a:moveTo>
                  <a:pt x="0" y="83949"/>
                </a:moveTo>
                <a:cubicBezTo>
                  <a:pt x="0" y="37585"/>
                  <a:pt x="37585" y="0"/>
                  <a:pt x="83949" y="0"/>
                </a:cubicBezTo>
                <a:lnTo>
                  <a:pt x="8560049" y="0"/>
                </a:lnTo>
                <a:cubicBezTo>
                  <a:pt x="8606413" y="0"/>
                  <a:pt x="8643998" y="37585"/>
                  <a:pt x="8643998" y="83949"/>
                </a:cubicBezTo>
                <a:lnTo>
                  <a:pt x="8643998" y="419736"/>
                </a:lnTo>
                <a:cubicBezTo>
                  <a:pt x="8643998" y="466100"/>
                  <a:pt x="8606413" y="503685"/>
                  <a:pt x="8560049" y="503685"/>
                </a:cubicBezTo>
                <a:lnTo>
                  <a:pt x="83949" y="503685"/>
                </a:lnTo>
                <a:cubicBezTo>
                  <a:pt x="37585" y="503685"/>
                  <a:pt x="0" y="466100"/>
                  <a:pt x="0" y="419736"/>
                </a:cubicBezTo>
                <a:lnTo>
                  <a:pt x="0" y="8394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defTabSz="933450">
              <a:lnSpc>
                <a:spcPct val="90000"/>
              </a:lnSpc>
              <a:spcAft>
                <a:spcPct val="35000"/>
              </a:spcAft>
            </a:pPr>
            <a:r>
              <a:rPr lang="ru-RU" sz="2100" dirty="0" smtClean="0">
                <a:solidFill>
                  <a:prstClr val="white"/>
                </a:solidFill>
              </a:rPr>
              <a:t>Дополнительные опции лицензионного договора</a:t>
            </a:r>
            <a:endParaRPr lang="ru-RU" sz="2100" dirty="0">
              <a:solidFill>
                <a:prstClr val="white"/>
              </a:solidFill>
            </a:endParaRPr>
          </a:p>
        </p:txBody>
      </p:sp>
      <p:sp>
        <p:nvSpPr>
          <p:cNvPr id="8" name="Полилиния 7"/>
          <p:cNvSpPr/>
          <p:nvPr/>
        </p:nvSpPr>
        <p:spPr>
          <a:xfrm>
            <a:off x="1187624" y="2438168"/>
            <a:ext cx="7416824" cy="1282364"/>
          </a:xfrm>
          <a:custGeom>
            <a:avLst/>
            <a:gdLst>
              <a:gd name="connsiteX0" fmla="*/ 0 w 8643998"/>
              <a:gd name="connsiteY0" fmla="*/ 0 h 1282364"/>
              <a:gd name="connsiteX1" fmla="*/ 8643998 w 8643998"/>
              <a:gd name="connsiteY1" fmla="*/ 0 h 1282364"/>
              <a:gd name="connsiteX2" fmla="*/ 8643998 w 8643998"/>
              <a:gd name="connsiteY2" fmla="*/ 1282364 h 1282364"/>
              <a:gd name="connsiteX3" fmla="*/ 0 w 8643998"/>
              <a:gd name="connsiteY3" fmla="*/ 1282364 h 1282364"/>
              <a:gd name="connsiteX4" fmla="*/ 0 w 8643998"/>
              <a:gd name="connsiteY4" fmla="*/ 0 h 128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998" h="1282364">
                <a:moveTo>
                  <a:pt x="0" y="0"/>
                </a:moveTo>
                <a:lnTo>
                  <a:pt x="8643998" y="0"/>
                </a:lnTo>
                <a:lnTo>
                  <a:pt x="8643998" y="1282364"/>
                </a:lnTo>
                <a:lnTo>
                  <a:pt x="0" y="12823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447" tIns="22860" rIns="128016" bIns="22860" numCol="1" spcCol="1270" anchor="t" anchorCtr="0">
            <a:noAutofit/>
          </a:bodyPr>
          <a:lstStyle/>
          <a:p>
            <a:pPr marL="171450" lvl="1" indent="-171450" defTabSz="800100">
              <a:lnSpc>
                <a:spcPct val="90000"/>
              </a:lnSpc>
              <a:spcAft>
                <a:spcPct val="20000"/>
              </a:spcAft>
              <a:buFontTx/>
              <a:buChar char="••"/>
            </a:pPr>
            <a:r>
              <a:rPr lang="ru-RU" sz="1800" dirty="0" smtClean="0">
                <a:solidFill>
                  <a:prstClr val="black">
                    <a:hueOff val="0"/>
                    <a:satOff val="0"/>
                    <a:lumOff val="0"/>
                    <a:alphaOff val="0"/>
                  </a:prstClr>
                </a:solidFill>
              </a:rPr>
              <a:t>Знаем все особенности контракта, такие как:</a:t>
            </a:r>
            <a:endParaRPr lang="ru-RU" sz="1800" dirty="0">
              <a:solidFill>
                <a:prstClr val="black">
                  <a:hueOff val="0"/>
                  <a:satOff val="0"/>
                  <a:lumOff val="0"/>
                  <a:alphaOff val="0"/>
                </a:prstClr>
              </a:solidFill>
            </a:endParaRPr>
          </a:p>
          <a:p>
            <a:pPr marL="228600" lvl="2" indent="-114300" defTabSz="622300">
              <a:lnSpc>
                <a:spcPct val="90000"/>
              </a:lnSpc>
              <a:spcAft>
                <a:spcPct val="20000"/>
              </a:spcAft>
              <a:buFontTx/>
              <a:buChar char="••"/>
            </a:pPr>
            <a:r>
              <a:rPr lang="ru-RU" sz="1400" dirty="0" smtClean="0">
                <a:solidFill>
                  <a:prstClr val="black">
                    <a:hueOff val="0"/>
                    <a:satOff val="0"/>
                    <a:lumOff val="0"/>
                    <a:alphaOff val="0"/>
                  </a:prstClr>
                </a:solidFill>
              </a:rPr>
              <a:t>Сколько дистрибутивов мы имеем право хранить</a:t>
            </a:r>
            <a:endParaRPr lang="ru-RU" sz="1400" dirty="0">
              <a:solidFill>
                <a:prstClr val="black">
                  <a:hueOff val="0"/>
                  <a:satOff val="0"/>
                  <a:lumOff val="0"/>
                  <a:alphaOff val="0"/>
                </a:prstClr>
              </a:solidFill>
            </a:endParaRPr>
          </a:p>
          <a:p>
            <a:pPr marL="228600" lvl="2" indent="-114300" defTabSz="622300">
              <a:lnSpc>
                <a:spcPct val="90000"/>
              </a:lnSpc>
              <a:spcAft>
                <a:spcPct val="20000"/>
              </a:spcAft>
              <a:buFontTx/>
              <a:buChar char="••"/>
            </a:pPr>
            <a:r>
              <a:rPr lang="ru-RU" sz="1400" dirty="0" smtClean="0">
                <a:solidFill>
                  <a:prstClr val="black">
                    <a:hueOff val="0"/>
                    <a:satOff val="0"/>
                    <a:lumOff val="0"/>
                    <a:alphaOff val="0"/>
                  </a:prstClr>
                </a:solidFill>
              </a:rPr>
              <a:t>Какие программные продукты мы можем использовать (при покупке пакетов)</a:t>
            </a:r>
            <a:endParaRPr lang="ru-RU" sz="1400" dirty="0">
              <a:solidFill>
                <a:prstClr val="black">
                  <a:hueOff val="0"/>
                  <a:satOff val="0"/>
                  <a:lumOff val="0"/>
                  <a:alphaOff val="0"/>
                </a:prstClr>
              </a:solidFill>
            </a:endParaRPr>
          </a:p>
          <a:p>
            <a:pPr marL="228600" lvl="2" indent="-114300" defTabSz="622300">
              <a:lnSpc>
                <a:spcPct val="90000"/>
              </a:lnSpc>
              <a:spcAft>
                <a:spcPct val="20000"/>
              </a:spcAft>
              <a:buFontTx/>
              <a:buChar char="••"/>
            </a:pPr>
            <a:r>
              <a:rPr lang="ru-RU" sz="1400" dirty="0" smtClean="0">
                <a:solidFill>
                  <a:prstClr val="black">
                    <a:hueOff val="0"/>
                    <a:satOff val="0"/>
                    <a:lumOff val="0"/>
                    <a:alphaOff val="0"/>
                  </a:prstClr>
                </a:solidFill>
              </a:rPr>
              <a:t>Возможность использования в виртуальной среде</a:t>
            </a:r>
            <a:endParaRPr lang="ru-RU" sz="1400" dirty="0">
              <a:solidFill>
                <a:prstClr val="black">
                  <a:hueOff val="0"/>
                  <a:satOff val="0"/>
                  <a:lumOff val="0"/>
                  <a:alphaOff val="0"/>
                </a:prstClr>
              </a:solidFill>
            </a:endParaRPr>
          </a:p>
          <a:p>
            <a:pPr marL="228600" lvl="2" indent="-114300" defTabSz="622300">
              <a:lnSpc>
                <a:spcPct val="90000"/>
              </a:lnSpc>
              <a:spcAft>
                <a:spcPct val="20000"/>
              </a:spcAft>
              <a:buFontTx/>
              <a:buChar char="••"/>
            </a:pPr>
            <a:r>
              <a:rPr lang="ru-RU" sz="1400" dirty="0" smtClean="0">
                <a:solidFill>
                  <a:prstClr val="black">
                    <a:hueOff val="0"/>
                    <a:satOff val="0"/>
                    <a:lumOff val="0"/>
                    <a:alphaOff val="0"/>
                  </a:prstClr>
                </a:solidFill>
              </a:rPr>
              <a:t>Возможность повторного использования лицензии (</a:t>
            </a:r>
            <a:r>
              <a:rPr lang="en-US" sz="1400" dirty="0" err="1" smtClean="0">
                <a:solidFill>
                  <a:prstClr val="black">
                    <a:hueOff val="0"/>
                    <a:satOff val="0"/>
                    <a:lumOff val="0"/>
                    <a:alphaOff val="0"/>
                  </a:prstClr>
                </a:solidFill>
              </a:rPr>
              <a:t>Desktop+Laptop</a:t>
            </a:r>
            <a:r>
              <a:rPr lang="en-US" sz="1400" dirty="0" smtClean="0">
                <a:solidFill>
                  <a:prstClr val="black">
                    <a:hueOff val="0"/>
                    <a:satOff val="0"/>
                    <a:lumOff val="0"/>
                    <a:alphaOff val="0"/>
                  </a:prstClr>
                </a:solidFill>
              </a:rPr>
              <a:t>, etc.</a:t>
            </a:r>
            <a:r>
              <a:rPr lang="ru-RU" sz="1400" dirty="0" smtClean="0">
                <a:solidFill>
                  <a:prstClr val="black">
                    <a:hueOff val="0"/>
                    <a:satOff val="0"/>
                    <a:lumOff val="0"/>
                    <a:alphaOff val="0"/>
                  </a:prstClr>
                </a:solidFill>
              </a:rPr>
              <a:t>)</a:t>
            </a:r>
            <a:endParaRPr lang="ru-RU" sz="1400" dirty="0">
              <a:solidFill>
                <a:prstClr val="black">
                  <a:hueOff val="0"/>
                  <a:satOff val="0"/>
                  <a:lumOff val="0"/>
                  <a:alphaOff val="0"/>
                </a:prstClr>
              </a:solidFill>
            </a:endParaRPr>
          </a:p>
        </p:txBody>
      </p:sp>
      <p:sp>
        <p:nvSpPr>
          <p:cNvPr id="9" name="Полилиния 8"/>
          <p:cNvSpPr/>
          <p:nvPr/>
        </p:nvSpPr>
        <p:spPr>
          <a:xfrm>
            <a:off x="1187624" y="3720533"/>
            <a:ext cx="7416824" cy="503685"/>
          </a:xfrm>
          <a:custGeom>
            <a:avLst/>
            <a:gdLst>
              <a:gd name="connsiteX0" fmla="*/ 0 w 8643998"/>
              <a:gd name="connsiteY0" fmla="*/ 83949 h 503685"/>
              <a:gd name="connsiteX1" fmla="*/ 83949 w 8643998"/>
              <a:gd name="connsiteY1" fmla="*/ 0 h 503685"/>
              <a:gd name="connsiteX2" fmla="*/ 8560049 w 8643998"/>
              <a:gd name="connsiteY2" fmla="*/ 0 h 503685"/>
              <a:gd name="connsiteX3" fmla="*/ 8643998 w 8643998"/>
              <a:gd name="connsiteY3" fmla="*/ 83949 h 503685"/>
              <a:gd name="connsiteX4" fmla="*/ 8643998 w 8643998"/>
              <a:gd name="connsiteY4" fmla="*/ 419736 h 503685"/>
              <a:gd name="connsiteX5" fmla="*/ 8560049 w 8643998"/>
              <a:gd name="connsiteY5" fmla="*/ 503685 h 503685"/>
              <a:gd name="connsiteX6" fmla="*/ 83949 w 8643998"/>
              <a:gd name="connsiteY6" fmla="*/ 503685 h 503685"/>
              <a:gd name="connsiteX7" fmla="*/ 0 w 8643998"/>
              <a:gd name="connsiteY7" fmla="*/ 419736 h 503685"/>
              <a:gd name="connsiteX8" fmla="*/ 0 w 8643998"/>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3998" h="503685">
                <a:moveTo>
                  <a:pt x="0" y="83949"/>
                </a:moveTo>
                <a:cubicBezTo>
                  <a:pt x="0" y="37585"/>
                  <a:pt x="37585" y="0"/>
                  <a:pt x="83949" y="0"/>
                </a:cubicBezTo>
                <a:lnTo>
                  <a:pt x="8560049" y="0"/>
                </a:lnTo>
                <a:cubicBezTo>
                  <a:pt x="8606413" y="0"/>
                  <a:pt x="8643998" y="37585"/>
                  <a:pt x="8643998" y="83949"/>
                </a:cubicBezTo>
                <a:lnTo>
                  <a:pt x="8643998" y="419736"/>
                </a:lnTo>
                <a:cubicBezTo>
                  <a:pt x="8643998" y="466100"/>
                  <a:pt x="8606413" y="503685"/>
                  <a:pt x="8560049" y="503685"/>
                </a:cubicBezTo>
                <a:lnTo>
                  <a:pt x="83949" y="503685"/>
                </a:lnTo>
                <a:cubicBezTo>
                  <a:pt x="37585" y="503685"/>
                  <a:pt x="0" y="466100"/>
                  <a:pt x="0" y="419736"/>
                </a:cubicBezTo>
                <a:lnTo>
                  <a:pt x="0" y="8394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defTabSz="933450">
              <a:lnSpc>
                <a:spcPct val="90000"/>
              </a:lnSpc>
              <a:spcAft>
                <a:spcPct val="35000"/>
              </a:spcAft>
            </a:pPr>
            <a:r>
              <a:rPr lang="ru-RU" sz="2100" dirty="0" smtClean="0">
                <a:solidFill>
                  <a:prstClr val="white"/>
                </a:solidFill>
              </a:rPr>
              <a:t>Техподдержка</a:t>
            </a:r>
            <a:endParaRPr lang="ru-RU" sz="2100" dirty="0">
              <a:solidFill>
                <a:prstClr val="white"/>
              </a:solidFill>
            </a:endParaRPr>
          </a:p>
        </p:txBody>
      </p:sp>
      <p:sp>
        <p:nvSpPr>
          <p:cNvPr id="10" name="Полилиния 9"/>
          <p:cNvSpPr/>
          <p:nvPr/>
        </p:nvSpPr>
        <p:spPr>
          <a:xfrm>
            <a:off x="1187624" y="4224218"/>
            <a:ext cx="7416824" cy="347760"/>
          </a:xfrm>
          <a:custGeom>
            <a:avLst/>
            <a:gdLst>
              <a:gd name="connsiteX0" fmla="*/ 0 w 8643998"/>
              <a:gd name="connsiteY0" fmla="*/ 0 h 347760"/>
              <a:gd name="connsiteX1" fmla="*/ 8643998 w 8643998"/>
              <a:gd name="connsiteY1" fmla="*/ 0 h 347760"/>
              <a:gd name="connsiteX2" fmla="*/ 8643998 w 8643998"/>
              <a:gd name="connsiteY2" fmla="*/ 347760 h 347760"/>
              <a:gd name="connsiteX3" fmla="*/ 0 w 8643998"/>
              <a:gd name="connsiteY3" fmla="*/ 347760 h 347760"/>
              <a:gd name="connsiteX4" fmla="*/ 0 w 8643998"/>
              <a:gd name="connsiteY4" fmla="*/ 0 h 34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998" h="347760">
                <a:moveTo>
                  <a:pt x="0" y="0"/>
                </a:moveTo>
                <a:lnTo>
                  <a:pt x="8643998" y="0"/>
                </a:lnTo>
                <a:lnTo>
                  <a:pt x="8643998" y="347760"/>
                </a:lnTo>
                <a:lnTo>
                  <a:pt x="0" y="3477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447" tIns="26670" rIns="149352" bIns="26670" numCol="1" spcCol="1270" anchor="t" anchorCtr="0">
            <a:noAutofit/>
          </a:bodyPr>
          <a:lstStyle/>
          <a:p>
            <a:pPr marL="171450" lvl="1" indent="-171450" defTabSz="711200">
              <a:lnSpc>
                <a:spcPct val="90000"/>
              </a:lnSpc>
              <a:spcAft>
                <a:spcPct val="20000"/>
              </a:spcAft>
              <a:buFontTx/>
              <a:buChar char="••"/>
            </a:pPr>
            <a:r>
              <a:rPr lang="ru-RU" sz="1600" dirty="0" smtClean="0">
                <a:solidFill>
                  <a:prstClr val="black">
                    <a:hueOff val="0"/>
                    <a:satOff val="0"/>
                    <a:lumOff val="0"/>
                    <a:alphaOff val="0"/>
                  </a:prstClr>
                </a:solidFill>
              </a:rPr>
              <a:t>Знаем в каком виде мы можем воспользоваться техподдержкой – можем планировать.</a:t>
            </a:r>
            <a:endParaRPr lang="ru-RU" sz="1600" dirty="0">
              <a:solidFill>
                <a:prstClr val="black">
                  <a:hueOff val="0"/>
                  <a:satOff val="0"/>
                  <a:lumOff val="0"/>
                  <a:alphaOff val="0"/>
                </a:prstClr>
              </a:solidFill>
            </a:endParaRPr>
          </a:p>
        </p:txBody>
      </p:sp>
      <p:sp>
        <p:nvSpPr>
          <p:cNvPr id="11" name="Полилиния 10"/>
          <p:cNvSpPr/>
          <p:nvPr/>
        </p:nvSpPr>
        <p:spPr>
          <a:xfrm>
            <a:off x="1187624" y="4797523"/>
            <a:ext cx="7416824" cy="503685"/>
          </a:xfrm>
          <a:custGeom>
            <a:avLst/>
            <a:gdLst>
              <a:gd name="connsiteX0" fmla="*/ 0 w 8643998"/>
              <a:gd name="connsiteY0" fmla="*/ 83949 h 503685"/>
              <a:gd name="connsiteX1" fmla="*/ 83949 w 8643998"/>
              <a:gd name="connsiteY1" fmla="*/ 0 h 503685"/>
              <a:gd name="connsiteX2" fmla="*/ 8560049 w 8643998"/>
              <a:gd name="connsiteY2" fmla="*/ 0 h 503685"/>
              <a:gd name="connsiteX3" fmla="*/ 8643998 w 8643998"/>
              <a:gd name="connsiteY3" fmla="*/ 83949 h 503685"/>
              <a:gd name="connsiteX4" fmla="*/ 8643998 w 8643998"/>
              <a:gd name="connsiteY4" fmla="*/ 419736 h 503685"/>
              <a:gd name="connsiteX5" fmla="*/ 8560049 w 8643998"/>
              <a:gd name="connsiteY5" fmla="*/ 503685 h 503685"/>
              <a:gd name="connsiteX6" fmla="*/ 83949 w 8643998"/>
              <a:gd name="connsiteY6" fmla="*/ 503685 h 503685"/>
              <a:gd name="connsiteX7" fmla="*/ 0 w 8643998"/>
              <a:gd name="connsiteY7" fmla="*/ 419736 h 503685"/>
              <a:gd name="connsiteX8" fmla="*/ 0 w 8643998"/>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3998" h="503685">
                <a:moveTo>
                  <a:pt x="0" y="83949"/>
                </a:moveTo>
                <a:cubicBezTo>
                  <a:pt x="0" y="37585"/>
                  <a:pt x="37585" y="0"/>
                  <a:pt x="83949" y="0"/>
                </a:cubicBezTo>
                <a:lnTo>
                  <a:pt x="8560049" y="0"/>
                </a:lnTo>
                <a:cubicBezTo>
                  <a:pt x="8606413" y="0"/>
                  <a:pt x="8643998" y="37585"/>
                  <a:pt x="8643998" y="83949"/>
                </a:cubicBezTo>
                <a:lnTo>
                  <a:pt x="8643998" y="419736"/>
                </a:lnTo>
                <a:cubicBezTo>
                  <a:pt x="8643998" y="466100"/>
                  <a:pt x="8606413" y="503685"/>
                  <a:pt x="8560049" y="503685"/>
                </a:cubicBezTo>
                <a:lnTo>
                  <a:pt x="83949" y="503685"/>
                </a:lnTo>
                <a:cubicBezTo>
                  <a:pt x="37585" y="503685"/>
                  <a:pt x="0" y="466100"/>
                  <a:pt x="0" y="419736"/>
                </a:cubicBezTo>
                <a:lnTo>
                  <a:pt x="0" y="8394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defTabSz="933450">
              <a:lnSpc>
                <a:spcPct val="90000"/>
              </a:lnSpc>
              <a:spcAft>
                <a:spcPct val="35000"/>
              </a:spcAft>
            </a:pPr>
            <a:r>
              <a:rPr lang="ru-RU" sz="2100" dirty="0" smtClean="0">
                <a:solidFill>
                  <a:prstClr val="white"/>
                </a:solidFill>
              </a:rPr>
              <a:t>Обновление</a:t>
            </a:r>
            <a:endParaRPr lang="ru-RU" sz="2100" dirty="0">
              <a:solidFill>
                <a:prstClr val="white"/>
              </a:solidFill>
            </a:endParaRPr>
          </a:p>
        </p:txBody>
      </p:sp>
      <p:sp>
        <p:nvSpPr>
          <p:cNvPr id="12" name="Полилиния 11"/>
          <p:cNvSpPr/>
          <p:nvPr/>
        </p:nvSpPr>
        <p:spPr>
          <a:xfrm>
            <a:off x="1187624" y="5313488"/>
            <a:ext cx="7416824" cy="347760"/>
          </a:xfrm>
          <a:custGeom>
            <a:avLst/>
            <a:gdLst>
              <a:gd name="connsiteX0" fmla="*/ 0 w 8643998"/>
              <a:gd name="connsiteY0" fmla="*/ 0 h 347760"/>
              <a:gd name="connsiteX1" fmla="*/ 8643998 w 8643998"/>
              <a:gd name="connsiteY1" fmla="*/ 0 h 347760"/>
              <a:gd name="connsiteX2" fmla="*/ 8643998 w 8643998"/>
              <a:gd name="connsiteY2" fmla="*/ 347760 h 347760"/>
              <a:gd name="connsiteX3" fmla="*/ 0 w 8643998"/>
              <a:gd name="connsiteY3" fmla="*/ 347760 h 347760"/>
              <a:gd name="connsiteX4" fmla="*/ 0 w 8643998"/>
              <a:gd name="connsiteY4" fmla="*/ 0 h 34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998" h="347760">
                <a:moveTo>
                  <a:pt x="0" y="0"/>
                </a:moveTo>
                <a:lnTo>
                  <a:pt x="8643998" y="0"/>
                </a:lnTo>
                <a:lnTo>
                  <a:pt x="8643998" y="347760"/>
                </a:lnTo>
                <a:lnTo>
                  <a:pt x="0" y="3477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447" tIns="26670" rIns="149352" bIns="26670" numCol="1" spcCol="1270" anchor="t" anchorCtr="0">
            <a:noAutofit/>
          </a:bodyPr>
          <a:lstStyle/>
          <a:p>
            <a:pPr marL="171450" lvl="1" indent="-171450" defTabSz="711200">
              <a:lnSpc>
                <a:spcPct val="90000"/>
              </a:lnSpc>
              <a:spcAft>
                <a:spcPct val="20000"/>
              </a:spcAft>
              <a:buFontTx/>
              <a:buChar char="••"/>
            </a:pPr>
            <a:r>
              <a:rPr lang="ru-RU" sz="1600" dirty="0" smtClean="0">
                <a:solidFill>
                  <a:prstClr val="black">
                    <a:hueOff val="0"/>
                    <a:satOff val="0"/>
                    <a:lumOff val="0"/>
                    <a:alphaOff val="0"/>
                  </a:prstClr>
                </a:solidFill>
              </a:rPr>
              <a:t>Условия</a:t>
            </a:r>
            <a:r>
              <a:rPr lang="ru-RU" sz="1600" b="0" dirty="0" smtClean="0">
                <a:solidFill>
                  <a:prstClr val="black">
                    <a:hueOff val="0"/>
                    <a:satOff val="0"/>
                    <a:lumOff val="0"/>
                    <a:alphaOff val="0"/>
                  </a:prstClr>
                </a:solidFill>
              </a:rPr>
              <a:t> </a:t>
            </a:r>
            <a:r>
              <a:rPr lang="en-US" sz="1600" dirty="0" smtClean="0">
                <a:solidFill>
                  <a:prstClr val="black">
                    <a:hueOff val="0"/>
                    <a:satOff val="0"/>
                    <a:lumOff val="0"/>
                    <a:alphaOff val="0"/>
                  </a:prstClr>
                </a:solidFill>
              </a:rPr>
              <a:t>downgrade/upgrade</a:t>
            </a:r>
            <a:endParaRPr lang="ru-RU" sz="1600" dirty="0">
              <a:solidFill>
                <a:prstClr val="black">
                  <a:hueOff val="0"/>
                  <a:satOff val="0"/>
                  <a:lumOff val="0"/>
                  <a:alphaOff val="0"/>
                </a:prstClr>
              </a:solidFill>
            </a:endParaRPr>
          </a:p>
        </p:txBody>
      </p:sp>
      <p:sp>
        <p:nvSpPr>
          <p:cNvPr id="13" name="Полилиния 12"/>
          <p:cNvSpPr/>
          <p:nvPr/>
        </p:nvSpPr>
        <p:spPr>
          <a:xfrm>
            <a:off x="1187624" y="5661619"/>
            <a:ext cx="7416824" cy="503685"/>
          </a:xfrm>
          <a:custGeom>
            <a:avLst/>
            <a:gdLst>
              <a:gd name="connsiteX0" fmla="*/ 0 w 8643998"/>
              <a:gd name="connsiteY0" fmla="*/ 83949 h 503685"/>
              <a:gd name="connsiteX1" fmla="*/ 83949 w 8643998"/>
              <a:gd name="connsiteY1" fmla="*/ 0 h 503685"/>
              <a:gd name="connsiteX2" fmla="*/ 8560049 w 8643998"/>
              <a:gd name="connsiteY2" fmla="*/ 0 h 503685"/>
              <a:gd name="connsiteX3" fmla="*/ 8643998 w 8643998"/>
              <a:gd name="connsiteY3" fmla="*/ 83949 h 503685"/>
              <a:gd name="connsiteX4" fmla="*/ 8643998 w 8643998"/>
              <a:gd name="connsiteY4" fmla="*/ 419736 h 503685"/>
              <a:gd name="connsiteX5" fmla="*/ 8560049 w 8643998"/>
              <a:gd name="connsiteY5" fmla="*/ 503685 h 503685"/>
              <a:gd name="connsiteX6" fmla="*/ 83949 w 8643998"/>
              <a:gd name="connsiteY6" fmla="*/ 503685 h 503685"/>
              <a:gd name="connsiteX7" fmla="*/ 0 w 8643998"/>
              <a:gd name="connsiteY7" fmla="*/ 419736 h 503685"/>
              <a:gd name="connsiteX8" fmla="*/ 0 w 8643998"/>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3998" h="503685">
                <a:moveTo>
                  <a:pt x="0" y="83949"/>
                </a:moveTo>
                <a:cubicBezTo>
                  <a:pt x="0" y="37585"/>
                  <a:pt x="37585" y="0"/>
                  <a:pt x="83949" y="0"/>
                </a:cubicBezTo>
                <a:lnTo>
                  <a:pt x="8560049" y="0"/>
                </a:lnTo>
                <a:cubicBezTo>
                  <a:pt x="8606413" y="0"/>
                  <a:pt x="8643998" y="37585"/>
                  <a:pt x="8643998" y="83949"/>
                </a:cubicBezTo>
                <a:lnTo>
                  <a:pt x="8643998" y="419736"/>
                </a:lnTo>
                <a:cubicBezTo>
                  <a:pt x="8643998" y="466100"/>
                  <a:pt x="8606413" y="503685"/>
                  <a:pt x="8560049" y="503685"/>
                </a:cubicBezTo>
                <a:lnTo>
                  <a:pt x="83949" y="503685"/>
                </a:lnTo>
                <a:cubicBezTo>
                  <a:pt x="37585" y="503685"/>
                  <a:pt x="0" y="466100"/>
                  <a:pt x="0" y="419736"/>
                </a:cubicBezTo>
                <a:lnTo>
                  <a:pt x="0" y="8394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defTabSz="933450">
              <a:lnSpc>
                <a:spcPct val="90000"/>
              </a:lnSpc>
              <a:spcAft>
                <a:spcPct val="35000"/>
              </a:spcAft>
            </a:pPr>
            <a:r>
              <a:rPr lang="ru-RU" sz="2100" dirty="0" smtClean="0">
                <a:solidFill>
                  <a:prstClr val="white"/>
                </a:solidFill>
              </a:rPr>
              <a:t>Формализация </a:t>
            </a:r>
            <a:r>
              <a:rPr lang="en-US" sz="2100" dirty="0" smtClean="0">
                <a:solidFill>
                  <a:prstClr val="white"/>
                </a:solidFill>
              </a:rPr>
              <a:t>SLA </a:t>
            </a:r>
            <a:r>
              <a:rPr lang="ru-RU" sz="2100" dirty="0" smtClean="0">
                <a:solidFill>
                  <a:prstClr val="white"/>
                </a:solidFill>
              </a:rPr>
              <a:t>в области </a:t>
            </a:r>
            <a:r>
              <a:rPr lang="en-US" sz="2100" dirty="0" smtClean="0">
                <a:solidFill>
                  <a:prstClr val="white"/>
                </a:solidFill>
              </a:rPr>
              <a:t>SAM</a:t>
            </a:r>
            <a:endParaRPr lang="ru-RU" sz="2100" dirty="0">
              <a:solidFill>
                <a:prstClr val="white"/>
              </a:solidFill>
            </a:endParaRPr>
          </a:p>
        </p:txBody>
      </p:sp>
      <p:sp>
        <p:nvSpPr>
          <p:cNvPr id="14" name="Заголовок 13"/>
          <p:cNvSpPr txBox="1">
            <a:spLocks noGrp="1"/>
          </p:cNvSpPr>
          <p:nvPr>
            <p:ph type="title"/>
          </p:nvPr>
        </p:nvSpPr>
        <p:spPr>
          <a:xfrm>
            <a:off x="1043608" y="214290"/>
            <a:ext cx="7743234" cy="500066"/>
          </a:xfrm>
          <a:prstGeom prst="rect">
            <a:avLst/>
          </a:prstGeo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lvl1pPr defTabSz="914400" eaLnBrk="1" latinLnBrk="0" hangingPunct="1">
              <a:buNone/>
              <a:defRPr>
                <a:ln w="11430"/>
                <a:latin typeface="Candara" pitchFamily="34" charset="0"/>
                <a:ea typeface="+mj-ea"/>
                <a:cs typeface="+mj-cs"/>
              </a:defRPr>
            </a:lvl1pPr>
          </a:lstStyle>
          <a:p>
            <a:pPr fontAlgn="base">
              <a:spcAft>
                <a:spcPct val="0"/>
              </a:spcAft>
              <a:defRPr/>
            </a:pPr>
            <a:r>
              <a:rPr lang="ru-RU" sz="1900" dirty="0" smtClean="0">
                <a:solidFill>
                  <a:srgbClr val="C00000"/>
                </a:solidFill>
              </a:rPr>
              <a:t>Управление </a:t>
            </a:r>
            <a:r>
              <a:rPr lang="ru-RU" sz="1900" dirty="0">
                <a:solidFill>
                  <a:srgbClr val="C00000"/>
                </a:solidFill>
              </a:rPr>
              <a:t>контрактами</a:t>
            </a:r>
          </a:p>
        </p:txBody>
      </p:sp>
    </p:spTree>
    <p:extLst>
      <p:ext uri="{BB962C8B-B14F-4D97-AF65-F5344CB8AC3E}">
        <p14:creationId xmlns:p14="http://schemas.microsoft.com/office/powerpoint/2010/main" val="4187014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1" nodeType="after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8" presetClass="emph" presetSubtype="0" fill="hold" grpId="0" nodeType="afterEffect">
                                  <p:stCondLst>
                                    <p:cond delay="0"/>
                                  </p:stCondLst>
                                  <p:iterate type="lt">
                                    <p:tmPct val="4000"/>
                                  </p:iterate>
                                  <p:childTnLst>
                                    <p:set>
                                      <p:cBhvr override="childStyle">
                                        <p:cTn id="14" dur="500" fill="hold"/>
                                        <p:tgtEl>
                                          <p:spTgt spid="6"/>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500"/>
                            </p:stCondLst>
                            <p:childTnLst>
                              <p:par>
                                <p:cTn id="21" presetID="22" presetClass="entr" presetSubtype="4" fill="hold" grpId="1"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1000"/>
                            </p:stCondLst>
                            <p:childTnLst>
                              <p:par>
                                <p:cTn id="25" presetID="18" presetClass="emph" presetSubtype="0" fill="hold" grpId="0" nodeType="afterEffect">
                                  <p:stCondLst>
                                    <p:cond delay="0"/>
                                  </p:stCondLst>
                                  <p:iterate type="lt">
                                    <p:tmPct val="4000"/>
                                  </p:iterate>
                                  <p:childTnLst>
                                    <p:set>
                                      <p:cBhvr override="childStyle">
                                        <p:cTn id="26" dur="500" fill="hold"/>
                                        <p:tgtEl>
                                          <p:spTgt spid="8"/>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1" nodeType="afterEffect">
                                  <p:stCondLst>
                                    <p:cond delay="0"/>
                                  </p:stCondLst>
                                  <p:iterate type="lt">
                                    <p:tmPct val="0"/>
                                  </p:iterate>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1000"/>
                            </p:stCondLst>
                            <p:childTnLst>
                              <p:par>
                                <p:cTn id="37" presetID="18" presetClass="emph" presetSubtype="0" fill="hold" grpId="0" nodeType="afterEffect">
                                  <p:stCondLst>
                                    <p:cond delay="0"/>
                                  </p:stCondLst>
                                  <p:iterate type="lt">
                                    <p:tmPct val="4000"/>
                                  </p:iterate>
                                  <p:childTnLst>
                                    <p:set>
                                      <p:cBhvr override="childStyle">
                                        <p:cTn id="38" dur="500" fill="hold"/>
                                        <p:tgtEl>
                                          <p:spTgt spid="10"/>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p:stCondLst>
                              <p:cond delay="500"/>
                            </p:stCondLst>
                            <p:childTnLst>
                              <p:par>
                                <p:cTn id="45" presetID="22" presetClass="entr" presetSubtype="4" fill="hold" grpId="1" nodeType="afterEffect">
                                  <p:stCondLst>
                                    <p:cond delay="0"/>
                                  </p:stCondLst>
                                  <p:iterate type="lt">
                                    <p:tmPct val="0"/>
                                  </p:iterate>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1000"/>
                            </p:stCondLst>
                            <p:childTnLst>
                              <p:par>
                                <p:cTn id="49" presetID="18" presetClass="emph" presetSubtype="0" fill="hold" grpId="0" nodeType="afterEffect">
                                  <p:stCondLst>
                                    <p:cond delay="0"/>
                                  </p:stCondLst>
                                  <p:iterate type="lt">
                                    <p:tmPct val="4000"/>
                                  </p:iterate>
                                  <p:childTnLst>
                                    <p:set>
                                      <p:cBhvr override="childStyle">
                                        <p:cTn id="50" dur="500" fill="hold"/>
                                        <p:tgtEl>
                                          <p:spTgt spid="12"/>
                                        </p:tgtEl>
                                        <p:attrNameLst>
                                          <p:attrName>style.textDecorationUnderline</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8" grpId="0"/>
      <p:bldP spid="8" grpId="1"/>
      <p:bldP spid="9" grpId="0" animBg="1"/>
      <p:bldP spid="10" grpId="0"/>
      <p:bldP spid="10" grpId="1"/>
      <p:bldP spid="11" grpId="0" animBg="1"/>
      <p:bldP spid="12" grpId="0"/>
      <p:bldP spid="12" grpId="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руговая стрелка 4"/>
          <p:cNvSpPr/>
          <p:nvPr/>
        </p:nvSpPr>
        <p:spPr>
          <a:xfrm>
            <a:off x="1912863" y="1194070"/>
            <a:ext cx="4908980" cy="4908980"/>
          </a:xfrm>
          <a:prstGeom prst="circularArrow">
            <a:avLst>
              <a:gd name="adj1" fmla="val 4668"/>
              <a:gd name="adj2" fmla="val 272909"/>
              <a:gd name="adj3" fmla="val 12874443"/>
              <a:gd name="adj4" fmla="val 18001552"/>
              <a:gd name="adj5" fmla="val 4847"/>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Полилиния 5"/>
          <p:cNvSpPr/>
          <p:nvPr/>
        </p:nvSpPr>
        <p:spPr>
          <a:xfrm>
            <a:off x="5431761" y="3318385"/>
            <a:ext cx="3233057" cy="691082"/>
          </a:xfrm>
          <a:custGeom>
            <a:avLst/>
            <a:gdLst>
              <a:gd name="connsiteX0" fmla="*/ 0 w 3233057"/>
              <a:gd name="connsiteY0" fmla="*/ 115183 h 691082"/>
              <a:gd name="connsiteX1" fmla="*/ 115183 w 3233057"/>
              <a:gd name="connsiteY1" fmla="*/ 0 h 691082"/>
              <a:gd name="connsiteX2" fmla="*/ 3117874 w 3233057"/>
              <a:gd name="connsiteY2" fmla="*/ 0 h 691082"/>
              <a:gd name="connsiteX3" fmla="*/ 3233057 w 3233057"/>
              <a:gd name="connsiteY3" fmla="*/ 115183 h 691082"/>
              <a:gd name="connsiteX4" fmla="*/ 3233057 w 3233057"/>
              <a:gd name="connsiteY4" fmla="*/ 575899 h 691082"/>
              <a:gd name="connsiteX5" fmla="*/ 3117874 w 3233057"/>
              <a:gd name="connsiteY5" fmla="*/ 691082 h 691082"/>
              <a:gd name="connsiteX6" fmla="*/ 115183 w 3233057"/>
              <a:gd name="connsiteY6" fmla="*/ 691082 h 691082"/>
              <a:gd name="connsiteX7" fmla="*/ 0 w 3233057"/>
              <a:gd name="connsiteY7" fmla="*/ 575899 h 691082"/>
              <a:gd name="connsiteX8" fmla="*/ 0 w 3233057"/>
              <a:gd name="connsiteY8" fmla="*/ 115183 h 69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057" h="691082">
                <a:moveTo>
                  <a:pt x="0" y="115183"/>
                </a:moveTo>
                <a:cubicBezTo>
                  <a:pt x="0" y="51569"/>
                  <a:pt x="51569" y="0"/>
                  <a:pt x="115183" y="0"/>
                </a:cubicBezTo>
                <a:lnTo>
                  <a:pt x="3117874" y="0"/>
                </a:lnTo>
                <a:cubicBezTo>
                  <a:pt x="3181488" y="0"/>
                  <a:pt x="3233057" y="51569"/>
                  <a:pt x="3233057" y="115183"/>
                </a:cubicBezTo>
                <a:lnTo>
                  <a:pt x="3233057" y="575899"/>
                </a:lnTo>
                <a:cubicBezTo>
                  <a:pt x="3233057" y="639513"/>
                  <a:pt x="3181488" y="691082"/>
                  <a:pt x="3117874" y="691082"/>
                </a:cubicBezTo>
                <a:lnTo>
                  <a:pt x="115183" y="691082"/>
                </a:lnTo>
                <a:cubicBezTo>
                  <a:pt x="51569" y="691082"/>
                  <a:pt x="0" y="639513"/>
                  <a:pt x="0" y="575899"/>
                </a:cubicBezTo>
                <a:lnTo>
                  <a:pt x="0" y="11518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9936" tIns="109936" rIns="109936" bIns="109936" numCol="1" spcCol="1270" anchor="ctr" anchorCtr="0">
            <a:noAutofit/>
          </a:bodyPr>
          <a:lstStyle/>
          <a:p>
            <a:pPr algn="ctr" defTabSz="889000">
              <a:lnSpc>
                <a:spcPct val="90000"/>
              </a:lnSpc>
              <a:spcAft>
                <a:spcPct val="35000"/>
              </a:spcAft>
            </a:pPr>
            <a:r>
              <a:rPr lang="ru-RU" dirty="0" smtClean="0">
                <a:solidFill>
                  <a:prstClr val="white"/>
                </a:solidFill>
                <a:latin typeface="Candara" pitchFamily="34" charset="0"/>
              </a:rPr>
              <a:t>Привязываем ПО к ПК</a:t>
            </a:r>
            <a:endParaRPr lang="ru-RU" dirty="0">
              <a:solidFill>
                <a:prstClr val="white"/>
              </a:solidFill>
              <a:latin typeface="Candara" pitchFamily="34" charset="0"/>
            </a:endParaRPr>
          </a:p>
        </p:txBody>
      </p:sp>
      <p:sp>
        <p:nvSpPr>
          <p:cNvPr id="7" name="Полилиния 6"/>
          <p:cNvSpPr/>
          <p:nvPr/>
        </p:nvSpPr>
        <p:spPr>
          <a:xfrm>
            <a:off x="4367353" y="4869160"/>
            <a:ext cx="3233057" cy="1035936"/>
          </a:xfrm>
          <a:custGeom>
            <a:avLst/>
            <a:gdLst>
              <a:gd name="connsiteX0" fmla="*/ 0 w 3233057"/>
              <a:gd name="connsiteY0" fmla="*/ 172659 h 1035936"/>
              <a:gd name="connsiteX1" fmla="*/ 172659 w 3233057"/>
              <a:gd name="connsiteY1" fmla="*/ 0 h 1035936"/>
              <a:gd name="connsiteX2" fmla="*/ 3060398 w 3233057"/>
              <a:gd name="connsiteY2" fmla="*/ 0 h 1035936"/>
              <a:gd name="connsiteX3" fmla="*/ 3233057 w 3233057"/>
              <a:gd name="connsiteY3" fmla="*/ 172659 h 1035936"/>
              <a:gd name="connsiteX4" fmla="*/ 3233057 w 3233057"/>
              <a:gd name="connsiteY4" fmla="*/ 863277 h 1035936"/>
              <a:gd name="connsiteX5" fmla="*/ 3060398 w 3233057"/>
              <a:gd name="connsiteY5" fmla="*/ 1035936 h 1035936"/>
              <a:gd name="connsiteX6" fmla="*/ 172659 w 3233057"/>
              <a:gd name="connsiteY6" fmla="*/ 1035936 h 1035936"/>
              <a:gd name="connsiteX7" fmla="*/ 0 w 3233057"/>
              <a:gd name="connsiteY7" fmla="*/ 863277 h 1035936"/>
              <a:gd name="connsiteX8" fmla="*/ 0 w 3233057"/>
              <a:gd name="connsiteY8" fmla="*/ 172659 h 103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057" h="1035936">
                <a:moveTo>
                  <a:pt x="0" y="172659"/>
                </a:moveTo>
                <a:cubicBezTo>
                  <a:pt x="0" y="77302"/>
                  <a:pt x="77302" y="0"/>
                  <a:pt x="172659" y="0"/>
                </a:cubicBezTo>
                <a:lnTo>
                  <a:pt x="3060398" y="0"/>
                </a:lnTo>
                <a:cubicBezTo>
                  <a:pt x="3155755" y="0"/>
                  <a:pt x="3233057" y="77302"/>
                  <a:pt x="3233057" y="172659"/>
                </a:cubicBezTo>
                <a:lnTo>
                  <a:pt x="3233057" y="863277"/>
                </a:lnTo>
                <a:cubicBezTo>
                  <a:pt x="3233057" y="958634"/>
                  <a:pt x="3155755" y="1035936"/>
                  <a:pt x="3060398" y="1035936"/>
                </a:cubicBezTo>
                <a:lnTo>
                  <a:pt x="172659" y="1035936"/>
                </a:lnTo>
                <a:cubicBezTo>
                  <a:pt x="77302" y="1035936"/>
                  <a:pt x="0" y="958634"/>
                  <a:pt x="0" y="863277"/>
                </a:cubicBezTo>
                <a:lnTo>
                  <a:pt x="0" y="17265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6770" tIns="126770" rIns="126770" bIns="126770" numCol="1" spcCol="1270" anchor="ctr" anchorCtr="0">
            <a:noAutofit/>
          </a:bodyPr>
          <a:lstStyle/>
          <a:p>
            <a:pPr algn="ctr" defTabSz="889000">
              <a:lnSpc>
                <a:spcPct val="90000"/>
              </a:lnSpc>
              <a:spcAft>
                <a:spcPct val="35000"/>
              </a:spcAft>
            </a:pPr>
            <a:r>
              <a:rPr lang="ru-RU" dirty="0" smtClean="0">
                <a:solidFill>
                  <a:prstClr val="white"/>
                </a:solidFill>
                <a:latin typeface="Candara" pitchFamily="34" charset="0"/>
              </a:rPr>
              <a:t>Закрепляем ПК за пользователями</a:t>
            </a:r>
            <a:endParaRPr lang="ru-RU" dirty="0">
              <a:solidFill>
                <a:prstClr val="white"/>
              </a:solidFill>
              <a:latin typeface="Candara" pitchFamily="34" charset="0"/>
            </a:endParaRPr>
          </a:p>
        </p:txBody>
      </p:sp>
      <p:sp>
        <p:nvSpPr>
          <p:cNvPr id="8" name="Полилиния 7"/>
          <p:cNvSpPr/>
          <p:nvPr/>
        </p:nvSpPr>
        <p:spPr>
          <a:xfrm>
            <a:off x="1115616" y="3428991"/>
            <a:ext cx="3233057" cy="1132669"/>
          </a:xfrm>
          <a:custGeom>
            <a:avLst/>
            <a:gdLst>
              <a:gd name="connsiteX0" fmla="*/ 0 w 3233057"/>
              <a:gd name="connsiteY0" fmla="*/ 188782 h 1132669"/>
              <a:gd name="connsiteX1" fmla="*/ 188782 w 3233057"/>
              <a:gd name="connsiteY1" fmla="*/ 0 h 1132669"/>
              <a:gd name="connsiteX2" fmla="*/ 3044275 w 3233057"/>
              <a:gd name="connsiteY2" fmla="*/ 0 h 1132669"/>
              <a:gd name="connsiteX3" fmla="*/ 3233057 w 3233057"/>
              <a:gd name="connsiteY3" fmla="*/ 188782 h 1132669"/>
              <a:gd name="connsiteX4" fmla="*/ 3233057 w 3233057"/>
              <a:gd name="connsiteY4" fmla="*/ 943887 h 1132669"/>
              <a:gd name="connsiteX5" fmla="*/ 3044275 w 3233057"/>
              <a:gd name="connsiteY5" fmla="*/ 1132669 h 1132669"/>
              <a:gd name="connsiteX6" fmla="*/ 188782 w 3233057"/>
              <a:gd name="connsiteY6" fmla="*/ 1132669 h 1132669"/>
              <a:gd name="connsiteX7" fmla="*/ 0 w 3233057"/>
              <a:gd name="connsiteY7" fmla="*/ 943887 h 1132669"/>
              <a:gd name="connsiteX8" fmla="*/ 0 w 3233057"/>
              <a:gd name="connsiteY8" fmla="*/ 188782 h 113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057" h="1132669">
                <a:moveTo>
                  <a:pt x="0" y="188782"/>
                </a:moveTo>
                <a:cubicBezTo>
                  <a:pt x="0" y="84521"/>
                  <a:pt x="84521" y="0"/>
                  <a:pt x="188782" y="0"/>
                </a:cubicBezTo>
                <a:lnTo>
                  <a:pt x="3044275" y="0"/>
                </a:lnTo>
                <a:cubicBezTo>
                  <a:pt x="3148536" y="0"/>
                  <a:pt x="3233057" y="84521"/>
                  <a:pt x="3233057" y="188782"/>
                </a:cubicBezTo>
                <a:lnTo>
                  <a:pt x="3233057" y="943887"/>
                </a:lnTo>
                <a:cubicBezTo>
                  <a:pt x="3233057" y="1048148"/>
                  <a:pt x="3148536" y="1132669"/>
                  <a:pt x="3044275" y="1132669"/>
                </a:cubicBezTo>
                <a:lnTo>
                  <a:pt x="188782" y="1132669"/>
                </a:lnTo>
                <a:cubicBezTo>
                  <a:pt x="84521" y="1132669"/>
                  <a:pt x="0" y="1048148"/>
                  <a:pt x="0" y="943887"/>
                </a:cubicBezTo>
                <a:lnTo>
                  <a:pt x="0" y="1887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1492" tIns="131492" rIns="131492" bIns="131492" numCol="1" spcCol="1270" anchor="ctr" anchorCtr="0">
            <a:noAutofit/>
          </a:bodyPr>
          <a:lstStyle/>
          <a:p>
            <a:pPr algn="ctr" defTabSz="889000">
              <a:lnSpc>
                <a:spcPct val="90000"/>
              </a:lnSpc>
              <a:spcAft>
                <a:spcPct val="35000"/>
              </a:spcAft>
            </a:pPr>
            <a:r>
              <a:rPr lang="ru-RU" dirty="0" smtClean="0">
                <a:solidFill>
                  <a:prstClr val="white"/>
                </a:solidFill>
                <a:latin typeface="Candara" pitchFamily="34" charset="0"/>
              </a:rPr>
              <a:t>Относим ПО к контракту с указанием всех его особенностей</a:t>
            </a:r>
            <a:endParaRPr lang="ru-RU" dirty="0">
              <a:solidFill>
                <a:prstClr val="white"/>
              </a:solidFill>
              <a:latin typeface="Candara" pitchFamily="34" charset="0"/>
            </a:endParaRPr>
          </a:p>
        </p:txBody>
      </p:sp>
      <p:sp>
        <p:nvSpPr>
          <p:cNvPr id="9" name="Полилиния 8"/>
          <p:cNvSpPr/>
          <p:nvPr/>
        </p:nvSpPr>
        <p:spPr>
          <a:xfrm>
            <a:off x="2732145" y="952067"/>
            <a:ext cx="4767942" cy="2054753"/>
          </a:xfrm>
          <a:custGeom>
            <a:avLst/>
            <a:gdLst>
              <a:gd name="connsiteX0" fmla="*/ 0 w 4207275"/>
              <a:gd name="connsiteY0" fmla="*/ 342466 h 2054753"/>
              <a:gd name="connsiteX1" fmla="*/ 342466 w 4207275"/>
              <a:gd name="connsiteY1" fmla="*/ 0 h 2054753"/>
              <a:gd name="connsiteX2" fmla="*/ 3864809 w 4207275"/>
              <a:gd name="connsiteY2" fmla="*/ 0 h 2054753"/>
              <a:gd name="connsiteX3" fmla="*/ 4207275 w 4207275"/>
              <a:gd name="connsiteY3" fmla="*/ 342466 h 2054753"/>
              <a:gd name="connsiteX4" fmla="*/ 4207275 w 4207275"/>
              <a:gd name="connsiteY4" fmla="*/ 1712287 h 2054753"/>
              <a:gd name="connsiteX5" fmla="*/ 3864809 w 4207275"/>
              <a:gd name="connsiteY5" fmla="*/ 2054753 h 2054753"/>
              <a:gd name="connsiteX6" fmla="*/ 342466 w 4207275"/>
              <a:gd name="connsiteY6" fmla="*/ 2054753 h 2054753"/>
              <a:gd name="connsiteX7" fmla="*/ 0 w 4207275"/>
              <a:gd name="connsiteY7" fmla="*/ 1712287 h 2054753"/>
              <a:gd name="connsiteX8" fmla="*/ 0 w 4207275"/>
              <a:gd name="connsiteY8" fmla="*/ 342466 h 205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275" h="2054753">
                <a:moveTo>
                  <a:pt x="0" y="342466"/>
                </a:moveTo>
                <a:cubicBezTo>
                  <a:pt x="0" y="153327"/>
                  <a:pt x="153327" y="0"/>
                  <a:pt x="342466" y="0"/>
                </a:cubicBezTo>
                <a:lnTo>
                  <a:pt x="3864809" y="0"/>
                </a:lnTo>
                <a:cubicBezTo>
                  <a:pt x="4053948" y="0"/>
                  <a:pt x="4207275" y="153327"/>
                  <a:pt x="4207275" y="342466"/>
                </a:cubicBezTo>
                <a:lnTo>
                  <a:pt x="4207275" y="1712287"/>
                </a:lnTo>
                <a:cubicBezTo>
                  <a:pt x="4207275" y="1901426"/>
                  <a:pt x="4053948" y="2054753"/>
                  <a:pt x="3864809" y="2054753"/>
                </a:cubicBezTo>
                <a:lnTo>
                  <a:pt x="342466" y="2054753"/>
                </a:lnTo>
                <a:cubicBezTo>
                  <a:pt x="153327" y="2054753"/>
                  <a:pt x="0" y="1901426"/>
                  <a:pt x="0" y="1712287"/>
                </a:cubicBezTo>
                <a:lnTo>
                  <a:pt x="0" y="34246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6505" tIns="176505" rIns="176505" bIns="176505" numCol="1" spcCol="1270" anchor="ctr" anchorCtr="0">
            <a:noAutofit/>
          </a:bodyPr>
          <a:lstStyle/>
          <a:p>
            <a:pPr algn="ctr" defTabSz="889000">
              <a:lnSpc>
                <a:spcPct val="90000"/>
              </a:lnSpc>
              <a:spcAft>
                <a:spcPct val="35000"/>
              </a:spcAft>
            </a:pPr>
            <a:r>
              <a:rPr lang="ru-RU" dirty="0" smtClean="0">
                <a:solidFill>
                  <a:prstClr val="white"/>
                </a:solidFill>
                <a:latin typeface="Candara" pitchFamily="34" charset="0"/>
              </a:rPr>
              <a:t>Точно знаем, какой контракт обеспечивает легальность ПО на указанном ПК, каким образом и какое именно ПО мы можем использовать на указанном ПК по условиям контракта</a:t>
            </a:r>
            <a:endParaRPr lang="ru-RU" dirty="0">
              <a:solidFill>
                <a:prstClr val="white"/>
              </a:solidFill>
              <a:latin typeface="Candara" pitchFamily="34" charset="0"/>
            </a:endParaRPr>
          </a:p>
        </p:txBody>
      </p:sp>
      <p:sp>
        <p:nvSpPr>
          <p:cNvPr id="10" name="Заголовок 9"/>
          <p:cNvSpPr txBox="1">
            <a:spLocks noGrp="1"/>
          </p:cNvSpPr>
          <p:nvPr>
            <p:ph type="title"/>
          </p:nvPr>
        </p:nvSpPr>
        <p:spPr>
          <a:xfrm>
            <a:off x="1145888" y="188640"/>
            <a:ext cx="8501122" cy="500066"/>
          </a:xfrm>
          <a:prstGeom prst="rect">
            <a:avLst/>
          </a:prstGeo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lvl1pPr defTabSz="914400" eaLnBrk="1" latinLnBrk="0" hangingPunct="1">
              <a:buNone/>
              <a:defRPr>
                <a:ln w="11430"/>
                <a:latin typeface="Candara" pitchFamily="34" charset="0"/>
                <a:ea typeface="+mj-ea"/>
                <a:cs typeface="+mj-cs"/>
              </a:defRPr>
            </a:lvl1pPr>
          </a:lstStyle>
          <a:p>
            <a:pPr fontAlgn="base">
              <a:spcAft>
                <a:spcPct val="0"/>
              </a:spcAft>
              <a:defRPr/>
            </a:pPr>
            <a:r>
              <a:rPr lang="ru-RU" sz="1900" dirty="0">
                <a:solidFill>
                  <a:srgbClr val="C00000"/>
                </a:solidFill>
              </a:rPr>
              <a:t>Управление контрактами</a:t>
            </a:r>
          </a:p>
        </p:txBody>
      </p:sp>
    </p:spTree>
    <p:extLst>
      <p:ext uri="{BB962C8B-B14F-4D97-AF65-F5344CB8AC3E}">
        <p14:creationId xmlns:p14="http://schemas.microsoft.com/office/powerpoint/2010/main" val="345310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21"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par>
                          <p:cTn id="26" fill="hold">
                            <p:stCondLst>
                              <p:cond delay="3500"/>
                            </p:stCondLst>
                            <p:childTnLst>
                              <p:par>
                                <p:cTn id="27" presetID="3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4355975" y="1025502"/>
            <a:ext cx="4248473" cy="1326068"/>
          </a:xfrm>
          <a:custGeom>
            <a:avLst/>
            <a:gdLst>
              <a:gd name="connsiteX0" fmla="*/ 221016 w 1326068"/>
              <a:gd name="connsiteY0" fmla="*/ 0 h 5532158"/>
              <a:gd name="connsiteX1" fmla="*/ 1105052 w 1326068"/>
              <a:gd name="connsiteY1" fmla="*/ 0 h 5532158"/>
              <a:gd name="connsiteX2" fmla="*/ 1326068 w 1326068"/>
              <a:gd name="connsiteY2" fmla="*/ 221016 h 5532158"/>
              <a:gd name="connsiteX3" fmla="*/ 1326068 w 1326068"/>
              <a:gd name="connsiteY3" fmla="*/ 5532158 h 5532158"/>
              <a:gd name="connsiteX4" fmla="*/ 1326068 w 1326068"/>
              <a:gd name="connsiteY4" fmla="*/ 5532158 h 5532158"/>
              <a:gd name="connsiteX5" fmla="*/ 0 w 1326068"/>
              <a:gd name="connsiteY5" fmla="*/ 5532158 h 5532158"/>
              <a:gd name="connsiteX6" fmla="*/ 0 w 1326068"/>
              <a:gd name="connsiteY6" fmla="*/ 5532158 h 5532158"/>
              <a:gd name="connsiteX7" fmla="*/ 0 w 1326068"/>
              <a:gd name="connsiteY7" fmla="*/ 221016 h 5532158"/>
              <a:gd name="connsiteX8" fmla="*/ 221016 w 1326068"/>
              <a:gd name="connsiteY8" fmla="*/ 0 h 55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068" h="5532158">
                <a:moveTo>
                  <a:pt x="1326068" y="922046"/>
                </a:moveTo>
                <a:lnTo>
                  <a:pt x="1326068" y="4610112"/>
                </a:lnTo>
                <a:cubicBezTo>
                  <a:pt x="1326068" y="5119345"/>
                  <a:pt x="1302349" y="5532158"/>
                  <a:pt x="1273090" y="5532158"/>
                </a:cubicBezTo>
                <a:lnTo>
                  <a:pt x="0" y="5532158"/>
                </a:lnTo>
                <a:lnTo>
                  <a:pt x="0" y="5532158"/>
                </a:lnTo>
                <a:lnTo>
                  <a:pt x="0" y="0"/>
                </a:lnTo>
                <a:lnTo>
                  <a:pt x="0" y="0"/>
                </a:lnTo>
                <a:lnTo>
                  <a:pt x="1273090" y="0"/>
                </a:lnTo>
                <a:cubicBezTo>
                  <a:pt x="1302349" y="0"/>
                  <a:pt x="1326068" y="412813"/>
                  <a:pt x="1326068" y="922046"/>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111" tIns="123787" rIns="182842" bIns="123789" numCol="1" spcCol="1270" anchor="ctr" anchorCtr="0">
            <a:noAutofit/>
          </a:bodyPr>
          <a:lstStyle/>
          <a:p>
            <a:pPr marL="171450" lvl="1" indent="-171450" defTabSz="800100">
              <a:lnSpc>
                <a:spcPct val="90000"/>
              </a:lnSpc>
              <a:spcAft>
                <a:spcPct val="15000"/>
              </a:spcAft>
              <a:buFontTx/>
              <a:buChar char="••"/>
            </a:pPr>
            <a:r>
              <a:rPr lang="ru-RU" sz="1600" dirty="0" smtClean="0">
                <a:solidFill>
                  <a:prstClr val="black">
                    <a:hueOff val="0"/>
                    <a:satOff val="0"/>
                    <a:lumOff val="0"/>
                    <a:alphaOff val="0"/>
                  </a:prstClr>
                </a:solidFill>
                <a:latin typeface="Candara" pitchFamily="34" charset="0"/>
              </a:rPr>
              <a:t>ИТ становится центром прибыли передавая затратную часть другим подразделениям компании (</a:t>
            </a:r>
            <a:r>
              <a:rPr lang="ru-RU" sz="1600" dirty="0" err="1" smtClean="0">
                <a:solidFill>
                  <a:prstClr val="black">
                    <a:hueOff val="0"/>
                    <a:satOff val="0"/>
                    <a:lumOff val="0"/>
                    <a:alphaOff val="0"/>
                  </a:prstClr>
                </a:solidFill>
                <a:latin typeface="Candara" pitchFamily="34" charset="0"/>
              </a:rPr>
              <a:t>Cost</a:t>
            </a:r>
            <a:r>
              <a:rPr lang="ru-RU" sz="1600" dirty="0" smtClean="0">
                <a:solidFill>
                  <a:prstClr val="black">
                    <a:hueOff val="0"/>
                    <a:satOff val="0"/>
                    <a:lumOff val="0"/>
                    <a:alphaOff val="0"/>
                  </a:prstClr>
                </a:solidFill>
                <a:latin typeface="Candara" pitchFamily="34" charset="0"/>
              </a:rPr>
              <a:t> центрам)</a:t>
            </a:r>
            <a:endParaRPr lang="ru-RU" sz="1600" dirty="0">
              <a:solidFill>
                <a:prstClr val="black">
                  <a:hueOff val="0"/>
                  <a:satOff val="0"/>
                  <a:lumOff val="0"/>
                  <a:alphaOff val="0"/>
                </a:prstClr>
              </a:solidFill>
              <a:latin typeface="Candara" pitchFamily="34" charset="0"/>
            </a:endParaRPr>
          </a:p>
          <a:p>
            <a:pPr marL="171450" lvl="1" indent="-171450" defTabSz="800100">
              <a:lnSpc>
                <a:spcPct val="90000"/>
              </a:lnSpc>
              <a:spcAft>
                <a:spcPct val="15000"/>
              </a:spcAft>
              <a:buFontTx/>
              <a:buChar char="••"/>
            </a:pPr>
            <a:r>
              <a:rPr lang="ru-RU" sz="1600" dirty="0">
                <a:solidFill>
                  <a:prstClr val="black">
                    <a:hueOff val="0"/>
                    <a:satOff val="0"/>
                    <a:lumOff val="0"/>
                    <a:alphaOff val="0"/>
                  </a:prstClr>
                </a:solidFill>
                <a:latin typeface="Candara" pitchFamily="34" charset="0"/>
              </a:rPr>
              <a:t>и</a:t>
            </a:r>
            <a:r>
              <a:rPr lang="ru-RU" sz="1600" dirty="0" smtClean="0">
                <a:solidFill>
                  <a:prstClr val="black">
                    <a:hueOff val="0"/>
                    <a:satOff val="0"/>
                    <a:lumOff val="0"/>
                    <a:alphaOff val="0"/>
                  </a:prstClr>
                </a:solidFill>
                <a:latin typeface="Candara" pitchFamily="34" charset="0"/>
              </a:rPr>
              <a:t>сточник информации о стоимости </a:t>
            </a:r>
            <a:endParaRPr lang="ru-RU" sz="1600" dirty="0">
              <a:solidFill>
                <a:prstClr val="black">
                  <a:hueOff val="0"/>
                  <a:satOff val="0"/>
                  <a:lumOff val="0"/>
                  <a:alphaOff val="0"/>
                </a:prstClr>
              </a:solidFill>
              <a:latin typeface="Candara" pitchFamily="34" charset="0"/>
            </a:endParaRPr>
          </a:p>
        </p:txBody>
      </p:sp>
      <p:sp>
        <p:nvSpPr>
          <p:cNvPr id="6" name="Полилиния 5"/>
          <p:cNvSpPr/>
          <p:nvPr/>
        </p:nvSpPr>
        <p:spPr>
          <a:xfrm>
            <a:off x="1100121" y="859743"/>
            <a:ext cx="3111839" cy="1657585"/>
          </a:xfrm>
          <a:custGeom>
            <a:avLst/>
            <a:gdLst>
              <a:gd name="connsiteX0" fmla="*/ 0 w 3111839"/>
              <a:gd name="connsiteY0" fmla="*/ 276270 h 1657585"/>
              <a:gd name="connsiteX1" fmla="*/ 276270 w 3111839"/>
              <a:gd name="connsiteY1" fmla="*/ 0 h 1657585"/>
              <a:gd name="connsiteX2" fmla="*/ 2835569 w 3111839"/>
              <a:gd name="connsiteY2" fmla="*/ 0 h 1657585"/>
              <a:gd name="connsiteX3" fmla="*/ 3111839 w 3111839"/>
              <a:gd name="connsiteY3" fmla="*/ 276270 h 1657585"/>
              <a:gd name="connsiteX4" fmla="*/ 3111839 w 3111839"/>
              <a:gd name="connsiteY4" fmla="*/ 1381315 h 1657585"/>
              <a:gd name="connsiteX5" fmla="*/ 2835569 w 3111839"/>
              <a:gd name="connsiteY5" fmla="*/ 1657585 h 1657585"/>
              <a:gd name="connsiteX6" fmla="*/ 276270 w 3111839"/>
              <a:gd name="connsiteY6" fmla="*/ 1657585 h 1657585"/>
              <a:gd name="connsiteX7" fmla="*/ 0 w 3111839"/>
              <a:gd name="connsiteY7" fmla="*/ 1381315 h 1657585"/>
              <a:gd name="connsiteX8" fmla="*/ 0 w 3111839"/>
              <a:gd name="connsiteY8" fmla="*/ 276270 h 16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839" h="1657585">
                <a:moveTo>
                  <a:pt x="0" y="276270"/>
                </a:moveTo>
                <a:cubicBezTo>
                  <a:pt x="0" y="123690"/>
                  <a:pt x="123690" y="0"/>
                  <a:pt x="276270" y="0"/>
                </a:cubicBezTo>
                <a:lnTo>
                  <a:pt x="2835569" y="0"/>
                </a:lnTo>
                <a:cubicBezTo>
                  <a:pt x="2988149" y="0"/>
                  <a:pt x="3111839" y="123690"/>
                  <a:pt x="3111839" y="276270"/>
                </a:cubicBezTo>
                <a:lnTo>
                  <a:pt x="3111839" y="1381315"/>
                </a:lnTo>
                <a:cubicBezTo>
                  <a:pt x="3111839" y="1533895"/>
                  <a:pt x="2988149" y="1657585"/>
                  <a:pt x="2835569" y="1657585"/>
                </a:cubicBezTo>
                <a:lnTo>
                  <a:pt x="276270" y="1657585"/>
                </a:lnTo>
                <a:cubicBezTo>
                  <a:pt x="123690" y="1657585"/>
                  <a:pt x="0" y="1533895"/>
                  <a:pt x="0" y="1381315"/>
                </a:cubicBezTo>
                <a:lnTo>
                  <a:pt x="0" y="27627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357" tIns="126637" rIns="172357" bIns="126637" numCol="1" spcCol="1270" anchor="ctr" anchorCtr="0">
            <a:noAutofit/>
          </a:bodyPr>
          <a:lstStyle/>
          <a:p>
            <a:pPr algn="ctr" defTabSz="1066800">
              <a:lnSpc>
                <a:spcPct val="90000"/>
              </a:lnSpc>
              <a:spcAft>
                <a:spcPct val="35000"/>
              </a:spcAft>
            </a:pPr>
            <a:r>
              <a:rPr lang="ru-RU" sz="2400" dirty="0" smtClean="0">
                <a:solidFill>
                  <a:prstClr val="white"/>
                </a:solidFill>
                <a:latin typeface="Candara" pitchFamily="34" charset="0"/>
              </a:rPr>
              <a:t>Бюджетирование ориентированное на потребности бизнеса</a:t>
            </a:r>
            <a:endParaRPr lang="ru-RU" sz="2400" dirty="0">
              <a:solidFill>
                <a:prstClr val="white"/>
              </a:solidFill>
              <a:latin typeface="Candara" pitchFamily="34" charset="0"/>
            </a:endParaRPr>
          </a:p>
        </p:txBody>
      </p:sp>
      <p:sp>
        <p:nvSpPr>
          <p:cNvPr id="7" name="Полилиния 6"/>
          <p:cNvSpPr/>
          <p:nvPr/>
        </p:nvSpPr>
        <p:spPr>
          <a:xfrm>
            <a:off x="4355975" y="2765967"/>
            <a:ext cx="4248473" cy="1326068"/>
          </a:xfrm>
          <a:custGeom>
            <a:avLst/>
            <a:gdLst>
              <a:gd name="connsiteX0" fmla="*/ 221016 w 1326068"/>
              <a:gd name="connsiteY0" fmla="*/ 0 h 5532158"/>
              <a:gd name="connsiteX1" fmla="*/ 1105052 w 1326068"/>
              <a:gd name="connsiteY1" fmla="*/ 0 h 5532158"/>
              <a:gd name="connsiteX2" fmla="*/ 1326068 w 1326068"/>
              <a:gd name="connsiteY2" fmla="*/ 221016 h 5532158"/>
              <a:gd name="connsiteX3" fmla="*/ 1326068 w 1326068"/>
              <a:gd name="connsiteY3" fmla="*/ 5532158 h 5532158"/>
              <a:gd name="connsiteX4" fmla="*/ 1326068 w 1326068"/>
              <a:gd name="connsiteY4" fmla="*/ 5532158 h 5532158"/>
              <a:gd name="connsiteX5" fmla="*/ 0 w 1326068"/>
              <a:gd name="connsiteY5" fmla="*/ 5532158 h 5532158"/>
              <a:gd name="connsiteX6" fmla="*/ 0 w 1326068"/>
              <a:gd name="connsiteY6" fmla="*/ 5532158 h 5532158"/>
              <a:gd name="connsiteX7" fmla="*/ 0 w 1326068"/>
              <a:gd name="connsiteY7" fmla="*/ 221016 h 5532158"/>
              <a:gd name="connsiteX8" fmla="*/ 221016 w 1326068"/>
              <a:gd name="connsiteY8" fmla="*/ 0 h 55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068" h="5532158">
                <a:moveTo>
                  <a:pt x="1326068" y="922046"/>
                </a:moveTo>
                <a:lnTo>
                  <a:pt x="1326068" y="4610112"/>
                </a:lnTo>
                <a:cubicBezTo>
                  <a:pt x="1326068" y="5119345"/>
                  <a:pt x="1302349" y="5532158"/>
                  <a:pt x="1273090" y="5532158"/>
                </a:cubicBezTo>
                <a:lnTo>
                  <a:pt x="0" y="5532158"/>
                </a:lnTo>
                <a:lnTo>
                  <a:pt x="0" y="5532158"/>
                </a:lnTo>
                <a:lnTo>
                  <a:pt x="0" y="0"/>
                </a:lnTo>
                <a:lnTo>
                  <a:pt x="0" y="0"/>
                </a:lnTo>
                <a:lnTo>
                  <a:pt x="1273090" y="0"/>
                </a:lnTo>
                <a:cubicBezTo>
                  <a:pt x="1302349" y="0"/>
                  <a:pt x="1326068" y="412813"/>
                  <a:pt x="1326068" y="922046"/>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99022" rIns="133312" bIns="99024" numCol="1" spcCol="1270" anchor="ctr" anchorCtr="0">
            <a:noAutofit/>
          </a:bodyPr>
          <a:lstStyle/>
          <a:p>
            <a:pPr marL="171450" lvl="1" indent="-171450" defTabSz="800100">
              <a:lnSpc>
                <a:spcPct val="90000"/>
              </a:lnSpc>
              <a:spcAft>
                <a:spcPct val="15000"/>
              </a:spcAft>
              <a:buFontTx/>
              <a:buChar char="••"/>
            </a:pPr>
            <a:r>
              <a:rPr lang="ru-RU" sz="1600" dirty="0">
                <a:solidFill>
                  <a:prstClr val="black">
                    <a:hueOff val="0"/>
                    <a:satOff val="0"/>
                    <a:lumOff val="0"/>
                    <a:alphaOff val="0"/>
                  </a:prstClr>
                </a:solidFill>
                <a:latin typeface="Candara" pitchFamily="34" charset="0"/>
              </a:rPr>
              <a:t>с</a:t>
            </a:r>
            <a:r>
              <a:rPr lang="ru-RU" sz="1600" dirty="0" smtClean="0">
                <a:solidFill>
                  <a:prstClr val="black">
                    <a:hueOff val="0"/>
                    <a:satOff val="0"/>
                    <a:lumOff val="0"/>
                    <a:alphaOff val="0"/>
                  </a:prstClr>
                </a:solidFill>
                <a:latin typeface="Candara" pitchFamily="34" charset="0"/>
              </a:rPr>
              <a:t>оздаем критерии оценки</a:t>
            </a:r>
            <a:endParaRPr lang="ru-RU" sz="1600" dirty="0">
              <a:solidFill>
                <a:prstClr val="black">
                  <a:hueOff val="0"/>
                  <a:satOff val="0"/>
                  <a:lumOff val="0"/>
                  <a:alphaOff val="0"/>
                </a:prstClr>
              </a:solidFill>
              <a:latin typeface="Candara" pitchFamily="34" charset="0"/>
            </a:endParaRPr>
          </a:p>
          <a:p>
            <a:pPr marL="171450" lvl="1" indent="-171450" defTabSz="800100">
              <a:lnSpc>
                <a:spcPct val="90000"/>
              </a:lnSpc>
              <a:spcAft>
                <a:spcPct val="15000"/>
              </a:spcAft>
              <a:buFontTx/>
              <a:buChar char="••"/>
            </a:pPr>
            <a:r>
              <a:rPr lang="ru-RU" sz="1600" dirty="0">
                <a:solidFill>
                  <a:prstClr val="black">
                    <a:hueOff val="0"/>
                    <a:satOff val="0"/>
                    <a:lumOff val="0"/>
                    <a:alphaOff val="0"/>
                  </a:prstClr>
                </a:solidFill>
                <a:latin typeface="Candara" pitchFamily="34" charset="0"/>
              </a:rPr>
              <a:t>ф</a:t>
            </a:r>
            <a:r>
              <a:rPr lang="ru-RU" sz="1600" dirty="0" smtClean="0">
                <a:solidFill>
                  <a:prstClr val="black">
                    <a:hueOff val="0"/>
                    <a:satOff val="0"/>
                    <a:lumOff val="0"/>
                    <a:alphaOff val="0"/>
                  </a:prstClr>
                </a:solidFill>
                <a:latin typeface="Candara" pitchFamily="34" charset="0"/>
              </a:rPr>
              <a:t>ормируем списки проверенных поставщиков ИТ</a:t>
            </a:r>
            <a:endParaRPr lang="ru-RU" sz="1600" dirty="0">
              <a:solidFill>
                <a:prstClr val="black">
                  <a:hueOff val="0"/>
                  <a:satOff val="0"/>
                  <a:lumOff val="0"/>
                  <a:alphaOff val="0"/>
                </a:prstClr>
              </a:solidFill>
              <a:latin typeface="Candara" pitchFamily="34" charset="0"/>
            </a:endParaRPr>
          </a:p>
        </p:txBody>
      </p:sp>
      <p:sp>
        <p:nvSpPr>
          <p:cNvPr id="8" name="Полилиния 7"/>
          <p:cNvSpPr/>
          <p:nvPr/>
        </p:nvSpPr>
        <p:spPr>
          <a:xfrm>
            <a:off x="1115616" y="2600207"/>
            <a:ext cx="3111839" cy="1657585"/>
          </a:xfrm>
          <a:custGeom>
            <a:avLst/>
            <a:gdLst>
              <a:gd name="connsiteX0" fmla="*/ 0 w 3111839"/>
              <a:gd name="connsiteY0" fmla="*/ 276270 h 1657585"/>
              <a:gd name="connsiteX1" fmla="*/ 276270 w 3111839"/>
              <a:gd name="connsiteY1" fmla="*/ 0 h 1657585"/>
              <a:gd name="connsiteX2" fmla="*/ 2835569 w 3111839"/>
              <a:gd name="connsiteY2" fmla="*/ 0 h 1657585"/>
              <a:gd name="connsiteX3" fmla="*/ 3111839 w 3111839"/>
              <a:gd name="connsiteY3" fmla="*/ 276270 h 1657585"/>
              <a:gd name="connsiteX4" fmla="*/ 3111839 w 3111839"/>
              <a:gd name="connsiteY4" fmla="*/ 1381315 h 1657585"/>
              <a:gd name="connsiteX5" fmla="*/ 2835569 w 3111839"/>
              <a:gd name="connsiteY5" fmla="*/ 1657585 h 1657585"/>
              <a:gd name="connsiteX6" fmla="*/ 276270 w 3111839"/>
              <a:gd name="connsiteY6" fmla="*/ 1657585 h 1657585"/>
              <a:gd name="connsiteX7" fmla="*/ 0 w 3111839"/>
              <a:gd name="connsiteY7" fmla="*/ 1381315 h 1657585"/>
              <a:gd name="connsiteX8" fmla="*/ 0 w 3111839"/>
              <a:gd name="connsiteY8" fmla="*/ 276270 h 16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839" h="1657585">
                <a:moveTo>
                  <a:pt x="0" y="276270"/>
                </a:moveTo>
                <a:cubicBezTo>
                  <a:pt x="0" y="123690"/>
                  <a:pt x="123690" y="0"/>
                  <a:pt x="276270" y="0"/>
                </a:cubicBezTo>
                <a:lnTo>
                  <a:pt x="2835569" y="0"/>
                </a:lnTo>
                <a:cubicBezTo>
                  <a:pt x="2988149" y="0"/>
                  <a:pt x="3111839" y="123690"/>
                  <a:pt x="3111839" y="276270"/>
                </a:cubicBezTo>
                <a:lnTo>
                  <a:pt x="3111839" y="1381315"/>
                </a:lnTo>
                <a:cubicBezTo>
                  <a:pt x="3111839" y="1533895"/>
                  <a:pt x="2988149" y="1657585"/>
                  <a:pt x="2835569" y="1657585"/>
                </a:cubicBezTo>
                <a:lnTo>
                  <a:pt x="276270" y="1657585"/>
                </a:lnTo>
                <a:cubicBezTo>
                  <a:pt x="123690" y="1657585"/>
                  <a:pt x="0" y="1533895"/>
                  <a:pt x="0" y="1381315"/>
                </a:cubicBezTo>
                <a:lnTo>
                  <a:pt x="0" y="27627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357" tIns="126637" rIns="172357" bIns="126637" numCol="1" spcCol="1270" anchor="ctr" anchorCtr="0">
            <a:noAutofit/>
          </a:bodyPr>
          <a:lstStyle/>
          <a:p>
            <a:pPr algn="ctr" defTabSz="1066800">
              <a:lnSpc>
                <a:spcPct val="90000"/>
              </a:lnSpc>
              <a:spcAft>
                <a:spcPct val="35000"/>
              </a:spcAft>
            </a:pPr>
            <a:r>
              <a:rPr lang="ru-RU" sz="2400" dirty="0" smtClean="0">
                <a:solidFill>
                  <a:prstClr val="white"/>
                </a:solidFill>
                <a:latin typeface="Candara" pitchFamily="34" charset="0"/>
              </a:rPr>
              <a:t>Оценка поставщиков</a:t>
            </a:r>
            <a:endParaRPr lang="ru-RU" sz="2400" dirty="0">
              <a:solidFill>
                <a:prstClr val="white"/>
              </a:solidFill>
              <a:latin typeface="Candara" pitchFamily="34" charset="0"/>
            </a:endParaRPr>
          </a:p>
        </p:txBody>
      </p:sp>
      <p:sp>
        <p:nvSpPr>
          <p:cNvPr id="9" name="Полилиния 8"/>
          <p:cNvSpPr/>
          <p:nvPr/>
        </p:nvSpPr>
        <p:spPr>
          <a:xfrm>
            <a:off x="4355975" y="4506430"/>
            <a:ext cx="4248473" cy="1326068"/>
          </a:xfrm>
          <a:custGeom>
            <a:avLst/>
            <a:gdLst>
              <a:gd name="connsiteX0" fmla="*/ 221016 w 1326068"/>
              <a:gd name="connsiteY0" fmla="*/ 0 h 5532158"/>
              <a:gd name="connsiteX1" fmla="*/ 1105052 w 1326068"/>
              <a:gd name="connsiteY1" fmla="*/ 0 h 5532158"/>
              <a:gd name="connsiteX2" fmla="*/ 1326068 w 1326068"/>
              <a:gd name="connsiteY2" fmla="*/ 221016 h 5532158"/>
              <a:gd name="connsiteX3" fmla="*/ 1326068 w 1326068"/>
              <a:gd name="connsiteY3" fmla="*/ 5532158 h 5532158"/>
              <a:gd name="connsiteX4" fmla="*/ 1326068 w 1326068"/>
              <a:gd name="connsiteY4" fmla="*/ 5532158 h 5532158"/>
              <a:gd name="connsiteX5" fmla="*/ 0 w 1326068"/>
              <a:gd name="connsiteY5" fmla="*/ 5532158 h 5532158"/>
              <a:gd name="connsiteX6" fmla="*/ 0 w 1326068"/>
              <a:gd name="connsiteY6" fmla="*/ 5532158 h 5532158"/>
              <a:gd name="connsiteX7" fmla="*/ 0 w 1326068"/>
              <a:gd name="connsiteY7" fmla="*/ 221016 h 5532158"/>
              <a:gd name="connsiteX8" fmla="*/ 221016 w 1326068"/>
              <a:gd name="connsiteY8" fmla="*/ 0 h 55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6068" h="5532158">
                <a:moveTo>
                  <a:pt x="1326068" y="922046"/>
                </a:moveTo>
                <a:lnTo>
                  <a:pt x="1326068" y="4610112"/>
                </a:lnTo>
                <a:cubicBezTo>
                  <a:pt x="1326068" y="5119345"/>
                  <a:pt x="1302349" y="5532158"/>
                  <a:pt x="1273090" y="5532158"/>
                </a:cubicBezTo>
                <a:lnTo>
                  <a:pt x="0" y="5532158"/>
                </a:lnTo>
                <a:lnTo>
                  <a:pt x="0" y="5532158"/>
                </a:lnTo>
                <a:lnTo>
                  <a:pt x="0" y="0"/>
                </a:lnTo>
                <a:lnTo>
                  <a:pt x="0" y="0"/>
                </a:lnTo>
                <a:lnTo>
                  <a:pt x="1273090" y="0"/>
                </a:lnTo>
                <a:cubicBezTo>
                  <a:pt x="1302349" y="0"/>
                  <a:pt x="1326068" y="412813"/>
                  <a:pt x="1326068" y="922046"/>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8581" tIns="99023" rIns="133312" bIns="99023" numCol="1" spcCol="1270" anchor="ctr" anchorCtr="0">
            <a:noAutofit/>
          </a:bodyPr>
          <a:lstStyle/>
          <a:p>
            <a:pPr marL="171450" lvl="1" indent="-171450" defTabSz="800100">
              <a:lnSpc>
                <a:spcPct val="90000"/>
              </a:lnSpc>
              <a:spcAft>
                <a:spcPct val="15000"/>
              </a:spcAft>
              <a:buFontTx/>
              <a:buChar char="••"/>
            </a:pPr>
            <a:r>
              <a:rPr lang="ru-RU" sz="1600" dirty="0" smtClean="0">
                <a:solidFill>
                  <a:prstClr val="black">
                    <a:hueOff val="0"/>
                    <a:satOff val="0"/>
                    <a:lumOff val="0"/>
                    <a:alphaOff val="0"/>
                  </a:prstClr>
                </a:solidFill>
                <a:latin typeface="Candara" pitchFamily="34" charset="0"/>
              </a:rPr>
              <a:t>расчета совокупной стоимости владения активом (</a:t>
            </a:r>
            <a:r>
              <a:rPr lang="en-US" sz="1600" dirty="0" smtClean="0">
                <a:solidFill>
                  <a:prstClr val="black">
                    <a:hueOff val="0"/>
                    <a:satOff val="0"/>
                    <a:lumOff val="0"/>
                    <a:alphaOff val="0"/>
                  </a:prstClr>
                </a:solidFill>
                <a:latin typeface="Candara" pitchFamily="34" charset="0"/>
              </a:rPr>
              <a:t>TCO</a:t>
            </a:r>
            <a:r>
              <a:rPr lang="ru-RU" sz="1600" dirty="0" smtClean="0">
                <a:solidFill>
                  <a:prstClr val="black">
                    <a:hueOff val="0"/>
                    <a:satOff val="0"/>
                    <a:lumOff val="0"/>
                    <a:alphaOff val="0"/>
                  </a:prstClr>
                </a:solidFill>
                <a:latin typeface="Candara" pitchFamily="34" charset="0"/>
              </a:rPr>
              <a:t>)</a:t>
            </a:r>
            <a:endParaRPr lang="ru-RU" sz="1600" dirty="0">
              <a:solidFill>
                <a:prstClr val="black">
                  <a:hueOff val="0"/>
                  <a:satOff val="0"/>
                  <a:lumOff val="0"/>
                  <a:alphaOff val="0"/>
                </a:prstClr>
              </a:solidFill>
              <a:latin typeface="Candara" pitchFamily="34" charset="0"/>
            </a:endParaRPr>
          </a:p>
          <a:p>
            <a:pPr marL="171450" lvl="1" indent="-171450" defTabSz="800100">
              <a:lnSpc>
                <a:spcPct val="90000"/>
              </a:lnSpc>
              <a:spcAft>
                <a:spcPct val="15000"/>
              </a:spcAft>
              <a:buFontTx/>
              <a:buChar char="••"/>
            </a:pPr>
            <a:r>
              <a:rPr lang="ru-RU" sz="1600" dirty="0" smtClean="0">
                <a:solidFill>
                  <a:prstClr val="black">
                    <a:hueOff val="0"/>
                    <a:satOff val="0"/>
                    <a:lumOff val="0"/>
                    <a:alphaOff val="0"/>
                  </a:prstClr>
                </a:solidFill>
                <a:latin typeface="Candara" pitchFamily="34" charset="0"/>
              </a:rPr>
              <a:t>расчета инвестиций в ПО (</a:t>
            </a:r>
            <a:r>
              <a:rPr lang="en-US" sz="1600" dirty="0" smtClean="0">
                <a:solidFill>
                  <a:prstClr val="black">
                    <a:hueOff val="0"/>
                    <a:satOff val="0"/>
                    <a:lumOff val="0"/>
                    <a:alphaOff val="0"/>
                  </a:prstClr>
                </a:solidFill>
                <a:latin typeface="Candara" pitchFamily="34" charset="0"/>
              </a:rPr>
              <a:t>ROI)</a:t>
            </a:r>
            <a:endParaRPr lang="ru-RU" sz="1600" dirty="0">
              <a:solidFill>
                <a:prstClr val="black">
                  <a:hueOff val="0"/>
                  <a:satOff val="0"/>
                  <a:lumOff val="0"/>
                  <a:alphaOff val="0"/>
                </a:prstClr>
              </a:solidFill>
              <a:latin typeface="Candara" pitchFamily="34" charset="0"/>
            </a:endParaRPr>
          </a:p>
          <a:p>
            <a:pPr marL="171450" lvl="1" indent="-171450" defTabSz="800100">
              <a:lnSpc>
                <a:spcPct val="90000"/>
              </a:lnSpc>
              <a:spcAft>
                <a:spcPct val="15000"/>
              </a:spcAft>
              <a:buFontTx/>
              <a:buChar char="••"/>
            </a:pPr>
            <a:r>
              <a:rPr lang="ru-RU" sz="1600" dirty="0" smtClean="0">
                <a:solidFill>
                  <a:prstClr val="black">
                    <a:hueOff val="0"/>
                    <a:satOff val="0"/>
                    <a:lumOff val="0"/>
                    <a:alphaOff val="0"/>
                  </a:prstClr>
                </a:solidFill>
                <a:latin typeface="Candara" pitchFamily="34" charset="0"/>
              </a:rPr>
              <a:t>оценки новых предложений поставщиков/бюджета</a:t>
            </a:r>
            <a:endParaRPr lang="ru-RU" sz="1600" dirty="0">
              <a:solidFill>
                <a:prstClr val="black">
                  <a:hueOff val="0"/>
                  <a:satOff val="0"/>
                  <a:lumOff val="0"/>
                  <a:alphaOff val="0"/>
                </a:prstClr>
              </a:solidFill>
              <a:latin typeface="Candara" pitchFamily="34" charset="0"/>
            </a:endParaRPr>
          </a:p>
        </p:txBody>
      </p:sp>
      <p:sp>
        <p:nvSpPr>
          <p:cNvPr id="10" name="Полилиния 9"/>
          <p:cNvSpPr/>
          <p:nvPr/>
        </p:nvSpPr>
        <p:spPr>
          <a:xfrm>
            <a:off x="1115616" y="4293099"/>
            <a:ext cx="3111839" cy="1657585"/>
          </a:xfrm>
          <a:custGeom>
            <a:avLst/>
            <a:gdLst>
              <a:gd name="connsiteX0" fmla="*/ 0 w 3111839"/>
              <a:gd name="connsiteY0" fmla="*/ 276270 h 1657585"/>
              <a:gd name="connsiteX1" fmla="*/ 276270 w 3111839"/>
              <a:gd name="connsiteY1" fmla="*/ 0 h 1657585"/>
              <a:gd name="connsiteX2" fmla="*/ 2835569 w 3111839"/>
              <a:gd name="connsiteY2" fmla="*/ 0 h 1657585"/>
              <a:gd name="connsiteX3" fmla="*/ 3111839 w 3111839"/>
              <a:gd name="connsiteY3" fmla="*/ 276270 h 1657585"/>
              <a:gd name="connsiteX4" fmla="*/ 3111839 w 3111839"/>
              <a:gd name="connsiteY4" fmla="*/ 1381315 h 1657585"/>
              <a:gd name="connsiteX5" fmla="*/ 2835569 w 3111839"/>
              <a:gd name="connsiteY5" fmla="*/ 1657585 h 1657585"/>
              <a:gd name="connsiteX6" fmla="*/ 276270 w 3111839"/>
              <a:gd name="connsiteY6" fmla="*/ 1657585 h 1657585"/>
              <a:gd name="connsiteX7" fmla="*/ 0 w 3111839"/>
              <a:gd name="connsiteY7" fmla="*/ 1381315 h 1657585"/>
              <a:gd name="connsiteX8" fmla="*/ 0 w 3111839"/>
              <a:gd name="connsiteY8" fmla="*/ 276270 h 16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839" h="1657585">
                <a:moveTo>
                  <a:pt x="0" y="276270"/>
                </a:moveTo>
                <a:cubicBezTo>
                  <a:pt x="0" y="123690"/>
                  <a:pt x="123690" y="0"/>
                  <a:pt x="276270" y="0"/>
                </a:cubicBezTo>
                <a:lnTo>
                  <a:pt x="2835569" y="0"/>
                </a:lnTo>
                <a:cubicBezTo>
                  <a:pt x="2988149" y="0"/>
                  <a:pt x="3111839" y="123690"/>
                  <a:pt x="3111839" y="276270"/>
                </a:cubicBezTo>
                <a:lnTo>
                  <a:pt x="3111839" y="1381315"/>
                </a:lnTo>
                <a:cubicBezTo>
                  <a:pt x="3111839" y="1533895"/>
                  <a:pt x="2988149" y="1657585"/>
                  <a:pt x="2835569" y="1657585"/>
                </a:cubicBezTo>
                <a:lnTo>
                  <a:pt x="276270" y="1657585"/>
                </a:lnTo>
                <a:cubicBezTo>
                  <a:pt x="123690" y="1657585"/>
                  <a:pt x="0" y="1533895"/>
                  <a:pt x="0" y="1381315"/>
                </a:cubicBezTo>
                <a:lnTo>
                  <a:pt x="0" y="27627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357" tIns="126637" rIns="172357" bIns="126637" numCol="1" spcCol="1270" anchor="ctr" anchorCtr="0">
            <a:noAutofit/>
          </a:bodyPr>
          <a:lstStyle/>
          <a:p>
            <a:pPr algn="ctr" defTabSz="1066800">
              <a:lnSpc>
                <a:spcPct val="90000"/>
              </a:lnSpc>
              <a:spcAft>
                <a:spcPct val="35000"/>
              </a:spcAft>
            </a:pPr>
            <a:r>
              <a:rPr lang="en-US" sz="2400" dirty="0" smtClean="0">
                <a:solidFill>
                  <a:prstClr val="white"/>
                </a:solidFill>
                <a:latin typeface="Candara" pitchFamily="34" charset="0"/>
              </a:rPr>
              <a:t>Baseline </a:t>
            </a:r>
            <a:r>
              <a:rPr lang="ru-RU" sz="2400" dirty="0" smtClean="0">
                <a:solidFill>
                  <a:prstClr val="white"/>
                </a:solidFill>
                <a:latin typeface="Candara" pitchFamily="34" charset="0"/>
              </a:rPr>
              <a:t>для</a:t>
            </a:r>
            <a:endParaRPr lang="ru-RU" sz="2400" dirty="0">
              <a:solidFill>
                <a:prstClr val="white"/>
              </a:solidFill>
              <a:latin typeface="Candara" pitchFamily="34" charset="0"/>
            </a:endParaRPr>
          </a:p>
        </p:txBody>
      </p:sp>
      <p:sp>
        <p:nvSpPr>
          <p:cNvPr id="11" name="Заголовок 10"/>
          <p:cNvSpPr txBox="1">
            <a:spLocks noGrp="1"/>
          </p:cNvSpPr>
          <p:nvPr>
            <p:ph type="title"/>
          </p:nvPr>
        </p:nvSpPr>
        <p:spPr>
          <a:xfrm>
            <a:off x="1043608" y="214290"/>
            <a:ext cx="7743234" cy="500066"/>
          </a:xfrm>
          <a:prstGeom prst="rect">
            <a:avLst/>
          </a:prstGeo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lvl1pPr defTabSz="914400" eaLnBrk="1" latinLnBrk="0" hangingPunct="1">
              <a:buNone/>
              <a:defRPr>
                <a:ln w="11430"/>
                <a:latin typeface="Candara" pitchFamily="34" charset="0"/>
                <a:ea typeface="+mj-ea"/>
                <a:cs typeface="+mj-cs"/>
              </a:defRPr>
            </a:lvl1pPr>
          </a:lstStyle>
          <a:p>
            <a:pPr fontAlgn="base">
              <a:spcAft>
                <a:spcPct val="0"/>
              </a:spcAft>
              <a:defRPr/>
            </a:pPr>
            <a:r>
              <a:rPr lang="ru-RU" sz="1900" dirty="0">
                <a:solidFill>
                  <a:srgbClr val="C00000"/>
                </a:solidFill>
              </a:rPr>
              <a:t>Бюджетирование и управление стоимостями контрактов</a:t>
            </a:r>
          </a:p>
        </p:txBody>
      </p:sp>
    </p:spTree>
    <p:extLst>
      <p:ext uri="{BB962C8B-B14F-4D97-AF65-F5344CB8AC3E}">
        <p14:creationId xmlns:p14="http://schemas.microsoft.com/office/powerpoint/2010/main" val="302152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00"/>
                                        <p:tgtEl>
                                          <p:spTgt spid="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down)">
                                      <p:cBhvr>
                                        <p:cTn id="33" dur="500"/>
                                        <p:tgtEl>
                                          <p:spTgt spid="5">
                                            <p:txEl>
                                              <p:pRg st="1" end="1"/>
                                            </p:txEl>
                                          </p:spTgt>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down)">
                                      <p:cBhvr>
                                        <p:cTn id="45" dur="500"/>
                                        <p:tgtEl>
                                          <p:spTgt spid="7">
                                            <p:txEl>
                                              <p:pRg st="1" end="1"/>
                                            </p:txEl>
                                          </p:spTgt>
                                        </p:tgtEl>
                                      </p:cBhvr>
                                    </p:animEffect>
                                  </p:childTnLst>
                                </p:cTn>
                              </p:par>
                            </p:childTnLst>
                          </p:cTn>
                        </p:par>
                        <p:par>
                          <p:cTn id="46" fill="hold">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wipe(down)">
                                      <p:cBhvr>
                                        <p:cTn id="54" dur="500"/>
                                        <p:tgtEl>
                                          <p:spTgt spid="9">
                                            <p:txEl>
                                              <p:pRg st="0" end="0"/>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down)">
                                      <p:cBhvr>
                                        <p:cTn id="57" dur="500"/>
                                        <p:tgtEl>
                                          <p:spTgt spid="9">
                                            <p:txEl>
                                              <p:pRg st="1" end="1"/>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wipe(down)">
                                      <p:cBhvr>
                                        <p:cTn id="6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14290"/>
            <a:ext cx="7200800" cy="500066"/>
          </a:xfr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fontAlgn="base">
              <a:spcAft>
                <a:spcPct val="0"/>
              </a:spcAft>
              <a:defRPr/>
            </a:pPr>
            <a:r>
              <a:rPr lang="ru-RU" sz="1900" dirty="0">
                <a:ln w="11430"/>
                <a:solidFill>
                  <a:srgbClr val="C00000"/>
                </a:solidFill>
                <a:latin typeface="Candara" pitchFamily="34" charset="0"/>
              </a:rPr>
              <a:t>Финансовая эффективность </a:t>
            </a:r>
            <a:r>
              <a:rPr lang="en-US" sz="1900" dirty="0">
                <a:ln w="11430"/>
                <a:solidFill>
                  <a:srgbClr val="C00000"/>
                </a:solidFill>
                <a:latin typeface="Candara" pitchFamily="34" charset="0"/>
              </a:rPr>
              <a:t>SAM</a:t>
            </a:r>
            <a:endParaRPr lang="ru-RU" sz="1900" dirty="0">
              <a:ln w="11430"/>
              <a:solidFill>
                <a:srgbClr val="C00000"/>
              </a:solidFill>
              <a:latin typeface="Candara" pitchFamily="34" charset="0"/>
            </a:endParaRPr>
          </a:p>
        </p:txBody>
      </p:sp>
      <p:sp>
        <p:nvSpPr>
          <p:cNvPr id="3" name="Объект 2"/>
          <p:cNvSpPr>
            <a:spLocks noGrp="1"/>
          </p:cNvSpPr>
          <p:nvPr>
            <p:ph idx="1"/>
          </p:nvPr>
        </p:nvSpPr>
        <p:spPr>
          <a:xfrm>
            <a:off x="1259633" y="5373216"/>
            <a:ext cx="7128792" cy="553998"/>
          </a:xfrm>
        </p:spPr>
        <p:style>
          <a:lnRef idx="0">
            <a:schemeClr val="accent2"/>
          </a:lnRef>
          <a:fillRef idx="3">
            <a:schemeClr val="accent2"/>
          </a:fillRef>
          <a:effectRef idx="3">
            <a:schemeClr val="accent2"/>
          </a:effectRef>
          <a:fontRef idx="minor">
            <a:schemeClr val="lt1"/>
          </a:fontRef>
        </p:style>
        <p:txBody>
          <a:bodyPr>
            <a:normAutofit/>
          </a:bodyPr>
          <a:lstStyle/>
          <a:p>
            <a:pPr marL="0" indent="0" algn="ctr">
              <a:buNone/>
            </a:pP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itchFamily="34" charset="0"/>
              </a:rPr>
              <a:t>Финансовая эффективность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itchFamily="34" charset="0"/>
              </a:rPr>
              <a:t>SAM</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ndara" pitchFamily="34" charset="0"/>
            </a:endParaRPr>
          </a:p>
        </p:txBody>
      </p:sp>
      <p:sp>
        <p:nvSpPr>
          <p:cNvPr id="5" name="Выноска со стрелкой вниз 4"/>
          <p:cNvSpPr/>
          <p:nvPr/>
        </p:nvSpPr>
        <p:spPr>
          <a:xfrm>
            <a:off x="1331640" y="1003582"/>
            <a:ext cx="7056784" cy="4248472"/>
          </a:xfrm>
          <a:prstGeom prst="downArrowCallout">
            <a:avLst>
              <a:gd name="adj1" fmla="val 12523"/>
              <a:gd name="adj2" fmla="val 13147"/>
              <a:gd name="adj3" fmla="val 7844"/>
              <a:gd name="adj4" fmla="val 85918"/>
            </a:avLst>
          </a:pr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prstClr val="black"/>
              </a:solidFill>
            </a:endParaRPr>
          </a:p>
        </p:txBody>
      </p:sp>
      <p:graphicFrame>
        <p:nvGraphicFramePr>
          <p:cNvPr id="7" name="Объект 3"/>
          <p:cNvGraphicFramePr>
            <a:graphicFrameLocks/>
          </p:cNvGraphicFramePr>
          <p:nvPr>
            <p:extLst>
              <p:ext uri="{D42A27DB-BD31-4B8C-83A1-F6EECF244321}">
                <p14:modId xmlns:p14="http://schemas.microsoft.com/office/powerpoint/2010/main" val="1763456346"/>
              </p:ext>
            </p:extLst>
          </p:nvPr>
        </p:nvGraphicFramePr>
        <p:xfrm>
          <a:off x="1403648" y="1003582"/>
          <a:ext cx="6912768" cy="3291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0897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8681" y="214290"/>
            <a:ext cx="7237736" cy="500066"/>
          </a:xfr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fontAlgn="base">
              <a:spcAft>
                <a:spcPct val="0"/>
              </a:spcAft>
              <a:defRPr/>
            </a:pPr>
            <a:r>
              <a:rPr lang="ru-RU" sz="1900" dirty="0">
                <a:ln w="11430"/>
                <a:solidFill>
                  <a:srgbClr val="C00000"/>
                </a:solidFill>
                <a:latin typeface="Candara" pitchFamily="34" charset="0"/>
              </a:rPr>
              <a:t>Пример расчета среди реализованных проектов</a:t>
            </a:r>
          </a:p>
        </p:txBody>
      </p:sp>
      <p:sp>
        <p:nvSpPr>
          <p:cNvPr id="6" name="Прямая соединительная линия 5"/>
          <p:cNvSpPr/>
          <p:nvPr/>
        </p:nvSpPr>
        <p:spPr>
          <a:xfrm flipV="1">
            <a:off x="1078681" y="874592"/>
            <a:ext cx="7525768" cy="0"/>
          </a:xfrm>
          <a:prstGeom prst="line">
            <a:avLst/>
          </a:prstGeom>
          <a:scene3d>
            <a:camera prst="orthographicFront"/>
            <a:lightRig rig="flat" dir="t"/>
          </a:scene3d>
          <a:sp3d prstMaterial="plastic">
            <a:bevelT w="120900" h="88900"/>
            <a:bevelB w="88900" h="31750" prst="angle"/>
          </a:sp3d>
        </p:spPr>
        <p:style>
          <a:lnRef idx="1">
            <a:schemeClr val="accent2">
              <a:alpha val="90000"/>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7" name="Полилиния 6"/>
          <p:cNvSpPr/>
          <p:nvPr/>
        </p:nvSpPr>
        <p:spPr>
          <a:xfrm>
            <a:off x="1078680" y="857232"/>
            <a:ext cx="994061" cy="729148"/>
          </a:xfrm>
          <a:custGeom>
            <a:avLst/>
            <a:gdLst>
              <a:gd name="connsiteX0" fmla="*/ 0 w 1728799"/>
              <a:gd name="connsiteY0" fmla="*/ 0 h 2571768"/>
              <a:gd name="connsiteX1" fmla="*/ 1728799 w 1728799"/>
              <a:gd name="connsiteY1" fmla="*/ 0 h 2571768"/>
              <a:gd name="connsiteX2" fmla="*/ 1728799 w 1728799"/>
              <a:gd name="connsiteY2" fmla="*/ 2571768 h 2571768"/>
              <a:gd name="connsiteX3" fmla="*/ 0 w 1728799"/>
              <a:gd name="connsiteY3" fmla="*/ 2571768 h 2571768"/>
              <a:gd name="connsiteX4" fmla="*/ 0 w 1728799"/>
              <a:gd name="connsiteY4" fmla="*/ 0 h 257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799" h="2571768">
                <a:moveTo>
                  <a:pt x="0" y="0"/>
                </a:moveTo>
                <a:lnTo>
                  <a:pt x="1728799" y="0"/>
                </a:lnTo>
                <a:lnTo>
                  <a:pt x="1728799" y="2571768"/>
                </a:lnTo>
                <a:lnTo>
                  <a:pt x="0" y="25717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defTabSz="1377950">
              <a:lnSpc>
                <a:spcPct val="90000"/>
              </a:lnSpc>
              <a:spcAft>
                <a:spcPct val="35000"/>
              </a:spcAft>
            </a:pPr>
            <a:r>
              <a:rPr lang="ru-RU" dirty="0" smtClean="0">
                <a:solidFill>
                  <a:prstClr val="black">
                    <a:hueOff val="0"/>
                    <a:satOff val="0"/>
                    <a:lumOff val="0"/>
                    <a:alphaOff val="0"/>
                  </a:prstClr>
                </a:solidFill>
                <a:latin typeface="Candara" pitchFamily="34" charset="0"/>
              </a:rPr>
              <a:t>До</a:t>
            </a:r>
            <a:endParaRPr lang="ru-RU" dirty="0">
              <a:solidFill>
                <a:prstClr val="black">
                  <a:hueOff val="0"/>
                  <a:satOff val="0"/>
                  <a:lumOff val="0"/>
                  <a:alphaOff val="0"/>
                </a:prstClr>
              </a:solidFill>
              <a:latin typeface="Candara" pitchFamily="34" charset="0"/>
            </a:endParaRPr>
          </a:p>
        </p:txBody>
      </p:sp>
      <p:sp>
        <p:nvSpPr>
          <p:cNvPr id="8" name="Полилиния 7"/>
          <p:cNvSpPr/>
          <p:nvPr/>
        </p:nvSpPr>
        <p:spPr>
          <a:xfrm>
            <a:off x="2072741" y="874592"/>
            <a:ext cx="6785538" cy="347213"/>
          </a:xfrm>
          <a:custGeom>
            <a:avLst/>
            <a:gdLst>
              <a:gd name="connsiteX0" fmla="*/ 0 w 6785538"/>
              <a:gd name="connsiteY0" fmla="*/ 0 h 347213"/>
              <a:gd name="connsiteX1" fmla="*/ 6785538 w 6785538"/>
              <a:gd name="connsiteY1" fmla="*/ 0 h 347213"/>
              <a:gd name="connsiteX2" fmla="*/ 6785538 w 6785538"/>
              <a:gd name="connsiteY2" fmla="*/ 347213 h 347213"/>
              <a:gd name="connsiteX3" fmla="*/ 0 w 6785538"/>
              <a:gd name="connsiteY3" fmla="*/ 347213 h 347213"/>
              <a:gd name="connsiteX4" fmla="*/ 0 w 6785538"/>
              <a:gd name="connsiteY4" fmla="*/ 0 h 3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347213">
                <a:moveTo>
                  <a:pt x="0" y="0"/>
                </a:moveTo>
                <a:lnTo>
                  <a:pt x="6785538" y="0"/>
                </a:lnTo>
                <a:lnTo>
                  <a:pt x="6785538" y="347213"/>
                </a:lnTo>
                <a:lnTo>
                  <a:pt x="0" y="347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Количество ПК – </a:t>
            </a:r>
            <a:r>
              <a:rPr lang="ru-RU" sz="1600" dirty="0" smtClean="0">
                <a:solidFill>
                  <a:srgbClr val="C0504D">
                    <a:lumMod val="75000"/>
                  </a:srgbClr>
                </a:solidFill>
                <a:latin typeface="Candara" pitchFamily="34" charset="0"/>
              </a:rPr>
              <a:t>1000</a:t>
            </a:r>
            <a:endParaRPr lang="ru-RU" sz="1600" dirty="0">
              <a:solidFill>
                <a:srgbClr val="C0504D">
                  <a:lumMod val="75000"/>
                </a:srgbClr>
              </a:solidFill>
              <a:latin typeface="Candara" pitchFamily="34" charset="0"/>
            </a:endParaRPr>
          </a:p>
        </p:txBody>
      </p:sp>
      <p:sp>
        <p:nvSpPr>
          <p:cNvPr id="9" name="Прямая соединительная линия 8"/>
          <p:cNvSpPr/>
          <p:nvPr/>
        </p:nvSpPr>
        <p:spPr>
          <a:xfrm>
            <a:off x="2072741" y="1221805"/>
            <a:ext cx="6531708" cy="17361"/>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0" name="Полилиния 9"/>
          <p:cNvSpPr/>
          <p:nvPr/>
        </p:nvSpPr>
        <p:spPr>
          <a:xfrm>
            <a:off x="2072741" y="1239167"/>
            <a:ext cx="6785538" cy="347213"/>
          </a:xfrm>
          <a:custGeom>
            <a:avLst/>
            <a:gdLst>
              <a:gd name="connsiteX0" fmla="*/ 0 w 6785538"/>
              <a:gd name="connsiteY0" fmla="*/ 0 h 347213"/>
              <a:gd name="connsiteX1" fmla="*/ 6785538 w 6785538"/>
              <a:gd name="connsiteY1" fmla="*/ 0 h 347213"/>
              <a:gd name="connsiteX2" fmla="*/ 6785538 w 6785538"/>
              <a:gd name="connsiteY2" fmla="*/ 347213 h 347213"/>
              <a:gd name="connsiteX3" fmla="*/ 0 w 6785538"/>
              <a:gd name="connsiteY3" fmla="*/ 347213 h 347213"/>
              <a:gd name="connsiteX4" fmla="*/ 0 w 6785538"/>
              <a:gd name="connsiteY4" fmla="*/ 0 h 3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347213">
                <a:moveTo>
                  <a:pt x="0" y="0"/>
                </a:moveTo>
                <a:lnTo>
                  <a:pt x="6785538" y="0"/>
                </a:lnTo>
                <a:lnTo>
                  <a:pt x="6785538" y="347213"/>
                </a:lnTo>
                <a:lnTo>
                  <a:pt x="0" y="347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Уровень легальности – </a:t>
            </a:r>
            <a:r>
              <a:rPr lang="ru-RU" sz="1600" dirty="0" smtClean="0">
                <a:solidFill>
                  <a:srgbClr val="C0504D">
                    <a:lumMod val="75000"/>
                  </a:srgbClr>
                </a:solidFill>
                <a:latin typeface="Candara" pitchFamily="34" charset="0"/>
              </a:rPr>
              <a:t>60%</a:t>
            </a:r>
            <a:endParaRPr lang="ru-RU" sz="1600" dirty="0">
              <a:solidFill>
                <a:srgbClr val="C0504D">
                  <a:lumMod val="75000"/>
                </a:srgbClr>
              </a:solidFill>
              <a:latin typeface="Candara" pitchFamily="34" charset="0"/>
            </a:endParaRPr>
          </a:p>
        </p:txBody>
      </p:sp>
      <p:sp>
        <p:nvSpPr>
          <p:cNvPr id="11" name="Прямая соединительная линия 10"/>
          <p:cNvSpPr/>
          <p:nvPr/>
        </p:nvSpPr>
        <p:spPr>
          <a:xfrm>
            <a:off x="2072741" y="1586380"/>
            <a:ext cx="6531708" cy="17361"/>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2" name="Полилиния 11"/>
          <p:cNvSpPr/>
          <p:nvPr/>
        </p:nvSpPr>
        <p:spPr>
          <a:xfrm>
            <a:off x="2072741" y="1603741"/>
            <a:ext cx="6785538" cy="347213"/>
          </a:xfrm>
          <a:custGeom>
            <a:avLst/>
            <a:gdLst>
              <a:gd name="connsiteX0" fmla="*/ 0 w 6785538"/>
              <a:gd name="connsiteY0" fmla="*/ 0 h 347213"/>
              <a:gd name="connsiteX1" fmla="*/ 6785538 w 6785538"/>
              <a:gd name="connsiteY1" fmla="*/ 0 h 347213"/>
              <a:gd name="connsiteX2" fmla="*/ 6785538 w 6785538"/>
              <a:gd name="connsiteY2" fmla="*/ 347213 h 347213"/>
              <a:gd name="connsiteX3" fmla="*/ 0 w 6785538"/>
              <a:gd name="connsiteY3" fmla="*/ 347213 h 347213"/>
              <a:gd name="connsiteX4" fmla="*/ 0 w 6785538"/>
              <a:gd name="connsiteY4" fmla="*/ 0 h 3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347213">
                <a:moveTo>
                  <a:pt x="0" y="0"/>
                </a:moveTo>
                <a:lnTo>
                  <a:pt x="6785538" y="0"/>
                </a:lnTo>
                <a:lnTo>
                  <a:pt x="6785538" y="347213"/>
                </a:lnTo>
                <a:lnTo>
                  <a:pt x="0" y="347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Среднегодовой бюджет на ПО </a:t>
            </a:r>
            <a:r>
              <a:rPr lang="ru-RU" sz="1400" dirty="0" smtClean="0">
                <a:solidFill>
                  <a:prstClr val="black"/>
                </a:solidFill>
                <a:latin typeface="Candara" pitchFamily="34" charset="0"/>
              </a:rPr>
              <a:t>– </a:t>
            </a:r>
            <a:r>
              <a:rPr lang="en-US" sz="1600" dirty="0" smtClean="0">
                <a:solidFill>
                  <a:srgbClr val="C0504D">
                    <a:lumMod val="75000"/>
                  </a:srgbClr>
                </a:solidFill>
                <a:latin typeface="Candara" pitchFamily="34" charset="0"/>
              </a:rPr>
              <a:t>$250</a:t>
            </a:r>
            <a:r>
              <a:rPr lang="ru-RU" sz="1600" dirty="0" smtClean="0">
                <a:solidFill>
                  <a:srgbClr val="C0504D">
                    <a:lumMod val="75000"/>
                  </a:srgbClr>
                </a:solidFill>
                <a:latin typeface="Candara" pitchFamily="34" charset="0"/>
              </a:rPr>
              <a:t> 000</a:t>
            </a:r>
            <a:endParaRPr lang="ru-RU" sz="1600" dirty="0">
              <a:solidFill>
                <a:srgbClr val="C0504D">
                  <a:lumMod val="75000"/>
                </a:srgbClr>
              </a:solidFill>
              <a:latin typeface="Candara" pitchFamily="34" charset="0"/>
            </a:endParaRPr>
          </a:p>
        </p:txBody>
      </p:sp>
      <p:sp>
        <p:nvSpPr>
          <p:cNvPr id="13" name="Прямая соединительная линия 12"/>
          <p:cNvSpPr/>
          <p:nvPr/>
        </p:nvSpPr>
        <p:spPr>
          <a:xfrm flipV="1">
            <a:off x="2072741" y="1950954"/>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4" name="Полилиния 13"/>
          <p:cNvSpPr/>
          <p:nvPr/>
        </p:nvSpPr>
        <p:spPr>
          <a:xfrm>
            <a:off x="2072741" y="1968316"/>
            <a:ext cx="6785538" cy="347213"/>
          </a:xfrm>
          <a:custGeom>
            <a:avLst/>
            <a:gdLst>
              <a:gd name="connsiteX0" fmla="*/ 0 w 6785538"/>
              <a:gd name="connsiteY0" fmla="*/ 0 h 347213"/>
              <a:gd name="connsiteX1" fmla="*/ 6785538 w 6785538"/>
              <a:gd name="connsiteY1" fmla="*/ 0 h 347213"/>
              <a:gd name="connsiteX2" fmla="*/ 6785538 w 6785538"/>
              <a:gd name="connsiteY2" fmla="*/ 347213 h 347213"/>
              <a:gd name="connsiteX3" fmla="*/ 0 w 6785538"/>
              <a:gd name="connsiteY3" fmla="*/ 347213 h 347213"/>
              <a:gd name="connsiteX4" fmla="*/ 0 w 6785538"/>
              <a:gd name="connsiteY4" fmla="*/ 0 h 3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347213">
                <a:moveTo>
                  <a:pt x="0" y="0"/>
                </a:moveTo>
                <a:lnTo>
                  <a:pt x="6785538" y="0"/>
                </a:lnTo>
                <a:lnTo>
                  <a:pt x="6785538" y="347213"/>
                </a:lnTo>
                <a:lnTo>
                  <a:pt x="0" y="347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Стоимость установленного ПО - </a:t>
            </a:r>
            <a:r>
              <a:rPr lang="en-US" sz="1600" dirty="0" smtClean="0">
                <a:solidFill>
                  <a:srgbClr val="C0504D">
                    <a:lumMod val="75000"/>
                  </a:srgbClr>
                </a:solidFill>
                <a:latin typeface="Candara" pitchFamily="34" charset="0"/>
              </a:rPr>
              <a:t>$</a:t>
            </a:r>
            <a:r>
              <a:rPr lang="ru-RU" sz="1600" dirty="0" smtClean="0">
                <a:solidFill>
                  <a:srgbClr val="C0504D">
                    <a:lumMod val="75000"/>
                  </a:srgbClr>
                </a:solidFill>
                <a:latin typeface="Candara" pitchFamily="34" charset="0"/>
              </a:rPr>
              <a:t>863</a:t>
            </a:r>
            <a:r>
              <a:rPr lang="en-US" sz="1600" dirty="0" smtClean="0">
                <a:solidFill>
                  <a:srgbClr val="C0504D">
                    <a:lumMod val="75000"/>
                  </a:srgbClr>
                </a:solidFill>
                <a:latin typeface="Candara" pitchFamily="34" charset="0"/>
              </a:rPr>
              <a:t> </a:t>
            </a:r>
            <a:r>
              <a:rPr lang="ru-RU" sz="1600" dirty="0" smtClean="0">
                <a:solidFill>
                  <a:srgbClr val="C0504D">
                    <a:lumMod val="75000"/>
                  </a:srgbClr>
                </a:solidFill>
                <a:latin typeface="Candara" pitchFamily="34" charset="0"/>
              </a:rPr>
              <a:t>на ПК</a:t>
            </a:r>
            <a:endParaRPr lang="ru-RU" sz="1600" dirty="0">
              <a:solidFill>
                <a:srgbClr val="C0504D">
                  <a:lumMod val="75000"/>
                </a:srgbClr>
              </a:solidFill>
              <a:latin typeface="Candara" pitchFamily="34" charset="0"/>
            </a:endParaRPr>
          </a:p>
        </p:txBody>
      </p:sp>
      <p:sp>
        <p:nvSpPr>
          <p:cNvPr id="15" name="Прямая соединительная линия 14"/>
          <p:cNvSpPr/>
          <p:nvPr/>
        </p:nvSpPr>
        <p:spPr>
          <a:xfrm>
            <a:off x="2072741" y="2315529"/>
            <a:ext cx="6531708" cy="1"/>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6" name="Полилиния 15"/>
          <p:cNvSpPr/>
          <p:nvPr/>
        </p:nvSpPr>
        <p:spPr>
          <a:xfrm>
            <a:off x="2072741" y="2332890"/>
            <a:ext cx="6785538" cy="347213"/>
          </a:xfrm>
          <a:custGeom>
            <a:avLst/>
            <a:gdLst>
              <a:gd name="connsiteX0" fmla="*/ 0 w 6785538"/>
              <a:gd name="connsiteY0" fmla="*/ 0 h 347213"/>
              <a:gd name="connsiteX1" fmla="*/ 6785538 w 6785538"/>
              <a:gd name="connsiteY1" fmla="*/ 0 h 347213"/>
              <a:gd name="connsiteX2" fmla="*/ 6785538 w 6785538"/>
              <a:gd name="connsiteY2" fmla="*/ 347213 h 347213"/>
              <a:gd name="connsiteX3" fmla="*/ 0 w 6785538"/>
              <a:gd name="connsiteY3" fmla="*/ 347213 h 347213"/>
              <a:gd name="connsiteX4" fmla="*/ 0 w 6785538"/>
              <a:gd name="connsiteY4" fmla="*/ 0 h 3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347213">
                <a:moveTo>
                  <a:pt x="0" y="0"/>
                </a:moveTo>
                <a:lnTo>
                  <a:pt x="6785538" y="0"/>
                </a:lnTo>
                <a:lnTo>
                  <a:pt x="6785538" y="347213"/>
                </a:lnTo>
                <a:lnTo>
                  <a:pt x="0" y="347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Уровень эффективности </a:t>
            </a:r>
            <a:r>
              <a:rPr lang="en-US" sz="1400" dirty="0" smtClean="0">
                <a:solidFill>
                  <a:prstClr val="black">
                    <a:hueOff val="0"/>
                    <a:satOff val="0"/>
                    <a:lumOff val="0"/>
                    <a:alphaOff val="0"/>
                  </a:prstClr>
                </a:solidFill>
                <a:latin typeface="Candara" pitchFamily="34" charset="0"/>
              </a:rPr>
              <a:t>SAM – </a:t>
            </a:r>
            <a:r>
              <a:rPr lang="ru-RU" sz="1600" dirty="0" smtClean="0">
                <a:solidFill>
                  <a:srgbClr val="C0504D">
                    <a:lumMod val="75000"/>
                  </a:srgbClr>
                </a:solidFill>
                <a:latin typeface="Candara" pitchFamily="34" charset="0"/>
              </a:rPr>
              <a:t>базовый</a:t>
            </a:r>
            <a:endParaRPr lang="ru-RU" sz="1600" dirty="0">
              <a:solidFill>
                <a:srgbClr val="C0504D">
                  <a:lumMod val="75000"/>
                </a:srgbClr>
              </a:solidFill>
              <a:latin typeface="Candara" pitchFamily="34" charset="0"/>
            </a:endParaRPr>
          </a:p>
        </p:txBody>
      </p:sp>
      <p:sp>
        <p:nvSpPr>
          <p:cNvPr id="17" name="Прямая соединительная линия 16"/>
          <p:cNvSpPr/>
          <p:nvPr/>
        </p:nvSpPr>
        <p:spPr>
          <a:xfrm flipV="1">
            <a:off x="2072741" y="2680103"/>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8" name="Полилиния 17"/>
          <p:cNvSpPr/>
          <p:nvPr/>
        </p:nvSpPr>
        <p:spPr>
          <a:xfrm>
            <a:off x="2072741" y="2697465"/>
            <a:ext cx="6785538" cy="347213"/>
          </a:xfrm>
          <a:custGeom>
            <a:avLst/>
            <a:gdLst>
              <a:gd name="connsiteX0" fmla="*/ 0 w 6785538"/>
              <a:gd name="connsiteY0" fmla="*/ 0 h 347213"/>
              <a:gd name="connsiteX1" fmla="*/ 6785538 w 6785538"/>
              <a:gd name="connsiteY1" fmla="*/ 0 h 347213"/>
              <a:gd name="connsiteX2" fmla="*/ 6785538 w 6785538"/>
              <a:gd name="connsiteY2" fmla="*/ 347213 h 347213"/>
              <a:gd name="connsiteX3" fmla="*/ 0 w 6785538"/>
              <a:gd name="connsiteY3" fmla="*/ 347213 h 347213"/>
              <a:gd name="connsiteX4" fmla="*/ 0 w 6785538"/>
              <a:gd name="connsiteY4" fmla="*/ 0 h 3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347213">
                <a:moveTo>
                  <a:pt x="0" y="0"/>
                </a:moveTo>
                <a:lnTo>
                  <a:pt x="6785538" y="0"/>
                </a:lnTo>
                <a:lnTo>
                  <a:pt x="6785538" y="347213"/>
                </a:lnTo>
                <a:lnTo>
                  <a:pt x="0" y="347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Стоимость юридического риска</a:t>
            </a:r>
            <a:r>
              <a:rPr lang="en-US" sz="1400" dirty="0" smtClean="0">
                <a:solidFill>
                  <a:prstClr val="black">
                    <a:hueOff val="0"/>
                    <a:satOff val="0"/>
                    <a:lumOff val="0"/>
                    <a:alphaOff val="0"/>
                  </a:prstClr>
                </a:solidFill>
                <a:latin typeface="Candara" pitchFamily="34" charset="0"/>
              </a:rPr>
              <a:t> – </a:t>
            </a:r>
            <a:r>
              <a:rPr lang="en-US" sz="1600" dirty="0" smtClean="0">
                <a:solidFill>
                  <a:srgbClr val="C0504D">
                    <a:lumMod val="75000"/>
                  </a:srgbClr>
                </a:solidFill>
                <a:latin typeface="Candara" pitchFamily="34" charset="0"/>
              </a:rPr>
              <a:t>$ 1 072 817</a:t>
            </a:r>
          </a:p>
        </p:txBody>
      </p:sp>
      <p:sp>
        <p:nvSpPr>
          <p:cNvPr id="19" name="Прямая соединительная линия 18"/>
          <p:cNvSpPr/>
          <p:nvPr/>
        </p:nvSpPr>
        <p:spPr>
          <a:xfrm flipV="1">
            <a:off x="2072741" y="3044678"/>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0" name="Полилиния 19"/>
          <p:cNvSpPr/>
          <p:nvPr/>
        </p:nvSpPr>
        <p:spPr>
          <a:xfrm>
            <a:off x="2072741" y="3062040"/>
            <a:ext cx="6531708" cy="347213"/>
          </a:xfrm>
          <a:custGeom>
            <a:avLst/>
            <a:gdLst>
              <a:gd name="connsiteX0" fmla="*/ 0 w 6785538"/>
              <a:gd name="connsiteY0" fmla="*/ 0 h 347213"/>
              <a:gd name="connsiteX1" fmla="*/ 6785538 w 6785538"/>
              <a:gd name="connsiteY1" fmla="*/ 0 h 347213"/>
              <a:gd name="connsiteX2" fmla="*/ 6785538 w 6785538"/>
              <a:gd name="connsiteY2" fmla="*/ 347213 h 347213"/>
              <a:gd name="connsiteX3" fmla="*/ 0 w 6785538"/>
              <a:gd name="connsiteY3" fmla="*/ 347213 h 347213"/>
              <a:gd name="connsiteX4" fmla="*/ 0 w 6785538"/>
              <a:gd name="connsiteY4" fmla="*/ 0 h 3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347213">
                <a:moveTo>
                  <a:pt x="0" y="0"/>
                </a:moveTo>
                <a:lnTo>
                  <a:pt x="6785538" y="0"/>
                </a:lnTo>
                <a:lnTo>
                  <a:pt x="6785538" y="347213"/>
                </a:lnTo>
                <a:lnTo>
                  <a:pt x="0" y="347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Стоимость риска перерасхода денежных средств на ПО</a:t>
            </a:r>
            <a:r>
              <a:rPr lang="en-US" sz="1600" dirty="0" smtClean="0">
                <a:solidFill>
                  <a:prstClr val="black">
                    <a:hueOff val="0"/>
                    <a:satOff val="0"/>
                    <a:lumOff val="0"/>
                    <a:alphaOff val="0"/>
                  </a:prstClr>
                </a:solidFill>
                <a:latin typeface="Candara" pitchFamily="34" charset="0"/>
              </a:rPr>
              <a:t> – </a:t>
            </a:r>
            <a:r>
              <a:rPr lang="en-US" sz="1600" dirty="0" smtClean="0">
                <a:solidFill>
                  <a:srgbClr val="C0504D">
                    <a:lumMod val="75000"/>
                  </a:srgbClr>
                </a:solidFill>
                <a:latin typeface="Candara" pitchFamily="34" charset="0"/>
              </a:rPr>
              <a:t>$ 81 000</a:t>
            </a:r>
            <a:endParaRPr lang="ru-RU" sz="1600" dirty="0">
              <a:solidFill>
                <a:srgbClr val="C0504D">
                  <a:lumMod val="75000"/>
                </a:srgbClr>
              </a:solidFill>
              <a:latin typeface="Candara" pitchFamily="34" charset="0"/>
            </a:endParaRPr>
          </a:p>
        </p:txBody>
      </p:sp>
      <p:sp>
        <p:nvSpPr>
          <p:cNvPr id="21" name="Прямая соединительная линия 20"/>
          <p:cNvSpPr/>
          <p:nvPr/>
        </p:nvSpPr>
        <p:spPr>
          <a:xfrm>
            <a:off x="1078681" y="3409253"/>
            <a:ext cx="752576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2" name="Прямая соединительная линия 21"/>
          <p:cNvSpPr/>
          <p:nvPr/>
        </p:nvSpPr>
        <p:spPr>
          <a:xfrm>
            <a:off x="1078680" y="3429000"/>
            <a:ext cx="7525769" cy="0"/>
          </a:xfrm>
          <a:prstGeom prst="line">
            <a:avLst/>
          </a:prstGeom>
          <a:scene3d>
            <a:camera prst="orthographicFront"/>
            <a:lightRig rig="flat" dir="t"/>
          </a:scene3d>
          <a:sp3d prstMaterial="plastic">
            <a:bevelT w="120900" h="88900"/>
            <a:bevelB w="88900" h="31750" prst="angle"/>
          </a:sp3d>
        </p:spPr>
        <p:style>
          <a:lnRef idx="1">
            <a:schemeClr val="accent2">
              <a:alpha val="90000"/>
              <a:hueOff val="0"/>
              <a:satOff val="0"/>
              <a:lumOff val="0"/>
              <a:alphaOff val="-4000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sp>
      <p:sp>
        <p:nvSpPr>
          <p:cNvPr id="23" name="Полилиния 22"/>
          <p:cNvSpPr/>
          <p:nvPr/>
        </p:nvSpPr>
        <p:spPr>
          <a:xfrm>
            <a:off x="1078680" y="3429000"/>
            <a:ext cx="994061" cy="637840"/>
          </a:xfrm>
          <a:custGeom>
            <a:avLst/>
            <a:gdLst>
              <a:gd name="connsiteX0" fmla="*/ 0 w 1728799"/>
              <a:gd name="connsiteY0" fmla="*/ 0 h 2571768"/>
              <a:gd name="connsiteX1" fmla="*/ 1728799 w 1728799"/>
              <a:gd name="connsiteY1" fmla="*/ 0 h 2571768"/>
              <a:gd name="connsiteX2" fmla="*/ 1728799 w 1728799"/>
              <a:gd name="connsiteY2" fmla="*/ 2571768 h 2571768"/>
              <a:gd name="connsiteX3" fmla="*/ 0 w 1728799"/>
              <a:gd name="connsiteY3" fmla="*/ 2571768 h 2571768"/>
              <a:gd name="connsiteX4" fmla="*/ 0 w 1728799"/>
              <a:gd name="connsiteY4" fmla="*/ 0 h 2571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799" h="2571768">
                <a:moveTo>
                  <a:pt x="0" y="0"/>
                </a:moveTo>
                <a:lnTo>
                  <a:pt x="1728799" y="0"/>
                </a:lnTo>
                <a:lnTo>
                  <a:pt x="1728799" y="2571768"/>
                </a:lnTo>
                <a:lnTo>
                  <a:pt x="0" y="25717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defTabSz="1377950">
              <a:lnSpc>
                <a:spcPct val="90000"/>
              </a:lnSpc>
              <a:spcAft>
                <a:spcPct val="35000"/>
              </a:spcAft>
            </a:pPr>
            <a:r>
              <a:rPr lang="ru-RU" dirty="0" smtClean="0">
                <a:solidFill>
                  <a:prstClr val="black">
                    <a:hueOff val="0"/>
                    <a:satOff val="0"/>
                    <a:lumOff val="0"/>
                    <a:alphaOff val="0"/>
                  </a:prstClr>
                </a:solidFill>
                <a:latin typeface="Candara" pitchFamily="34" charset="0"/>
              </a:rPr>
              <a:t>После</a:t>
            </a:r>
            <a:endParaRPr lang="ru-RU" dirty="0">
              <a:solidFill>
                <a:prstClr val="black">
                  <a:hueOff val="0"/>
                  <a:satOff val="0"/>
                  <a:lumOff val="0"/>
                  <a:alphaOff val="0"/>
                </a:prstClr>
              </a:solidFill>
              <a:latin typeface="Candara" pitchFamily="34" charset="0"/>
            </a:endParaRPr>
          </a:p>
        </p:txBody>
      </p:sp>
      <p:sp>
        <p:nvSpPr>
          <p:cNvPr id="24" name="Полилиния 23"/>
          <p:cNvSpPr/>
          <p:nvPr/>
        </p:nvSpPr>
        <p:spPr>
          <a:xfrm>
            <a:off x="2072741" y="3449249"/>
            <a:ext cx="6785538" cy="404978"/>
          </a:xfrm>
          <a:custGeom>
            <a:avLst/>
            <a:gdLst>
              <a:gd name="connsiteX0" fmla="*/ 0 w 6785538"/>
              <a:gd name="connsiteY0" fmla="*/ 0 h 404978"/>
              <a:gd name="connsiteX1" fmla="*/ 6785538 w 6785538"/>
              <a:gd name="connsiteY1" fmla="*/ 0 h 404978"/>
              <a:gd name="connsiteX2" fmla="*/ 6785538 w 6785538"/>
              <a:gd name="connsiteY2" fmla="*/ 404978 h 404978"/>
              <a:gd name="connsiteX3" fmla="*/ 0 w 6785538"/>
              <a:gd name="connsiteY3" fmla="*/ 404978 h 404978"/>
              <a:gd name="connsiteX4" fmla="*/ 0 w 6785538"/>
              <a:gd name="connsiteY4" fmla="*/ 0 h 40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404978">
                <a:moveTo>
                  <a:pt x="0" y="0"/>
                </a:moveTo>
                <a:lnTo>
                  <a:pt x="6785538" y="0"/>
                </a:lnTo>
                <a:lnTo>
                  <a:pt x="6785538" y="404978"/>
                </a:lnTo>
                <a:lnTo>
                  <a:pt x="0" y="4049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Уровень легальности – </a:t>
            </a:r>
            <a:r>
              <a:rPr lang="ru-RU" sz="1600" dirty="0" smtClean="0">
                <a:solidFill>
                  <a:srgbClr val="C0504D">
                    <a:lumMod val="75000"/>
                  </a:srgbClr>
                </a:solidFill>
                <a:latin typeface="Candara" pitchFamily="34" charset="0"/>
              </a:rPr>
              <a:t>95</a:t>
            </a:r>
            <a:r>
              <a:rPr lang="ru-RU" sz="1400" dirty="0" smtClean="0">
                <a:solidFill>
                  <a:srgbClr val="C0504D">
                    <a:lumMod val="75000"/>
                  </a:srgbClr>
                </a:solidFill>
                <a:latin typeface="Candara" pitchFamily="34" charset="0"/>
              </a:rPr>
              <a:t>%</a:t>
            </a:r>
            <a:endParaRPr lang="ru-RU" sz="1400" dirty="0">
              <a:solidFill>
                <a:srgbClr val="C0504D">
                  <a:lumMod val="75000"/>
                </a:srgbClr>
              </a:solidFill>
              <a:latin typeface="Candara" pitchFamily="34" charset="0"/>
            </a:endParaRPr>
          </a:p>
        </p:txBody>
      </p:sp>
      <p:sp>
        <p:nvSpPr>
          <p:cNvPr id="25" name="Прямая соединительная линия 24"/>
          <p:cNvSpPr/>
          <p:nvPr/>
        </p:nvSpPr>
        <p:spPr>
          <a:xfrm>
            <a:off x="2072741" y="3854227"/>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6" name="Полилиния 25"/>
          <p:cNvSpPr/>
          <p:nvPr/>
        </p:nvSpPr>
        <p:spPr>
          <a:xfrm>
            <a:off x="2072741" y="3854227"/>
            <a:ext cx="6531708" cy="425227"/>
          </a:xfrm>
          <a:custGeom>
            <a:avLst/>
            <a:gdLst>
              <a:gd name="connsiteX0" fmla="*/ 0 w 6785538"/>
              <a:gd name="connsiteY0" fmla="*/ 0 h 404978"/>
              <a:gd name="connsiteX1" fmla="*/ 6785538 w 6785538"/>
              <a:gd name="connsiteY1" fmla="*/ 0 h 404978"/>
              <a:gd name="connsiteX2" fmla="*/ 6785538 w 6785538"/>
              <a:gd name="connsiteY2" fmla="*/ 404978 h 404978"/>
              <a:gd name="connsiteX3" fmla="*/ 0 w 6785538"/>
              <a:gd name="connsiteY3" fmla="*/ 404978 h 404978"/>
              <a:gd name="connsiteX4" fmla="*/ 0 w 6785538"/>
              <a:gd name="connsiteY4" fmla="*/ 0 h 40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404978">
                <a:moveTo>
                  <a:pt x="0" y="0"/>
                </a:moveTo>
                <a:lnTo>
                  <a:pt x="6785538" y="0"/>
                </a:lnTo>
                <a:lnTo>
                  <a:pt x="6785538" y="404978"/>
                </a:lnTo>
                <a:lnTo>
                  <a:pt x="0" y="4049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Среднегодовой бюджет после проекта – </a:t>
            </a:r>
            <a:r>
              <a:rPr lang="en-US" sz="1600" dirty="0" smtClean="0">
                <a:solidFill>
                  <a:srgbClr val="C0504D">
                    <a:lumMod val="75000"/>
                  </a:srgbClr>
                </a:solidFill>
                <a:latin typeface="Candara" pitchFamily="34" charset="0"/>
              </a:rPr>
              <a:t>$ </a:t>
            </a:r>
            <a:r>
              <a:rPr lang="ru-RU" sz="1600" dirty="0" smtClean="0">
                <a:solidFill>
                  <a:srgbClr val="C0504D">
                    <a:lumMod val="75000"/>
                  </a:srgbClr>
                </a:solidFill>
                <a:latin typeface="Candara" pitchFamily="34" charset="0"/>
              </a:rPr>
              <a:t>205</a:t>
            </a:r>
            <a:r>
              <a:rPr lang="en-US" sz="1600" dirty="0" smtClean="0">
                <a:solidFill>
                  <a:srgbClr val="C0504D">
                    <a:lumMod val="75000"/>
                  </a:srgbClr>
                </a:solidFill>
                <a:latin typeface="Candara" pitchFamily="34" charset="0"/>
              </a:rPr>
              <a:t> 200</a:t>
            </a:r>
            <a:r>
              <a:rPr lang="ru-RU" sz="1600" dirty="0" smtClean="0">
                <a:solidFill>
                  <a:srgbClr val="C0504D">
                    <a:lumMod val="75000"/>
                  </a:srgbClr>
                </a:solidFill>
                <a:latin typeface="Candara" pitchFamily="34" charset="0"/>
              </a:rPr>
              <a:t> </a:t>
            </a:r>
            <a:endParaRPr lang="ru-RU" sz="1600" dirty="0">
              <a:solidFill>
                <a:srgbClr val="C0504D">
                  <a:lumMod val="75000"/>
                </a:srgbClr>
              </a:solidFill>
              <a:latin typeface="Candara" pitchFamily="34" charset="0"/>
            </a:endParaRPr>
          </a:p>
        </p:txBody>
      </p:sp>
      <p:sp>
        <p:nvSpPr>
          <p:cNvPr id="27" name="Прямая соединительная линия 26"/>
          <p:cNvSpPr/>
          <p:nvPr/>
        </p:nvSpPr>
        <p:spPr>
          <a:xfrm>
            <a:off x="2072741" y="4279453"/>
            <a:ext cx="6531708" cy="20249"/>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8" name="Полилиния 27"/>
          <p:cNvSpPr/>
          <p:nvPr/>
        </p:nvSpPr>
        <p:spPr>
          <a:xfrm>
            <a:off x="2072741" y="4299703"/>
            <a:ext cx="6785538" cy="404978"/>
          </a:xfrm>
          <a:custGeom>
            <a:avLst/>
            <a:gdLst>
              <a:gd name="connsiteX0" fmla="*/ 0 w 6785538"/>
              <a:gd name="connsiteY0" fmla="*/ 0 h 404978"/>
              <a:gd name="connsiteX1" fmla="*/ 6785538 w 6785538"/>
              <a:gd name="connsiteY1" fmla="*/ 0 h 404978"/>
              <a:gd name="connsiteX2" fmla="*/ 6785538 w 6785538"/>
              <a:gd name="connsiteY2" fmla="*/ 404978 h 404978"/>
              <a:gd name="connsiteX3" fmla="*/ 0 w 6785538"/>
              <a:gd name="connsiteY3" fmla="*/ 404978 h 404978"/>
              <a:gd name="connsiteX4" fmla="*/ 0 w 6785538"/>
              <a:gd name="connsiteY4" fmla="*/ 0 h 40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404978">
                <a:moveTo>
                  <a:pt x="0" y="0"/>
                </a:moveTo>
                <a:lnTo>
                  <a:pt x="6785538" y="0"/>
                </a:lnTo>
                <a:lnTo>
                  <a:pt x="6785538" y="404978"/>
                </a:lnTo>
                <a:lnTo>
                  <a:pt x="0" y="4049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Затраты на «легализацию» –</a:t>
            </a:r>
            <a:r>
              <a:rPr lang="en-US" sz="1400" dirty="0" smtClean="0">
                <a:solidFill>
                  <a:prstClr val="black">
                    <a:hueOff val="0"/>
                    <a:satOff val="0"/>
                    <a:lumOff val="0"/>
                    <a:alphaOff val="0"/>
                  </a:prstClr>
                </a:solidFill>
                <a:latin typeface="Candara" pitchFamily="34" charset="0"/>
              </a:rPr>
              <a:t> </a:t>
            </a:r>
            <a:r>
              <a:rPr lang="en-US" sz="1600" dirty="0" smtClean="0">
                <a:solidFill>
                  <a:srgbClr val="C0504D">
                    <a:lumMod val="75000"/>
                  </a:srgbClr>
                </a:solidFill>
                <a:latin typeface="Candara" pitchFamily="34" charset="0"/>
              </a:rPr>
              <a:t>$268 948</a:t>
            </a:r>
            <a:r>
              <a:rPr lang="ru-RU" sz="1600" dirty="0" smtClean="0">
                <a:solidFill>
                  <a:srgbClr val="C0504D">
                    <a:lumMod val="75000"/>
                  </a:srgbClr>
                </a:solidFill>
                <a:latin typeface="Candara" pitchFamily="34" charset="0"/>
              </a:rPr>
              <a:t> </a:t>
            </a:r>
            <a:endParaRPr lang="ru-RU" sz="1600" dirty="0">
              <a:solidFill>
                <a:srgbClr val="C0504D">
                  <a:lumMod val="75000"/>
                </a:srgbClr>
              </a:solidFill>
              <a:latin typeface="Candara" pitchFamily="34" charset="0"/>
            </a:endParaRPr>
          </a:p>
        </p:txBody>
      </p:sp>
      <p:sp>
        <p:nvSpPr>
          <p:cNvPr id="29" name="Прямая соединительная линия 28"/>
          <p:cNvSpPr/>
          <p:nvPr/>
        </p:nvSpPr>
        <p:spPr>
          <a:xfrm>
            <a:off x="2072741" y="4704681"/>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0" name="Полилиния 29"/>
          <p:cNvSpPr/>
          <p:nvPr/>
        </p:nvSpPr>
        <p:spPr>
          <a:xfrm>
            <a:off x="2072741" y="4724930"/>
            <a:ext cx="6785538" cy="404978"/>
          </a:xfrm>
          <a:custGeom>
            <a:avLst/>
            <a:gdLst>
              <a:gd name="connsiteX0" fmla="*/ 0 w 6785538"/>
              <a:gd name="connsiteY0" fmla="*/ 0 h 404978"/>
              <a:gd name="connsiteX1" fmla="*/ 6785538 w 6785538"/>
              <a:gd name="connsiteY1" fmla="*/ 0 h 404978"/>
              <a:gd name="connsiteX2" fmla="*/ 6785538 w 6785538"/>
              <a:gd name="connsiteY2" fmla="*/ 404978 h 404978"/>
              <a:gd name="connsiteX3" fmla="*/ 0 w 6785538"/>
              <a:gd name="connsiteY3" fmla="*/ 404978 h 404978"/>
              <a:gd name="connsiteX4" fmla="*/ 0 w 6785538"/>
              <a:gd name="connsiteY4" fmla="*/ 0 h 40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404978">
                <a:moveTo>
                  <a:pt x="0" y="0"/>
                </a:moveTo>
                <a:lnTo>
                  <a:pt x="6785538" y="0"/>
                </a:lnTo>
                <a:lnTo>
                  <a:pt x="6785538" y="404978"/>
                </a:lnTo>
                <a:lnTo>
                  <a:pt x="0" y="4049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Уровень эффективности </a:t>
            </a:r>
            <a:r>
              <a:rPr lang="en-US" sz="1400" dirty="0" smtClean="0">
                <a:solidFill>
                  <a:prstClr val="black">
                    <a:hueOff val="0"/>
                    <a:satOff val="0"/>
                    <a:lumOff val="0"/>
                    <a:alphaOff val="0"/>
                  </a:prstClr>
                </a:solidFill>
                <a:latin typeface="Candara" pitchFamily="34" charset="0"/>
              </a:rPr>
              <a:t>SAM – </a:t>
            </a:r>
            <a:r>
              <a:rPr lang="ru-RU" sz="1600" dirty="0" smtClean="0">
                <a:solidFill>
                  <a:srgbClr val="C0504D">
                    <a:lumMod val="75000"/>
                  </a:srgbClr>
                </a:solidFill>
                <a:latin typeface="Candara" pitchFamily="34" charset="0"/>
              </a:rPr>
              <a:t>рационализированный</a:t>
            </a:r>
            <a:endParaRPr lang="ru-RU" sz="1800" dirty="0">
              <a:solidFill>
                <a:srgbClr val="C0504D">
                  <a:lumMod val="75000"/>
                </a:srgbClr>
              </a:solidFill>
              <a:latin typeface="Candara" pitchFamily="34" charset="0"/>
            </a:endParaRPr>
          </a:p>
        </p:txBody>
      </p:sp>
      <p:sp>
        <p:nvSpPr>
          <p:cNvPr id="31" name="Прямая соединительная линия 30"/>
          <p:cNvSpPr/>
          <p:nvPr/>
        </p:nvSpPr>
        <p:spPr>
          <a:xfrm>
            <a:off x="2072741" y="5129908"/>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2" name="Полилиния 31"/>
          <p:cNvSpPr/>
          <p:nvPr/>
        </p:nvSpPr>
        <p:spPr>
          <a:xfrm>
            <a:off x="2072741" y="5150157"/>
            <a:ext cx="6785538" cy="404978"/>
          </a:xfrm>
          <a:custGeom>
            <a:avLst/>
            <a:gdLst>
              <a:gd name="connsiteX0" fmla="*/ 0 w 6785538"/>
              <a:gd name="connsiteY0" fmla="*/ 0 h 404978"/>
              <a:gd name="connsiteX1" fmla="*/ 6785538 w 6785538"/>
              <a:gd name="connsiteY1" fmla="*/ 0 h 404978"/>
              <a:gd name="connsiteX2" fmla="*/ 6785538 w 6785538"/>
              <a:gd name="connsiteY2" fmla="*/ 404978 h 404978"/>
              <a:gd name="connsiteX3" fmla="*/ 0 w 6785538"/>
              <a:gd name="connsiteY3" fmla="*/ 404978 h 404978"/>
              <a:gd name="connsiteX4" fmla="*/ 0 w 6785538"/>
              <a:gd name="connsiteY4" fmla="*/ 0 h 40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404978">
                <a:moveTo>
                  <a:pt x="0" y="0"/>
                </a:moveTo>
                <a:lnTo>
                  <a:pt x="6785538" y="0"/>
                </a:lnTo>
                <a:lnTo>
                  <a:pt x="6785538" y="404978"/>
                </a:lnTo>
                <a:lnTo>
                  <a:pt x="0" y="4049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defTabSz="622300">
              <a:lnSpc>
                <a:spcPct val="90000"/>
              </a:lnSpc>
              <a:spcAft>
                <a:spcPct val="35000"/>
              </a:spcAft>
            </a:pPr>
            <a:r>
              <a:rPr lang="ru-RU" sz="1400" dirty="0" smtClean="0">
                <a:solidFill>
                  <a:prstClr val="black">
                    <a:hueOff val="0"/>
                    <a:satOff val="0"/>
                    <a:lumOff val="0"/>
                    <a:alphaOff val="0"/>
                  </a:prstClr>
                </a:solidFill>
                <a:latin typeface="Candara" pitchFamily="34" charset="0"/>
              </a:rPr>
              <a:t>Стоимость юридического риска</a:t>
            </a:r>
            <a:r>
              <a:rPr lang="en-US" sz="1400" dirty="0" smtClean="0">
                <a:solidFill>
                  <a:prstClr val="black">
                    <a:hueOff val="0"/>
                    <a:satOff val="0"/>
                    <a:lumOff val="0"/>
                    <a:alphaOff val="0"/>
                  </a:prstClr>
                </a:solidFill>
                <a:latin typeface="Candara" pitchFamily="34" charset="0"/>
              </a:rPr>
              <a:t> - </a:t>
            </a:r>
            <a:r>
              <a:rPr lang="en-US" sz="1600" dirty="0" smtClean="0">
                <a:solidFill>
                  <a:srgbClr val="C0504D">
                    <a:lumMod val="75000"/>
                  </a:srgbClr>
                </a:solidFill>
                <a:latin typeface="Candara" pitchFamily="34" charset="0"/>
              </a:rPr>
              <a:t>$ 296 117</a:t>
            </a:r>
            <a:endParaRPr lang="ru-RU" sz="1600" dirty="0">
              <a:solidFill>
                <a:srgbClr val="C0504D">
                  <a:lumMod val="75000"/>
                </a:srgbClr>
              </a:solidFill>
              <a:latin typeface="Candara" pitchFamily="34" charset="0"/>
            </a:endParaRPr>
          </a:p>
        </p:txBody>
      </p:sp>
      <p:sp>
        <p:nvSpPr>
          <p:cNvPr id="33" name="Прямая соединительная линия 32"/>
          <p:cNvSpPr/>
          <p:nvPr/>
        </p:nvSpPr>
        <p:spPr>
          <a:xfrm flipV="1">
            <a:off x="2072741" y="5555135"/>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4" name="Полилиния 33"/>
          <p:cNvSpPr/>
          <p:nvPr/>
        </p:nvSpPr>
        <p:spPr>
          <a:xfrm>
            <a:off x="2072741" y="5575384"/>
            <a:ext cx="6785538" cy="404978"/>
          </a:xfrm>
          <a:custGeom>
            <a:avLst/>
            <a:gdLst>
              <a:gd name="connsiteX0" fmla="*/ 0 w 6785538"/>
              <a:gd name="connsiteY0" fmla="*/ 0 h 404978"/>
              <a:gd name="connsiteX1" fmla="*/ 6785538 w 6785538"/>
              <a:gd name="connsiteY1" fmla="*/ 0 h 404978"/>
              <a:gd name="connsiteX2" fmla="*/ 6785538 w 6785538"/>
              <a:gd name="connsiteY2" fmla="*/ 404978 h 404978"/>
              <a:gd name="connsiteX3" fmla="*/ 0 w 6785538"/>
              <a:gd name="connsiteY3" fmla="*/ 404978 h 404978"/>
              <a:gd name="connsiteX4" fmla="*/ 0 w 6785538"/>
              <a:gd name="connsiteY4" fmla="*/ 0 h 404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538" h="404978">
                <a:moveTo>
                  <a:pt x="0" y="0"/>
                </a:moveTo>
                <a:lnTo>
                  <a:pt x="6785538" y="0"/>
                </a:lnTo>
                <a:lnTo>
                  <a:pt x="6785538" y="404978"/>
                </a:lnTo>
                <a:lnTo>
                  <a:pt x="0" y="4049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defTabSz="577850">
              <a:lnSpc>
                <a:spcPct val="90000"/>
              </a:lnSpc>
              <a:spcAft>
                <a:spcPct val="35000"/>
              </a:spcAft>
            </a:pPr>
            <a:r>
              <a:rPr lang="ru-RU" sz="1400" dirty="0" smtClean="0">
                <a:solidFill>
                  <a:prstClr val="black">
                    <a:hueOff val="0"/>
                    <a:satOff val="0"/>
                    <a:lumOff val="0"/>
                    <a:alphaOff val="0"/>
                  </a:prstClr>
                </a:solidFill>
                <a:latin typeface="Candara" pitchFamily="34" charset="0"/>
              </a:rPr>
              <a:t>Стоимость риска перерасхода денежных средств на ПО</a:t>
            </a:r>
            <a:r>
              <a:rPr lang="en-US" sz="1400" dirty="0" smtClean="0">
                <a:solidFill>
                  <a:prstClr val="black">
                    <a:hueOff val="0"/>
                    <a:satOff val="0"/>
                    <a:lumOff val="0"/>
                    <a:alphaOff val="0"/>
                  </a:prstClr>
                </a:solidFill>
                <a:latin typeface="Candara" pitchFamily="34" charset="0"/>
              </a:rPr>
              <a:t> </a:t>
            </a:r>
            <a:r>
              <a:rPr lang="en-US" sz="1400" dirty="0" smtClean="0">
                <a:solidFill>
                  <a:srgbClr val="C0504D">
                    <a:lumMod val="75000"/>
                  </a:srgbClr>
                </a:solidFill>
                <a:latin typeface="Candara" pitchFamily="34" charset="0"/>
              </a:rPr>
              <a:t>- </a:t>
            </a:r>
            <a:r>
              <a:rPr lang="en-US" sz="1600" dirty="0" smtClean="0">
                <a:solidFill>
                  <a:srgbClr val="C0504D">
                    <a:lumMod val="75000"/>
                  </a:srgbClr>
                </a:solidFill>
                <a:latin typeface="Candara" pitchFamily="34" charset="0"/>
              </a:rPr>
              <a:t>$</a:t>
            </a:r>
            <a:r>
              <a:rPr lang="ru-RU" sz="1600" dirty="0" smtClean="0">
                <a:solidFill>
                  <a:srgbClr val="C0504D">
                    <a:lumMod val="75000"/>
                  </a:srgbClr>
                </a:solidFill>
                <a:latin typeface="Candara" pitchFamily="34" charset="0"/>
              </a:rPr>
              <a:t>16 200</a:t>
            </a:r>
            <a:endParaRPr lang="ru-RU" sz="1600" dirty="0">
              <a:solidFill>
                <a:srgbClr val="C0504D">
                  <a:lumMod val="75000"/>
                </a:srgbClr>
              </a:solidFill>
              <a:latin typeface="Candara" pitchFamily="34" charset="0"/>
            </a:endParaRPr>
          </a:p>
        </p:txBody>
      </p:sp>
      <p:sp>
        <p:nvSpPr>
          <p:cNvPr id="35" name="Прямая соединительная линия 34"/>
          <p:cNvSpPr/>
          <p:nvPr/>
        </p:nvSpPr>
        <p:spPr>
          <a:xfrm flipV="1">
            <a:off x="2072741" y="5980362"/>
            <a:ext cx="6531708" cy="0"/>
          </a:xfrm>
          <a:prstGeom prst="line">
            <a:avLst/>
          </a:prstGeom>
          <a:sp3d z="127000" prstMaterial="matte"/>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49409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1000"/>
                                        <p:tgtEl>
                                          <p:spTgt spid="25"/>
                                        </p:tgtEl>
                                      </p:cBhvr>
                                    </p:animEffect>
                                    <p:anim calcmode="lin" valueType="num">
                                      <p:cBhvr>
                                        <p:cTn id="105" dur="1000" fill="hold"/>
                                        <p:tgtEl>
                                          <p:spTgt spid="25"/>
                                        </p:tgtEl>
                                        <p:attrNameLst>
                                          <p:attrName>ppt_x</p:attrName>
                                        </p:attrNameLst>
                                      </p:cBhvr>
                                      <p:tavLst>
                                        <p:tav tm="0">
                                          <p:val>
                                            <p:strVal val="#ppt_x"/>
                                          </p:val>
                                        </p:tav>
                                        <p:tav tm="100000">
                                          <p:val>
                                            <p:strVal val="#ppt_x"/>
                                          </p:val>
                                        </p:tav>
                                      </p:tavLst>
                                    </p:anim>
                                    <p:anim calcmode="lin" valueType="num">
                                      <p:cBhvr>
                                        <p:cTn id="106" dur="1000" fill="hold"/>
                                        <p:tgtEl>
                                          <p:spTgt spid="2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1000"/>
                                        <p:tgtEl>
                                          <p:spTgt spid="28"/>
                                        </p:tgtEl>
                                      </p:cBhvr>
                                    </p:animEffect>
                                    <p:anim calcmode="lin" valueType="num">
                                      <p:cBhvr>
                                        <p:cTn id="120" dur="1000" fill="hold"/>
                                        <p:tgtEl>
                                          <p:spTgt spid="28"/>
                                        </p:tgtEl>
                                        <p:attrNameLst>
                                          <p:attrName>ppt_x</p:attrName>
                                        </p:attrNameLst>
                                      </p:cBhvr>
                                      <p:tavLst>
                                        <p:tav tm="0">
                                          <p:val>
                                            <p:strVal val="#ppt_x"/>
                                          </p:val>
                                        </p:tav>
                                        <p:tav tm="100000">
                                          <p:val>
                                            <p:strVal val="#ppt_x"/>
                                          </p:val>
                                        </p:tav>
                                      </p:tavLst>
                                    </p:anim>
                                    <p:anim calcmode="lin" valueType="num">
                                      <p:cBhvr>
                                        <p:cTn id="121" dur="1000" fill="hold"/>
                                        <p:tgtEl>
                                          <p:spTgt spid="28"/>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1000"/>
                                        <p:tgtEl>
                                          <p:spTgt spid="29"/>
                                        </p:tgtEl>
                                      </p:cBhvr>
                                    </p:animEffect>
                                    <p:anim calcmode="lin" valueType="num">
                                      <p:cBhvr>
                                        <p:cTn id="125" dur="1000" fill="hold"/>
                                        <p:tgtEl>
                                          <p:spTgt spid="29"/>
                                        </p:tgtEl>
                                        <p:attrNameLst>
                                          <p:attrName>ppt_x</p:attrName>
                                        </p:attrNameLst>
                                      </p:cBhvr>
                                      <p:tavLst>
                                        <p:tav tm="0">
                                          <p:val>
                                            <p:strVal val="#ppt_x"/>
                                          </p:val>
                                        </p:tav>
                                        <p:tav tm="100000">
                                          <p:val>
                                            <p:strVal val="#ppt_x"/>
                                          </p:val>
                                        </p:tav>
                                      </p:tavLst>
                                    </p:anim>
                                    <p:anim calcmode="lin" valueType="num">
                                      <p:cBhvr>
                                        <p:cTn id="126" dur="1000" fill="hold"/>
                                        <p:tgtEl>
                                          <p:spTgt spid="29"/>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1000"/>
                                        <p:tgtEl>
                                          <p:spTgt spid="30"/>
                                        </p:tgtEl>
                                      </p:cBhvr>
                                    </p:animEffect>
                                    <p:anim calcmode="lin" valueType="num">
                                      <p:cBhvr>
                                        <p:cTn id="130" dur="1000" fill="hold"/>
                                        <p:tgtEl>
                                          <p:spTgt spid="30"/>
                                        </p:tgtEl>
                                        <p:attrNameLst>
                                          <p:attrName>ppt_x</p:attrName>
                                        </p:attrNameLst>
                                      </p:cBhvr>
                                      <p:tavLst>
                                        <p:tav tm="0">
                                          <p:val>
                                            <p:strVal val="#ppt_x"/>
                                          </p:val>
                                        </p:tav>
                                        <p:tav tm="100000">
                                          <p:val>
                                            <p:strVal val="#ppt_x"/>
                                          </p:val>
                                        </p:tav>
                                      </p:tavLst>
                                    </p:anim>
                                    <p:anim calcmode="lin" valueType="num">
                                      <p:cBhvr>
                                        <p:cTn id="131" dur="1000" fill="hold"/>
                                        <p:tgtEl>
                                          <p:spTgt spid="30"/>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fade">
                                      <p:cBhvr>
                                        <p:cTn id="134" dur="1000"/>
                                        <p:tgtEl>
                                          <p:spTgt spid="31"/>
                                        </p:tgtEl>
                                      </p:cBhvr>
                                    </p:animEffect>
                                    <p:anim calcmode="lin" valueType="num">
                                      <p:cBhvr>
                                        <p:cTn id="135" dur="1000" fill="hold"/>
                                        <p:tgtEl>
                                          <p:spTgt spid="31"/>
                                        </p:tgtEl>
                                        <p:attrNameLst>
                                          <p:attrName>ppt_x</p:attrName>
                                        </p:attrNameLst>
                                      </p:cBhvr>
                                      <p:tavLst>
                                        <p:tav tm="0">
                                          <p:val>
                                            <p:strVal val="#ppt_x"/>
                                          </p:val>
                                        </p:tav>
                                        <p:tav tm="100000">
                                          <p:val>
                                            <p:strVal val="#ppt_x"/>
                                          </p:val>
                                        </p:tav>
                                      </p:tavLst>
                                    </p:anim>
                                    <p:anim calcmode="lin" valueType="num">
                                      <p:cBhvr>
                                        <p:cTn id="136" dur="1000" fill="hold"/>
                                        <p:tgtEl>
                                          <p:spTgt spid="31"/>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1000"/>
                                        <p:tgtEl>
                                          <p:spTgt spid="32"/>
                                        </p:tgtEl>
                                      </p:cBhvr>
                                    </p:animEffect>
                                    <p:anim calcmode="lin" valueType="num">
                                      <p:cBhvr>
                                        <p:cTn id="140" dur="1000" fill="hold"/>
                                        <p:tgtEl>
                                          <p:spTgt spid="32"/>
                                        </p:tgtEl>
                                        <p:attrNameLst>
                                          <p:attrName>ppt_x</p:attrName>
                                        </p:attrNameLst>
                                      </p:cBhvr>
                                      <p:tavLst>
                                        <p:tav tm="0">
                                          <p:val>
                                            <p:strVal val="#ppt_x"/>
                                          </p:val>
                                        </p:tav>
                                        <p:tav tm="100000">
                                          <p:val>
                                            <p:strVal val="#ppt_x"/>
                                          </p:val>
                                        </p:tav>
                                      </p:tavLst>
                                    </p:anim>
                                    <p:anim calcmode="lin" valueType="num">
                                      <p:cBhvr>
                                        <p:cTn id="141" dur="1000" fill="hold"/>
                                        <p:tgtEl>
                                          <p:spTgt spid="32"/>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1000"/>
                                        <p:tgtEl>
                                          <p:spTgt spid="34"/>
                                        </p:tgtEl>
                                      </p:cBhvr>
                                    </p:animEffect>
                                    <p:anim calcmode="lin" valueType="num">
                                      <p:cBhvr>
                                        <p:cTn id="150" dur="1000" fill="hold"/>
                                        <p:tgtEl>
                                          <p:spTgt spid="34"/>
                                        </p:tgtEl>
                                        <p:attrNameLst>
                                          <p:attrName>ppt_x</p:attrName>
                                        </p:attrNameLst>
                                      </p:cBhvr>
                                      <p:tavLst>
                                        <p:tav tm="0">
                                          <p:val>
                                            <p:strVal val="#ppt_x"/>
                                          </p:val>
                                        </p:tav>
                                        <p:tav tm="100000">
                                          <p:val>
                                            <p:strVal val="#ppt_x"/>
                                          </p:val>
                                        </p:tav>
                                      </p:tavLst>
                                    </p:anim>
                                    <p:anim calcmode="lin" valueType="num">
                                      <p:cBhvr>
                                        <p:cTn id="151" dur="1000" fill="hold"/>
                                        <p:tgtEl>
                                          <p:spTgt spid="34"/>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1000"/>
                                        <p:tgtEl>
                                          <p:spTgt spid="35"/>
                                        </p:tgtEl>
                                      </p:cBhvr>
                                    </p:animEffect>
                                    <p:anim calcmode="lin" valueType="num">
                                      <p:cBhvr>
                                        <p:cTn id="155" dur="1000" fill="hold"/>
                                        <p:tgtEl>
                                          <p:spTgt spid="35"/>
                                        </p:tgtEl>
                                        <p:attrNameLst>
                                          <p:attrName>ppt_x</p:attrName>
                                        </p:attrNameLst>
                                      </p:cBhvr>
                                      <p:tavLst>
                                        <p:tav tm="0">
                                          <p:val>
                                            <p:strVal val="#ppt_x"/>
                                          </p:val>
                                        </p:tav>
                                        <p:tav tm="100000">
                                          <p:val>
                                            <p:strVal val="#ppt_x"/>
                                          </p:val>
                                        </p:tav>
                                      </p:tavLst>
                                    </p:anim>
                                    <p:anim calcmode="lin" valueType="num">
                                      <p:cBhvr>
                                        <p:cTn id="1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P spid="16" grpId="0"/>
      <p:bldP spid="18" grpId="0"/>
      <p:bldP spid="20" grpId="0"/>
      <p:bldP spid="23" grpId="0"/>
      <p:bldP spid="24" grpId="0"/>
      <p:bldP spid="26" grpId="0"/>
      <p:bldP spid="28" grpId="0"/>
      <p:bldP spid="30" grpId="0"/>
      <p:bldP spid="32"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7094592" cy="500066"/>
          </a:xfrm>
          <a:noFill/>
          <a:ln w="9525">
            <a:noFill/>
            <a:miter lim="800000"/>
            <a:headEnd/>
            <a:tailEnd/>
          </a:ln>
          <a:effectLst/>
        </p:spPr>
        <p:txBody>
          <a:bodyPr vert="horz" wrap="square" lIns="162000" tIns="45720" rIns="91440" bIns="82800" numCol="1" rtlCol="0"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fontAlgn="base">
              <a:spcAft>
                <a:spcPct val="0"/>
              </a:spcAft>
              <a:defRPr/>
            </a:pPr>
            <a:r>
              <a:rPr lang="ru-RU" sz="1900" dirty="0">
                <a:ln w="11430"/>
                <a:solidFill>
                  <a:srgbClr val="C00000"/>
                </a:solidFill>
                <a:latin typeface="Candara" pitchFamily="34" charset="0"/>
              </a:rPr>
              <a:t>Эффективность разных уровней </a:t>
            </a:r>
            <a:r>
              <a:rPr lang="en-US" sz="1900" dirty="0">
                <a:ln w="11430"/>
                <a:solidFill>
                  <a:srgbClr val="C00000"/>
                </a:solidFill>
                <a:latin typeface="Candara" pitchFamily="34" charset="0"/>
              </a:rPr>
              <a:t>SAM</a:t>
            </a:r>
            <a:endParaRPr lang="ru-RU" sz="1900" dirty="0">
              <a:ln w="11430"/>
              <a:solidFill>
                <a:srgbClr val="C00000"/>
              </a:solidFill>
              <a:latin typeface="Candar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072035595"/>
              </p:ext>
            </p:extLst>
          </p:nvPr>
        </p:nvGraphicFramePr>
        <p:xfrm>
          <a:off x="2771800" y="836712"/>
          <a:ext cx="1080120" cy="5084374"/>
        </p:xfrm>
        <a:graphic>
          <a:graphicData uri="http://schemas.openxmlformats.org/drawingml/2006/table">
            <a:tbl>
              <a:tblPr firstRow="1" bandRow="1">
                <a:tableStyleId>{21E4AEA4-8DFA-4A89-87EB-49C32662AFE0}</a:tableStyleId>
              </a:tblPr>
              <a:tblGrid>
                <a:gridCol w="1080120"/>
              </a:tblGrid>
              <a:tr h="360040">
                <a:tc>
                  <a:txBody>
                    <a:bodyPr/>
                    <a:lstStyle/>
                    <a:p>
                      <a:pPr algn="ctr" fontAlgn="b"/>
                      <a:r>
                        <a:rPr lang="ru-RU" sz="1400" u="none" strike="noStrike" dirty="0">
                          <a:effectLst/>
                        </a:rPr>
                        <a:t>Базовый</a:t>
                      </a:r>
                      <a:endParaRPr lang="ru-RU" sz="1400" b="0" i="0" u="none" strike="noStrike" dirty="0">
                        <a:solidFill>
                          <a:schemeClr val="accent2">
                            <a:lumMod val="50000"/>
                          </a:schemeClr>
                        </a:solidFill>
                        <a:effectLst/>
                        <a:latin typeface="Calibri"/>
                      </a:endParaRPr>
                    </a:p>
                  </a:txBody>
                  <a:tcPr marL="9525" marR="9525" marT="9525" marB="0" anchor="b"/>
                </a:tc>
              </a:tr>
              <a:tr h="1078160">
                <a:tc>
                  <a:txBody>
                    <a:bodyPr/>
                    <a:lstStyle/>
                    <a:p>
                      <a:pPr algn="ctr" fontAlgn="b"/>
                      <a:r>
                        <a:rPr lang="ru-RU" sz="1600" u="none" strike="noStrike" dirty="0" smtClean="0">
                          <a:effectLst>
                            <a:outerShdw blurRad="38100" dist="38100" dir="2700000" algn="tl">
                              <a:srgbClr val="000000">
                                <a:alpha val="43137"/>
                              </a:srgbClr>
                            </a:outerShdw>
                          </a:effectLst>
                        </a:rPr>
                        <a:t> </a:t>
                      </a:r>
                      <a:r>
                        <a:rPr lang="ru-RU" sz="1600" u="none" strike="noStrike" dirty="0" smtClean="0">
                          <a:effectLst>
                            <a:outerShdw blurRad="38100" dist="38100" dir="2700000" algn="tl">
                              <a:srgbClr val="000000">
                                <a:alpha val="43137"/>
                              </a:srgbClr>
                            </a:outerShdw>
                          </a:effectLst>
                          <a:latin typeface="Candara" pitchFamily="34" charset="0"/>
                        </a:rPr>
                        <a:t>$1 072 817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r h="1078160">
                <a:tc>
                  <a:txBody>
                    <a:bodyPr/>
                    <a:lstStyle/>
                    <a:p>
                      <a:pPr algn="ctr" fontAlgn="b"/>
                      <a:r>
                        <a:rPr lang="ru-RU" sz="1600" u="none" strike="noStrike" dirty="0">
                          <a:effectLst/>
                        </a:rPr>
                        <a:t> </a:t>
                      </a:r>
                      <a:r>
                        <a:rPr lang="ru-RU" sz="1600" u="none" strike="noStrike" dirty="0">
                          <a:effectLst/>
                          <a:latin typeface="Candara" pitchFamily="34" charset="0"/>
                        </a:rPr>
                        <a:t>Высокий </a:t>
                      </a:r>
                      <a:endParaRPr lang="ru-RU" sz="1600" b="0" i="0" u="none" strike="noStrike" dirty="0">
                        <a:solidFill>
                          <a:srgbClr val="000000"/>
                        </a:solidFill>
                        <a:effectLst/>
                        <a:latin typeface="Candara" pitchFamily="34" charset="0"/>
                      </a:endParaRPr>
                    </a:p>
                  </a:txBody>
                  <a:tcPr marL="9525" marR="9525" marT="9525" marB="0" anchor="ctr"/>
                </a:tc>
              </a:tr>
              <a:tr h="1489854">
                <a:tc>
                  <a:txBody>
                    <a:bodyPr/>
                    <a:lstStyle/>
                    <a:p>
                      <a:pPr algn="ctr" fontAlgn="b"/>
                      <a:r>
                        <a:rPr lang="ru-RU" sz="1600" u="none" strike="noStrike" dirty="0">
                          <a:effectLst/>
                        </a:rPr>
                        <a:t> </a:t>
                      </a:r>
                      <a:r>
                        <a:rPr lang="ru-RU" sz="1600" u="none" strike="noStrike" dirty="0">
                          <a:effectLst/>
                          <a:latin typeface="Candara" pitchFamily="34" charset="0"/>
                        </a:rPr>
                        <a:t>Высокий </a:t>
                      </a:r>
                      <a:endParaRPr lang="ru-RU" sz="1600" b="0" i="0" u="none" strike="noStrike" dirty="0">
                        <a:solidFill>
                          <a:srgbClr val="000000"/>
                        </a:solidFill>
                        <a:effectLst/>
                        <a:latin typeface="Candara" pitchFamily="34" charset="0"/>
                      </a:endParaRPr>
                    </a:p>
                  </a:txBody>
                  <a:tcPr marL="9525" marR="9525" marT="9525" marB="0" anchor="ctr"/>
                </a:tc>
              </a:tr>
              <a:tr h="1078160">
                <a:tc>
                  <a:txBody>
                    <a:bodyPr/>
                    <a:lstStyle/>
                    <a:p>
                      <a:pPr algn="ctr" fontAlgn="b"/>
                      <a:r>
                        <a:rPr lang="ru-RU" sz="1600" u="none" strike="noStrike" dirty="0">
                          <a:effectLst>
                            <a:outerShdw blurRad="38100" dist="38100" dir="2700000" algn="tl">
                              <a:srgbClr val="000000">
                                <a:alpha val="43137"/>
                              </a:srgbClr>
                            </a:outerShdw>
                          </a:effectLst>
                        </a:rPr>
                        <a:t> </a:t>
                      </a:r>
                      <a:r>
                        <a:rPr lang="ru-RU" sz="1600" u="none" strike="noStrike" dirty="0" smtClean="0">
                          <a:effectLst>
                            <a:outerShdw blurRad="38100" dist="38100" dir="2700000" algn="tl">
                              <a:srgbClr val="000000">
                                <a:alpha val="43137"/>
                              </a:srgbClr>
                            </a:outerShdw>
                          </a:effectLst>
                          <a:latin typeface="Candara" pitchFamily="34" charset="0"/>
                        </a:rPr>
                        <a:t>$81 </a:t>
                      </a:r>
                      <a:r>
                        <a:rPr lang="ru-RU" sz="1600" u="none" strike="noStrike" dirty="0">
                          <a:effectLst>
                            <a:outerShdw blurRad="38100" dist="38100" dir="2700000" algn="tl">
                              <a:srgbClr val="000000">
                                <a:alpha val="43137"/>
                              </a:srgbClr>
                            </a:outerShdw>
                          </a:effectLst>
                          <a:latin typeface="Candara" pitchFamily="34" charset="0"/>
                        </a:rPr>
                        <a:t>000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074509572"/>
              </p:ext>
            </p:extLst>
          </p:nvPr>
        </p:nvGraphicFramePr>
        <p:xfrm>
          <a:off x="3851920" y="836712"/>
          <a:ext cx="1800200" cy="5084374"/>
        </p:xfrm>
        <a:graphic>
          <a:graphicData uri="http://schemas.openxmlformats.org/drawingml/2006/table">
            <a:tbl>
              <a:tblPr firstRow="1" bandRow="1">
                <a:tableStyleId>{21E4AEA4-8DFA-4A89-87EB-49C32662AFE0}</a:tableStyleId>
              </a:tblPr>
              <a:tblGrid>
                <a:gridCol w="1800200"/>
              </a:tblGrid>
              <a:tr h="360040">
                <a:tc>
                  <a:txBody>
                    <a:bodyPr/>
                    <a:lstStyle/>
                    <a:p>
                      <a:pPr algn="ctr" fontAlgn="b"/>
                      <a:r>
                        <a:rPr lang="ru-RU" sz="1400" u="none" strike="noStrike" dirty="0" smtClean="0">
                          <a:effectLst/>
                        </a:rPr>
                        <a:t>Стандартизированный</a:t>
                      </a:r>
                      <a:endParaRPr lang="ru-RU" sz="1400" b="0" i="0" u="none" strike="noStrike" dirty="0">
                        <a:solidFill>
                          <a:schemeClr val="accent2">
                            <a:lumMod val="50000"/>
                          </a:schemeClr>
                        </a:solidFill>
                        <a:effectLst/>
                        <a:latin typeface="Calibri"/>
                      </a:endParaRPr>
                    </a:p>
                  </a:txBody>
                  <a:tcPr marL="9525" marR="9525" marT="9525" marB="0" anchor="b"/>
                </a:tc>
              </a:tr>
              <a:tr h="1078160">
                <a:tc>
                  <a:txBody>
                    <a:bodyPr/>
                    <a:lstStyle/>
                    <a:p>
                      <a:pPr algn="ctr" fontAlgn="b"/>
                      <a:r>
                        <a:rPr lang="ru-RU" sz="1600" u="none" strike="noStrike" dirty="0" smtClean="0">
                          <a:effectLst>
                            <a:outerShdw blurRad="38100" dist="38100" dir="2700000" algn="tl">
                              <a:srgbClr val="000000">
                                <a:alpha val="43137"/>
                              </a:srgbClr>
                            </a:outerShdw>
                          </a:effectLst>
                          <a:latin typeface="Candara" pitchFamily="34" charset="0"/>
                        </a:rPr>
                        <a:t> $736 247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r h="1078160">
                <a:tc>
                  <a:txBody>
                    <a:bodyPr/>
                    <a:lstStyle/>
                    <a:p>
                      <a:pPr algn="ctr" fontAlgn="b"/>
                      <a:r>
                        <a:rPr lang="ru-RU" sz="1600" u="none" strike="noStrike" dirty="0" smtClean="0">
                          <a:effectLst/>
                          <a:latin typeface="Candara" pitchFamily="34" charset="0"/>
                        </a:rPr>
                        <a:t> Средний  </a:t>
                      </a:r>
                      <a:endParaRPr lang="ru-RU" sz="1600" b="0" i="0" u="none" strike="noStrike" dirty="0">
                        <a:solidFill>
                          <a:srgbClr val="000000"/>
                        </a:solidFill>
                        <a:effectLst/>
                        <a:latin typeface="Candara" pitchFamily="34" charset="0"/>
                      </a:endParaRPr>
                    </a:p>
                  </a:txBody>
                  <a:tcPr marL="9525" marR="9525" marT="9525" marB="0" anchor="ctr"/>
                </a:tc>
              </a:tr>
              <a:tr h="1489854">
                <a:tc>
                  <a:txBody>
                    <a:bodyPr/>
                    <a:lstStyle/>
                    <a:p>
                      <a:pPr algn="ctr" fontAlgn="b"/>
                      <a:r>
                        <a:rPr lang="ru-RU" sz="1600" u="none" strike="noStrike" dirty="0">
                          <a:effectLst/>
                          <a:latin typeface="Candara" pitchFamily="34" charset="0"/>
                        </a:rPr>
                        <a:t> Средний  </a:t>
                      </a:r>
                      <a:endParaRPr lang="ru-RU" sz="1600" b="0" i="0" u="none" strike="noStrike" dirty="0">
                        <a:solidFill>
                          <a:srgbClr val="000000"/>
                        </a:solidFill>
                        <a:effectLst/>
                        <a:latin typeface="Candara" pitchFamily="34" charset="0"/>
                      </a:endParaRPr>
                    </a:p>
                  </a:txBody>
                  <a:tcPr marL="9525" marR="9525" marT="9525" marB="0" anchor="ctr"/>
                </a:tc>
              </a:tr>
              <a:tr h="1078160">
                <a:tc>
                  <a:txBody>
                    <a:bodyPr/>
                    <a:lstStyle/>
                    <a:p>
                      <a:pPr algn="ctr" fontAlgn="b"/>
                      <a:r>
                        <a:rPr lang="ru-RU" sz="1600" u="none" strike="noStrike" dirty="0" smtClean="0">
                          <a:effectLst>
                            <a:outerShdw blurRad="38100" dist="38100" dir="2700000" algn="tl">
                              <a:srgbClr val="000000">
                                <a:alpha val="43137"/>
                              </a:srgbClr>
                            </a:outerShdw>
                          </a:effectLst>
                        </a:rPr>
                        <a:t> </a:t>
                      </a:r>
                      <a:r>
                        <a:rPr lang="ru-RU" sz="1600" u="none" strike="noStrike" dirty="0" smtClean="0">
                          <a:effectLst>
                            <a:outerShdw blurRad="38100" dist="38100" dir="2700000" algn="tl">
                              <a:srgbClr val="000000">
                                <a:alpha val="43137"/>
                              </a:srgbClr>
                            </a:outerShdw>
                          </a:effectLst>
                          <a:latin typeface="Candara" pitchFamily="34" charset="0"/>
                        </a:rPr>
                        <a:t>$ 40 500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643915008"/>
              </p:ext>
            </p:extLst>
          </p:nvPr>
        </p:nvGraphicFramePr>
        <p:xfrm>
          <a:off x="5652120" y="836712"/>
          <a:ext cx="1872208" cy="5084374"/>
        </p:xfrm>
        <a:graphic>
          <a:graphicData uri="http://schemas.openxmlformats.org/drawingml/2006/table">
            <a:tbl>
              <a:tblPr firstRow="1" bandRow="1">
                <a:tableStyleId>{21E4AEA4-8DFA-4A89-87EB-49C32662AFE0}</a:tableStyleId>
              </a:tblPr>
              <a:tblGrid>
                <a:gridCol w="1872208"/>
              </a:tblGrid>
              <a:tr h="360040">
                <a:tc>
                  <a:txBody>
                    <a:bodyPr/>
                    <a:lstStyle/>
                    <a:p>
                      <a:pPr algn="ctr" fontAlgn="b"/>
                      <a:r>
                        <a:rPr lang="ru-RU" sz="1400" u="none" strike="noStrike" dirty="0">
                          <a:effectLst/>
                        </a:rPr>
                        <a:t>Рационализированный</a:t>
                      </a:r>
                      <a:endParaRPr lang="ru-RU" sz="1400" b="0" i="0" u="none" strike="noStrike" dirty="0">
                        <a:solidFill>
                          <a:schemeClr val="accent2">
                            <a:lumMod val="50000"/>
                          </a:schemeClr>
                        </a:solidFill>
                        <a:effectLst/>
                        <a:latin typeface="Calibri"/>
                      </a:endParaRPr>
                    </a:p>
                  </a:txBody>
                  <a:tcPr marL="9525" marR="9525" marT="9525" marB="0" anchor="b"/>
                </a:tc>
              </a:tr>
              <a:tr h="1078160">
                <a:tc>
                  <a:txBody>
                    <a:bodyPr/>
                    <a:lstStyle/>
                    <a:p>
                      <a:pPr algn="ctr" fontAlgn="b"/>
                      <a:r>
                        <a:rPr lang="ru-RU" sz="1600" u="none" strike="noStrike" dirty="0">
                          <a:effectLst>
                            <a:outerShdw blurRad="38100" dist="38100" dir="2700000" algn="tl">
                              <a:srgbClr val="000000">
                                <a:alpha val="43137"/>
                              </a:srgbClr>
                            </a:outerShdw>
                          </a:effectLst>
                          <a:latin typeface="Candara" pitchFamily="34" charset="0"/>
                        </a:rPr>
                        <a:t> $ </a:t>
                      </a:r>
                      <a:r>
                        <a:rPr lang="ru-RU" sz="1600" u="none" strike="noStrike" dirty="0" smtClean="0">
                          <a:effectLst>
                            <a:outerShdw blurRad="38100" dist="38100" dir="2700000" algn="tl">
                              <a:srgbClr val="000000">
                                <a:alpha val="43137"/>
                              </a:srgbClr>
                            </a:outerShdw>
                          </a:effectLst>
                          <a:latin typeface="Candara" pitchFamily="34" charset="0"/>
                        </a:rPr>
                        <a:t> </a:t>
                      </a:r>
                      <a:r>
                        <a:rPr lang="ru-RU" sz="1600" u="none" strike="noStrike" dirty="0">
                          <a:effectLst>
                            <a:outerShdw blurRad="38100" dist="38100" dir="2700000" algn="tl">
                              <a:srgbClr val="000000">
                                <a:alpha val="43137"/>
                              </a:srgbClr>
                            </a:outerShdw>
                          </a:effectLst>
                          <a:latin typeface="Candara" pitchFamily="34" charset="0"/>
                        </a:rPr>
                        <a:t>373 787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r h="1078160">
                <a:tc>
                  <a:txBody>
                    <a:bodyPr/>
                    <a:lstStyle/>
                    <a:p>
                      <a:pPr algn="ctr" fontAlgn="b"/>
                      <a:r>
                        <a:rPr lang="ru-RU" sz="1600" u="none" strike="noStrike" dirty="0">
                          <a:effectLst/>
                        </a:rPr>
                        <a:t> </a:t>
                      </a:r>
                      <a:r>
                        <a:rPr lang="ru-RU" sz="1600" u="none" strike="noStrike" dirty="0">
                          <a:effectLst/>
                          <a:latin typeface="Candara" pitchFamily="34" charset="0"/>
                        </a:rPr>
                        <a:t>Низкий </a:t>
                      </a:r>
                      <a:endParaRPr lang="ru-RU" sz="1600" b="0" i="0" u="none" strike="noStrike" dirty="0">
                        <a:solidFill>
                          <a:srgbClr val="000000"/>
                        </a:solidFill>
                        <a:effectLst/>
                        <a:latin typeface="Candara" pitchFamily="34" charset="0"/>
                      </a:endParaRPr>
                    </a:p>
                  </a:txBody>
                  <a:tcPr marL="9525" marR="9525" marT="9525" marB="0" anchor="ctr"/>
                </a:tc>
              </a:tr>
              <a:tr h="1489854">
                <a:tc>
                  <a:txBody>
                    <a:bodyPr/>
                    <a:lstStyle/>
                    <a:p>
                      <a:pPr algn="ctr" fontAlgn="b"/>
                      <a:r>
                        <a:rPr lang="ru-RU" sz="1600" u="none" strike="noStrike" dirty="0">
                          <a:effectLst/>
                          <a:latin typeface="Candara" pitchFamily="34" charset="0"/>
                        </a:rPr>
                        <a:t> Низкий </a:t>
                      </a:r>
                      <a:endParaRPr lang="ru-RU" sz="1600" b="0" i="0" u="none" strike="noStrike" dirty="0">
                        <a:solidFill>
                          <a:srgbClr val="000000"/>
                        </a:solidFill>
                        <a:effectLst/>
                        <a:latin typeface="Candara" pitchFamily="34" charset="0"/>
                      </a:endParaRPr>
                    </a:p>
                  </a:txBody>
                  <a:tcPr marL="9525" marR="9525" marT="9525" marB="0" anchor="ctr"/>
                </a:tc>
              </a:tr>
              <a:tr h="1078160">
                <a:tc>
                  <a:txBody>
                    <a:bodyPr/>
                    <a:lstStyle/>
                    <a:p>
                      <a:pPr algn="ctr" fontAlgn="b"/>
                      <a:r>
                        <a:rPr lang="ru-RU" sz="1600" u="none" strike="noStrike" dirty="0">
                          <a:effectLst>
                            <a:outerShdw blurRad="38100" dist="38100" dir="2700000" algn="tl">
                              <a:srgbClr val="000000">
                                <a:alpha val="43137"/>
                              </a:srgbClr>
                            </a:outerShdw>
                          </a:effectLst>
                          <a:latin typeface="Candara" pitchFamily="34" charset="0"/>
                        </a:rPr>
                        <a:t> </a:t>
                      </a:r>
                      <a:r>
                        <a:rPr lang="ru-RU" sz="1600" u="none" strike="noStrike" dirty="0" smtClean="0">
                          <a:effectLst>
                            <a:outerShdw blurRad="38100" dist="38100" dir="2700000" algn="tl">
                              <a:srgbClr val="000000">
                                <a:alpha val="43137"/>
                              </a:srgbClr>
                            </a:outerShdw>
                          </a:effectLst>
                          <a:latin typeface="Candara" pitchFamily="34" charset="0"/>
                        </a:rPr>
                        <a:t>$16 </a:t>
                      </a:r>
                      <a:r>
                        <a:rPr lang="ru-RU" sz="1600" u="none" strike="noStrike" dirty="0">
                          <a:effectLst>
                            <a:outerShdw blurRad="38100" dist="38100" dir="2700000" algn="tl">
                              <a:srgbClr val="000000">
                                <a:alpha val="43137"/>
                              </a:srgbClr>
                            </a:outerShdw>
                          </a:effectLst>
                          <a:latin typeface="Candara" pitchFamily="34" charset="0"/>
                        </a:rPr>
                        <a:t>200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097601544"/>
              </p:ext>
            </p:extLst>
          </p:nvPr>
        </p:nvGraphicFramePr>
        <p:xfrm>
          <a:off x="7524328" y="836712"/>
          <a:ext cx="1224136" cy="5084374"/>
        </p:xfrm>
        <a:graphic>
          <a:graphicData uri="http://schemas.openxmlformats.org/drawingml/2006/table">
            <a:tbl>
              <a:tblPr firstRow="1" bandRow="1">
                <a:tableStyleId>{21E4AEA4-8DFA-4A89-87EB-49C32662AFE0}</a:tableStyleId>
              </a:tblPr>
              <a:tblGrid>
                <a:gridCol w="1224136"/>
              </a:tblGrid>
              <a:tr h="360040">
                <a:tc>
                  <a:txBody>
                    <a:bodyPr/>
                    <a:lstStyle/>
                    <a:p>
                      <a:pPr algn="ctr" fontAlgn="b"/>
                      <a:r>
                        <a:rPr lang="ru-RU" sz="1400" u="none" strike="noStrike" dirty="0">
                          <a:effectLst/>
                        </a:rPr>
                        <a:t>Динамический</a:t>
                      </a:r>
                      <a:endParaRPr lang="ru-RU" sz="1400" b="0" i="0" u="none" strike="noStrike" dirty="0">
                        <a:solidFill>
                          <a:schemeClr val="accent2">
                            <a:lumMod val="50000"/>
                          </a:schemeClr>
                        </a:solidFill>
                        <a:effectLst/>
                        <a:latin typeface="Calibri"/>
                      </a:endParaRPr>
                    </a:p>
                  </a:txBody>
                  <a:tcPr marL="9525" marR="9525" marT="9525" marB="0" anchor="b"/>
                </a:tc>
              </a:tr>
              <a:tr h="1078160">
                <a:tc>
                  <a:txBody>
                    <a:bodyPr/>
                    <a:lstStyle/>
                    <a:p>
                      <a:pPr algn="ctr" fontAlgn="b"/>
                      <a:r>
                        <a:rPr lang="ru-RU" sz="1600" u="none" strike="noStrike" dirty="0">
                          <a:effectLst>
                            <a:outerShdw blurRad="38100" dist="38100" dir="2700000" algn="tl">
                              <a:srgbClr val="000000">
                                <a:alpha val="43137"/>
                              </a:srgbClr>
                            </a:outerShdw>
                          </a:effectLst>
                          <a:latin typeface="Candara" pitchFamily="34" charset="0"/>
                        </a:rPr>
                        <a:t> </a:t>
                      </a:r>
                      <a:r>
                        <a:rPr lang="ru-RU" sz="1600" u="none" strike="noStrike" dirty="0" smtClean="0">
                          <a:effectLst>
                            <a:outerShdw blurRad="38100" dist="38100" dir="2700000" algn="tl">
                              <a:srgbClr val="000000">
                                <a:alpha val="43137"/>
                              </a:srgbClr>
                            </a:outerShdw>
                          </a:effectLst>
                          <a:latin typeface="Candara" pitchFamily="34" charset="0"/>
                        </a:rPr>
                        <a:t>$ </a:t>
                      </a:r>
                      <a:r>
                        <a:rPr lang="ru-RU" sz="1600" u="none" strike="noStrike" dirty="0">
                          <a:effectLst>
                            <a:outerShdw blurRad="38100" dist="38100" dir="2700000" algn="tl">
                              <a:srgbClr val="000000">
                                <a:alpha val="43137"/>
                              </a:srgbClr>
                            </a:outerShdw>
                          </a:effectLst>
                          <a:latin typeface="Candara" pitchFamily="34" charset="0"/>
                        </a:rPr>
                        <a:t>244 337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r h="1078160">
                <a:tc>
                  <a:txBody>
                    <a:bodyPr/>
                    <a:lstStyle/>
                    <a:p>
                      <a:pPr algn="ctr" fontAlgn="b"/>
                      <a:r>
                        <a:rPr lang="ru-RU" sz="1600" u="none" strike="noStrike" dirty="0">
                          <a:effectLst/>
                        </a:rPr>
                        <a:t> </a:t>
                      </a:r>
                      <a:r>
                        <a:rPr lang="ru-RU" sz="1600" u="none" strike="noStrike" dirty="0">
                          <a:effectLst/>
                          <a:latin typeface="Candara" pitchFamily="34" charset="0"/>
                        </a:rPr>
                        <a:t>Приемлемый </a:t>
                      </a:r>
                      <a:endParaRPr lang="ru-RU" sz="1600" b="0" i="0" u="none" strike="noStrike" dirty="0">
                        <a:solidFill>
                          <a:srgbClr val="000000"/>
                        </a:solidFill>
                        <a:effectLst/>
                        <a:latin typeface="Candara" pitchFamily="34" charset="0"/>
                      </a:endParaRPr>
                    </a:p>
                  </a:txBody>
                  <a:tcPr marL="9525" marR="9525" marT="9525" marB="0" anchor="ctr"/>
                </a:tc>
              </a:tr>
              <a:tr h="1489854">
                <a:tc>
                  <a:txBody>
                    <a:bodyPr/>
                    <a:lstStyle/>
                    <a:p>
                      <a:pPr algn="ctr" fontAlgn="b"/>
                      <a:r>
                        <a:rPr lang="ru-RU" sz="1600" u="none" strike="noStrike" dirty="0">
                          <a:effectLst/>
                        </a:rPr>
                        <a:t> </a:t>
                      </a:r>
                      <a:r>
                        <a:rPr lang="ru-RU" sz="1600" u="none" strike="noStrike" dirty="0">
                          <a:effectLst/>
                          <a:latin typeface="Candara" pitchFamily="34" charset="0"/>
                        </a:rPr>
                        <a:t>Приемлемый </a:t>
                      </a:r>
                      <a:endParaRPr lang="ru-RU" sz="1600" b="0" i="0" u="none" strike="noStrike" dirty="0">
                        <a:solidFill>
                          <a:srgbClr val="000000"/>
                        </a:solidFill>
                        <a:effectLst/>
                        <a:latin typeface="Candara" pitchFamily="34" charset="0"/>
                      </a:endParaRPr>
                    </a:p>
                  </a:txBody>
                  <a:tcPr marL="9525" marR="9525" marT="9525" marB="0" anchor="ctr"/>
                </a:tc>
              </a:tr>
              <a:tr h="1078160">
                <a:tc>
                  <a:txBody>
                    <a:bodyPr/>
                    <a:lstStyle/>
                    <a:p>
                      <a:pPr algn="ctr" fontAlgn="b"/>
                      <a:r>
                        <a:rPr lang="ru-RU" sz="1600" u="none" strike="noStrike" dirty="0">
                          <a:effectLst>
                            <a:outerShdw blurRad="38100" dist="38100" dir="2700000" algn="tl">
                              <a:srgbClr val="000000">
                                <a:alpha val="43137"/>
                              </a:srgbClr>
                            </a:outerShdw>
                          </a:effectLst>
                        </a:rPr>
                        <a:t> </a:t>
                      </a:r>
                      <a:r>
                        <a:rPr lang="ru-RU" sz="1600" u="none" strike="noStrike" dirty="0" smtClean="0">
                          <a:effectLst>
                            <a:outerShdw blurRad="38100" dist="38100" dir="2700000" algn="tl">
                              <a:srgbClr val="000000">
                                <a:alpha val="43137"/>
                              </a:srgbClr>
                            </a:outerShdw>
                          </a:effectLst>
                          <a:latin typeface="Candara" pitchFamily="34" charset="0"/>
                        </a:rPr>
                        <a:t>$ </a:t>
                      </a:r>
                      <a:r>
                        <a:rPr lang="ru-RU" sz="1600" u="none" strike="noStrike" dirty="0">
                          <a:effectLst>
                            <a:outerShdw blurRad="38100" dist="38100" dir="2700000" algn="tl">
                              <a:srgbClr val="000000">
                                <a:alpha val="43137"/>
                              </a:srgbClr>
                            </a:outerShdw>
                          </a:effectLst>
                          <a:latin typeface="Candara" pitchFamily="34" charset="0"/>
                        </a:rPr>
                        <a:t>5 400 </a:t>
                      </a:r>
                      <a:endParaRPr lang="ru-RU" sz="1600" b="1" i="0" u="none" strike="noStrike"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a:txBody>
                  <a:tcPr marL="9525" marR="9525" marT="9525" marB="0" anchor="ct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476850550"/>
              </p:ext>
            </p:extLst>
          </p:nvPr>
        </p:nvGraphicFramePr>
        <p:xfrm>
          <a:off x="1115616" y="836712"/>
          <a:ext cx="1656184" cy="5090094"/>
        </p:xfrm>
        <a:graphic>
          <a:graphicData uri="http://schemas.openxmlformats.org/drawingml/2006/table">
            <a:tbl>
              <a:tblPr firstRow="1" bandRow="1">
                <a:tableStyleId>{21E4AEA4-8DFA-4A89-87EB-49C32662AFE0}</a:tableStyleId>
              </a:tblPr>
              <a:tblGrid>
                <a:gridCol w="1656184"/>
              </a:tblGrid>
              <a:tr h="360040">
                <a:tc>
                  <a:txBody>
                    <a:bodyPr/>
                    <a:lstStyle/>
                    <a:p>
                      <a:pPr algn="ctr"/>
                      <a:endParaRPr lang="ru-RU" dirty="0"/>
                    </a:p>
                  </a:txBody>
                  <a:tcPr/>
                </a:tc>
              </a:tr>
              <a:tr h="1078160">
                <a:tc>
                  <a:txBody>
                    <a:bodyPr/>
                    <a:lstStyle/>
                    <a:p>
                      <a:pPr algn="ctr" fontAlgn="b"/>
                      <a:r>
                        <a:rPr lang="ru-RU" sz="1400" b="1" u="none" strike="noStrike" dirty="0">
                          <a:effectLst/>
                          <a:latin typeface="Candara" pitchFamily="34" charset="0"/>
                        </a:rPr>
                        <a:t>Стоимость юридического риска</a:t>
                      </a:r>
                      <a:endParaRPr lang="ru-RU" sz="1400" b="1" i="0" u="none" strike="noStrike" dirty="0">
                        <a:solidFill>
                          <a:srgbClr val="000000"/>
                        </a:solidFill>
                        <a:effectLst/>
                        <a:latin typeface="Candara" pitchFamily="34" charset="0"/>
                      </a:endParaRPr>
                    </a:p>
                  </a:txBody>
                  <a:tcPr marL="9525" marR="9525" marT="9525" marB="0" anchor="ctr"/>
                </a:tc>
              </a:tr>
              <a:tr h="1078160">
                <a:tc>
                  <a:txBody>
                    <a:bodyPr/>
                    <a:lstStyle/>
                    <a:p>
                      <a:pPr algn="ctr" fontAlgn="b"/>
                      <a:r>
                        <a:rPr lang="ru-RU" sz="1400" b="1" u="none" strike="noStrike" dirty="0" smtClean="0">
                          <a:effectLst/>
                          <a:latin typeface="Candara" pitchFamily="34" charset="0"/>
                        </a:rPr>
                        <a:t>Риск потери</a:t>
                      </a:r>
                      <a:r>
                        <a:rPr lang="ru-RU" sz="1400" b="1" u="none" strike="noStrike" baseline="0" dirty="0" smtClean="0">
                          <a:effectLst/>
                          <a:latin typeface="Candara" pitchFamily="34" charset="0"/>
                        </a:rPr>
                        <a:t> репутации</a:t>
                      </a:r>
                      <a:endParaRPr lang="ru-RU" sz="1400" b="1" i="0" u="none" strike="noStrike" dirty="0">
                        <a:solidFill>
                          <a:srgbClr val="000000"/>
                        </a:solidFill>
                        <a:effectLst/>
                        <a:latin typeface="Candara" pitchFamily="34" charset="0"/>
                      </a:endParaRPr>
                    </a:p>
                  </a:txBody>
                  <a:tcPr marL="9525" marR="9525" marT="9525" marB="0" anchor="ctr"/>
                </a:tc>
              </a:tr>
              <a:tr h="1489854">
                <a:tc>
                  <a:txBody>
                    <a:bodyPr/>
                    <a:lstStyle/>
                    <a:p>
                      <a:pPr algn="ctr" fontAlgn="b"/>
                      <a:r>
                        <a:rPr lang="ru-RU" sz="1400" b="1" u="none" strike="noStrike" dirty="0">
                          <a:effectLst/>
                          <a:latin typeface="Candara" pitchFamily="34" charset="0"/>
                        </a:rPr>
                        <a:t>Риск </a:t>
                      </a:r>
                      <a:r>
                        <a:rPr lang="ru-RU" sz="1400" b="1" u="none" strike="noStrike" dirty="0" smtClean="0">
                          <a:effectLst/>
                          <a:latin typeface="Candara" pitchFamily="34" charset="0"/>
                        </a:rPr>
                        <a:t>нарушения </a:t>
                      </a:r>
                      <a:r>
                        <a:rPr lang="ru-RU" sz="1400" b="1" u="none" strike="noStrike" dirty="0">
                          <a:effectLst/>
                          <a:latin typeface="Candara" pitchFamily="34" charset="0"/>
                        </a:rPr>
                        <a:t>операционной деятельности </a:t>
                      </a:r>
                      <a:endParaRPr lang="ru-RU" sz="1400" b="1" i="0" u="none" strike="noStrike" dirty="0">
                        <a:solidFill>
                          <a:srgbClr val="000000"/>
                        </a:solidFill>
                        <a:effectLst/>
                        <a:latin typeface="Candara" pitchFamily="34" charset="0"/>
                      </a:endParaRPr>
                    </a:p>
                  </a:txBody>
                  <a:tcPr marL="9525" marR="9525" marT="9525" marB="0" anchor="ctr"/>
                </a:tc>
              </a:tr>
              <a:tr h="1078160">
                <a:tc>
                  <a:txBody>
                    <a:bodyPr/>
                    <a:lstStyle/>
                    <a:p>
                      <a:pPr algn="ctr" fontAlgn="b"/>
                      <a:r>
                        <a:rPr lang="ru-RU" sz="1400" b="1" u="none" strike="noStrike" dirty="0" smtClean="0">
                          <a:effectLst/>
                          <a:latin typeface="Candara" pitchFamily="34" charset="0"/>
                        </a:rPr>
                        <a:t>Среднегодовая стоимость финансовых рисков</a:t>
                      </a:r>
                      <a:endParaRPr lang="ru-RU" sz="1400" b="1" i="0" u="none" strike="noStrike" dirty="0">
                        <a:solidFill>
                          <a:srgbClr val="000000"/>
                        </a:solidFill>
                        <a:effectLst/>
                        <a:latin typeface="Candara" pitchFamily="34" charset="0"/>
                      </a:endParaRPr>
                    </a:p>
                  </a:txBody>
                  <a:tcPr marL="9525" marR="9525" marT="9525" marB="0" anchor="ctr"/>
                </a:tc>
              </a:tr>
            </a:tbl>
          </a:graphicData>
        </a:graphic>
      </p:graphicFrame>
    </p:spTree>
    <p:extLst>
      <p:ext uri="{BB962C8B-B14F-4D97-AF65-F5344CB8AC3E}">
        <p14:creationId xmlns:p14="http://schemas.microsoft.com/office/powerpoint/2010/main" val="3565116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pPr fontAlgn="base">
              <a:spcAft>
                <a:spcPct val="0"/>
              </a:spcAft>
              <a:defRPr/>
            </a:pPr>
            <a:r>
              <a:rPr lang="ru-RU" sz="1900" dirty="0">
                <a:ln w="11430"/>
                <a:latin typeface="Candara" pitchFamily="34" charset="0"/>
              </a:rPr>
              <a:t>Конкурентные преимущества </a:t>
            </a:r>
            <a:r>
              <a:rPr lang="en-US" sz="1900" dirty="0">
                <a:ln w="11430"/>
                <a:latin typeface="Candara" pitchFamily="34" charset="0"/>
              </a:rPr>
              <a:t>Softline</a:t>
            </a:r>
            <a:r>
              <a:rPr lang="ru-RU" sz="1900" dirty="0">
                <a:ln w="11430"/>
                <a:latin typeface="Candara" pitchFamily="34" charset="0"/>
              </a:rPr>
              <a:t> в области </a:t>
            </a:r>
            <a:r>
              <a:rPr lang="en-US" sz="1900" dirty="0">
                <a:ln w="11430"/>
                <a:latin typeface="Candara" pitchFamily="34" charset="0"/>
              </a:rPr>
              <a:t>SAM</a:t>
            </a:r>
            <a:endParaRPr lang="ru-RU" sz="1900" dirty="0">
              <a:ln w="11430"/>
              <a:latin typeface="Candara" pitchFamily="34" charset="0"/>
            </a:endParaRPr>
          </a:p>
        </p:txBody>
      </p:sp>
      <p:sp>
        <p:nvSpPr>
          <p:cNvPr id="16" name="Содержимое 15"/>
          <p:cNvSpPr>
            <a:spLocks noGrp="1"/>
          </p:cNvSpPr>
          <p:nvPr>
            <p:ph type="body" sz="quarter" idx="10"/>
          </p:nvPr>
        </p:nvSpPr>
        <p:spPr/>
        <p:txBody>
          <a:bodyPr>
            <a:normAutofit/>
          </a:bodyPr>
          <a:lstStyle/>
          <a:p>
            <a:pPr marL="457200" indent="-457200">
              <a:buFont typeface="+mj-lt"/>
              <a:buAutoNum type="arabicPeriod"/>
            </a:pPr>
            <a:r>
              <a:rPr lang="ru-RU" sz="2100" dirty="0"/>
              <a:t>л</a:t>
            </a:r>
            <a:r>
              <a:rPr lang="ru-RU" sz="2100" dirty="0" smtClean="0"/>
              <a:t>учшая экспертиза на рынке СНГ в области </a:t>
            </a:r>
            <a:r>
              <a:rPr lang="en-US" sz="2100" dirty="0" smtClean="0"/>
              <a:t>SAM</a:t>
            </a:r>
            <a:r>
              <a:rPr lang="ru-RU" sz="2100" dirty="0" smtClean="0"/>
              <a:t>, ряд законченных проектов в компаниях с парком выше 1000 АРМ;</a:t>
            </a:r>
          </a:p>
          <a:p>
            <a:pPr marL="457200" indent="-457200">
              <a:buFont typeface="+mj-lt"/>
              <a:buAutoNum type="arabicPeriod"/>
            </a:pPr>
            <a:r>
              <a:rPr lang="ru-RU" sz="2100" dirty="0"/>
              <a:t>ю</a:t>
            </a:r>
            <a:r>
              <a:rPr lang="ru-RU" sz="2100" dirty="0" smtClean="0"/>
              <a:t>ристы с многолетней практикой в области интеллектуальной собственности;</a:t>
            </a:r>
          </a:p>
          <a:p>
            <a:pPr marL="457200" indent="-457200">
              <a:buFont typeface="+mj-lt"/>
              <a:buAutoNum type="arabicPeriod"/>
            </a:pPr>
            <a:r>
              <a:rPr lang="ru-RU" sz="2100" dirty="0"/>
              <a:t>к</a:t>
            </a:r>
            <a:r>
              <a:rPr lang="ru-RU" sz="2100" dirty="0" smtClean="0"/>
              <a:t>омпетенции по </a:t>
            </a:r>
            <a:r>
              <a:rPr lang="en-US" sz="2100" dirty="0" smtClean="0"/>
              <a:t>SAM </a:t>
            </a:r>
            <a:r>
              <a:rPr lang="ru-RU" sz="2100" dirty="0" smtClean="0"/>
              <a:t>от различных правообладателей;</a:t>
            </a:r>
          </a:p>
          <a:p>
            <a:pPr marL="457200" indent="-457200">
              <a:buFont typeface="+mj-lt"/>
              <a:buAutoNum type="arabicPeriod"/>
            </a:pPr>
            <a:r>
              <a:rPr lang="ru-RU" sz="2100" dirty="0"/>
              <a:t>ф</a:t>
            </a:r>
            <a:r>
              <a:rPr lang="ru-RU" sz="2100" dirty="0" smtClean="0"/>
              <a:t>инансовые гарантии качества услуг</a:t>
            </a:r>
            <a:r>
              <a:rPr lang="en-US" sz="2100" dirty="0" smtClean="0"/>
              <a:t>;</a:t>
            </a:r>
            <a:endParaRPr lang="ru-RU" sz="2100" dirty="0" smtClean="0"/>
          </a:p>
          <a:p>
            <a:pPr marL="457200" indent="-457200">
              <a:buFont typeface="+mj-lt"/>
              <a:buAutoNum type="arabicPeriod"/>
            </a:pPr>
            <a:r>
              <a:rPr lang="ru-RU" sz="2100" dirty="0"/>
              <a:t>с</a:t>
            </a:r>
            <a:r>
              <a:rPr lang="ru-RU" sz="2100" dirty="0" smtClean="0"/>
              <a:t>оответствие услуг международному </a:t>
            </a:r>
          </a:p>
          <a:p>
            <a:pPr marL="457200" indent="-6350">
              <a:buNone/>
            </a:pPr>
            <a:r>
              <a:rPr lang="ru-RU" sz="2100" dirty="0" smtClean="0"/>
              <a:t>стандарту</a:t>
            </a:r>
            <a:r>
              <a:rPr lang="en-US" sz="2100" dirty="0" smtClean="0"/>
              <a:t> </a:t>
            </a:r>
            <a:r>
              <a:rPr lang="ru-RU" sz="2100" dirty="0" smtClean="0"/>
              <a:t>ISO/IEC 19770-1</a:t>
            </a:r>
            <a:r>
              <a:rPr lang="en-US" sz="2100" dirty="0" smtClean="0"/>
              <a:t>.</a:t>
            </a:r>
            <a:endParaRPr lang="ru-RU" sz="2100" dirty="0" smtClean="0"/>
          </a:p>
          <a:p>
            <a:pPr marL="457200" indent="-457200">
              <a:buNone/>
            </a:pPr>
            <a:r>
              <a:rPr lang="ru-RU" sz="2100" dirty="0" smtClean="0">
                <a:solidFill>
                  <a:srgbClr val="A60D32"/>
                </a:solidFill>
              </a:rPr>
              <a:t>6.    </a:t>
            </a:r>
            <a:r>
              <a:rPr lang="ru-RU" sz="2100" dirty="0"/>
              <a:t>в</a:t>
            </a:r>
            <a:r>
              <a:rPr lang="ru-RU" sz="2100" dirty="0" smtClean="0"/>
              <a:t>озможность полноценного аутсорсинга </a:t>
            </a:r>
          </a:p>
          <a:p>
            <a:pPr marL="457200" indent="-6350">
              <a:buNone/>
            </a:pPr>
            <a:r>
              <a:rPr lang="en-US" sz="2100" dirty="0" smtClean="0"/>
              <a:t>SAM.</a:t>
            </a:r>
            <a:endParaRPr lang="ru-RU" sz="2100" dirty="0" smtClean="0"/>
          </a:p>
        </p:txBody>
      </p:sp>
      <p:pic>
        <p:nvPicPr>
          <p:cNvPr id="24" name="Рисунок 23" descr="j0290851.wmf"/>
          <p:cNvPicPr>
            <a:picLocks noChangeAspect="1"/>
          </p:cNvPicPr>
          <p:nvPr/>
        </p:nvPicPr>
        <p:blipFill>
          <a:blip r:embed="rId3" cstate="print"/>
          <a:stretch>
            <a:fillRect/>
          </a:stretch>
        </p:blipFill>
        <p:spPr>
          <a:xfrm>
            <a:off x="6429388" y="3643314"/>
            <a:ext cx="2136618" cy="2246768"/>
          </a:xfrm>
          <a:prstGeom prst="rect">
            <a:avLst/>
          </a:prstGeom>
        </p:spPr>
      </p:pic>
    </p:spTree>
    <p:extLst>
      <p:ext uri="{BB962C8B-B14F-4D97-AF65-F5344CB8AC3E}">
        <p14:creationId xmlns:p14="http://schemas.microsoft.com/office/powerpoint/2010/main" val="6700116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noFill/>
          <a:ln w="9525">
            <a:noFill/>
            <a:miter lim="800000"/>
            <a:headEnd/>
            <a:tailEnd/>
          </a:ln>
          <a:effectLst/>
        </p:spPr>
        <p:txBody>
          <a:bodyPr vert="horz" wrap="square" lIns="162000" tIns="45720" rIns="91440" bIns="82800" numCol="1"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defRPr/>
            </a:pPr>
            <a:r>
              <a:rPr lang="ru-RU" sz="2000" dirty="0" smtClean="0">
                <a:ln w="11430"/>
              </a:rPr>
              <a:t>Кто уже на вершине горы</a:t>
            </a:r>
            <a:endParaRPr lang="ru-RU" sz="2000" spc="0" dirty="0" smtClean="0">
              <a:ln w="11430"/>
            </a:endParaRPr>
          </a:p>
        </p:txBody>
      </p:sp>
      <p:sp>
        <p:nvSpPr>
          <p:cNvPr id="1060867" name="Rectangle 3"/>
          <p:cNvSpPr>
            <a:spLocks noGrp="1"/>
          </p:cNvSpPr>
          <p:nvPr>
            <p:ph type="body" sz="quarter" idx="10"/>
          </p:nvPr>
        </p:nvSpPr>
        <p:spPr/>
        <p:txBody>
          <a:bodyPr/>
          <a:lstStyle/>
          <a:p>
            <a:pPr>
              <a:buNone/>
            </a:pPr>
            <a:r>
              <a:rPr lang="en-US" dirty="0" smtClean="0"/>
              <a:t>	</a:t>
            </a:r>
            <a:endParaRPr lang="ru-RU" dirty="0" smtClean="0"/>
          </a:p>
        </p:txBody>
      </p:sp>
      <p:pic>
        <p:nvPicPr>
          <p:cNvPr id="32782" name="Picture 21"/>
          <p:cNvPicPr>
            <a:picLocks noChangeAspect="1" noChangeArrowheads="1"/>
          </p:cNvPicPr>
          <p:nvPr/>
        </p:nvPicPr>
        <p:blipFill>
          <a:blip r:embed="rId3" cstate="print"/>
          <a:srcRect/>
          <a:stretch>
            <a:fillRect/>
          </a:stretch>
        </p:blipFill>
        <p:spPr bwMode="auto">
          <a:xfrm>
            <a:off x="3368536" y="2708920"/>
            <a:ext cx="2964314" cy="929981"/>
          </a:xfrm>
          <a:prstGeom prst="rect">
            <a:avLst/>
          </a:prstGeom>
          <a:noFill/>
          <a:ln w="9525" algn="ctr">
            <a:noFill/>
            <a:miter lim="800000"/>
            <a:headEnd/>
            <a:tailEnd/>
          </a:ln>
        </p:spPr>
      </p:pic>
      <p:pic>
        <p:nvPicPr>
          <p:cNvPr id="32786" name="Picture 25" descr="UNK">
            <a:hlinkClick r:id="rId4"/>
          </p:cNvPr>
          <p:cNvPicPr>
            <a:picLocks noChangeAspect="1" noChangeArrowheads="1"/>
          </p:cNvPicPr>
          <p:nvPr/>
        </p:nvPicPr>
        <p:blipFill>
          <a:blip r:embed="rId5" cstate="print"/>
          <a:srcRect/>
          <a:stretch>
            <a:fillRect/>
          </a:stretch>
        </p:blipFill>
        <p:spPr bwMode="auto">
          <a:xfrm>
            <a:off x="1187624" y="3899700"/>
            <a:ext cx="1571636" cy="427724"/>
          </a:xfrm>
          <a:prstGeom prst="rect">
            <a:avLst/>
          </a:prstGeom>
          <a:noFill/>
          <a:ln w="9525">
            <a:noFill/>
            <a:miter lim="800000"/>
            <a:headEnd/>
            <a:tailEnd/>
          </a:ln>
        </p:spPr>
      </p:pic>
      <p:pic>
        <p:nvPicPr>
          <p:cNvPr id="30" name="Рисунок 29" descr="logoren.JPG"/>
          <p:cNvPicPr>
            <a:picLocks noChangeAspect="1"/>
          </p:cNvPicPr>
          <p:nvPr/>
        </p:nvPicPr>
        <p:blipFill>
          <a:blip r:embed="rId6" cstate="print"/>
          <a:stretch>
            <a:fillRect/>
          </a:stretch>
        </p:blipFill>
        <p:spPr>
          <a:xfrm>
            <a:off x="4355976" y="1343048"/>
            <a:ext cx="1762137" cy="571504"/>
          </a:xfrm>
          <a:prstGeom prst="rect">
            <a:avLst/>
          </a:prstGeom>
        </p:spPr>
      </p:pic>
      <p:pic>
        <p:nvPicPr>
          <p:cNvPr id="32" name="Рисунок 31" descr="rao180.gif"/>
          <p:cNvPicPr>
            <a:picLocks noChangeAspect="1"/>
          </p:cNvPicPr>
          <p:nvPr/>
        </p:nvPicPr>
        <p:blipFill>
          <a:blip r:embed="rId7" cstate="print"/>
          <a:stretch>
            <a:fillRect/>
          </a:stretch>
        </p:blipFill>
        <p:spPr>
          <a:xfrm>
            <a:off x="7020272" y="1628800"/>
            <a:ext cx="1499043" cy="1349138"/>
          </a:xfrm>
          <a:prstGeom prst="rect">
            <a:avLst/>
          </a:prstGeom>
        </p:spPr>
      </p:pic>
      <p:pic>
        <p:nvPicPr>
          <p:cNvPr id="18" name="Рисунок 17" descr="Газпром Промгаз.JPG"/>
          <p:cNvPicPr>
            <a:picLocks noChangeAspect="1"/>
          </p:cNvPicPr>
          <p:nvPr/>
        </p:nvPicPr>
        <p:blipFill>
          <a:blip r:embed="rId8" cstate="print"/>
          <a:stretch>
            <a:fillRect/>
          </a:stretch>
        </p:blipFill>
        <p:spPr>
          <a:xfrm>
            <a:off x="1143087" y="1484784"/>
            <a:ext cx="2142935" cy="1078470"/>
          </a:xfrm>
          <a:prstGeom prst="rect">
            <a:avLst/>
          </a:prstGeom>
        </p:spPr>
      </p:pic>
      <p:pic>
        <p:nvPicPr>
          <p:cNvPr id="21" name="Рисунок 20" descr="ogk-4.gif"/>
          <p:cNvPicPr>
            <a:picLocks noChangeAspect="1"/>
          </p:cNvPicPr>
          <p:nvPr/>
        </p:nvPicPr>
        <p:blipFill>
          <a:blip r:embed="rId9" cstate="print"/>
          <a:stretch>
            <a:fillRect/>
          </a:stretch>
        </p:blipFill>
        <p:spPr>
          <a:xfrm>
            <a:off x="2904801" y="4327424"/>
            <a:ext cx="1718166" cy="1595440"/>
          </a:xfrm>
          <a:prstGeom prst="rect">
            <a:avLst/>
          </a:prstGeom>
        </p:spPr>
      </p:pic>
      <p:pic>
        <p:nvPicPr>
          <p:cNvPr id="3" name="Рисунок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2430" y="3537342"/>
            <a:ext cx="1756885" cy="724715"/>
          </a:xfrm>
          <a:prstGeom prst="rect">
            <a:avLst/>
          </a:prstGeom>
        </p:spPr>
      </p:pic>
      <p:pic>
        <p:nvPicPr>
          <p:cNvPr id="4" name="Рисунок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6056" y="4941168"/>
            <a:ext cx="2873888" cy="778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60867">
                                            <p:txEl>
                                              <p:pRg st="0" end="0"/>
                                            </p:txEl>
                                          </p:spTgt>
                                        </p:tgtEl>
                                        <p:attrNameLst>
                                          <p:attrName>style.visibility</p:attrName>
                                        </p:attrNameLst>
                                      </p:cBhvr>
                                      <p:to>
                                        <p:strVal val="visible"/>
                                      </p:to>
                                    </p:set>
                                    <p:animEffect transition="in" filter="dissolve">
                                      <p:cBhvr>
                                        <p:cTn id="7" dur="500"/>
                                        <p:tgtEl>
                                          <p:spTgt spid="1060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latin typeface="+mn-lt"/>
              </a:rPr>
              <a:t>Мы задали несколько вопросов</a:t>
            </a:r>
            <a:endParaRPr lang="ru-RU" dirty="0">
              <a:latin typeface="+mn-lt"/>
            </a:endParaRPr>
          </a:p>
        </p:txBody>
      </p:sp>
      <p:sp>
        <p:nvSpPr>
          <p:cNvPr id="2" name="TextBox 1"/>
          <p:cNvSpPr txBox="1"/>
          <p:nvPr/>
        </p:nvSpPr>
        <p:spPr>
          <a:xfrm>
            <a:off x="3923928" y="1265155"/>
            <a:ext cx="4896544" cy="4401205"/>
          </a:xfrm>
          <a:prstGeom prst="rect">
            <a:avLst/>
          </a:prstGeom>
          <a:noFill/>
        </p:spPr>
        <p:txBody>
          <a:bodyPr wrap="square" rtlCol="0">
            <a:spAutoFit/>
          </a:bodyPr>
          <a:lstStyle/>
          <a:p>
            <a:pPr marL="457200" indent="-457200">
              <a:buFont typeface="+mj-lt"/>
              <a:buAutoNum type="arabicPeriod"/>
            </a:pPr>
            <a:r>
              <a:rPr lang="ru-RU" dirty="0" smtClean="0">
                <a:solidFill>
                  <a:schemeClr val="tx1"/>
                </a:solidFill>
                <a:latin typeface="+mn-lt"/>
              </a:rPr>
              <a:t>Знаете ли вы, что такое </a:t>
            </a:r>
            <a:r>
              <a:rPr lang="en-US" dirty="0" smtClean="0">
                <a:solidFill>
                  <a:schemeClr val="tx1"/>
                </a:solidFill>
                <a:latin typeface="+mn-lt"/>
              </a:rPr>
              <a:t>SAM</a:t>
            </a:r>
            <a:r>
              <a:rPr lang="ru-RU" dirty="0" smtClean="0">
                <a:solidFill>
                  <a:schemeClr val="tx1"/>
                </a:solidFill>
                <a:latin typeface="+mn-lt"/>
              </a:rPr>
              <a:t>?</a:t>
            </a:r>
          </a:p>
          <a:p>
            <a:pPr marL="457200" indent="-457200">
              <a:buFont typeface="+mj-lt"/>
              <a:buAutoNum type="arabicPeriod"/>
            </a:pPr>
            <a:r>
              <a:rPr lang="ru-RU" dirty="0" smtClean="0">
                <a:solidFill>
                  <a:schemeClr val="tx1"/>
                </a:solidFill>
                <a:latin typeface="+mn-lt"/>
              </a:rPr>
              <a:t>Знакомы ли вы с законодательством, регулирующим вопросы использования ПО?</a:t>
            </a:r>
          </a:p>
          <a:p>
            <a:pPr marL="457200" indent="-457200">
              <a:buFont typeface="+mj-lt"/>
              <a:buAutoNum type="arabicPeriod"/>
            </a:pPr>
            <a:r>
              <a:rPr lang="ru-RU" dirty="0" smtClean="0">
                <a:solidFill>
                  <a:schemeClr val="tx1"/>
                </a:solidFill>
                <a:latin typeface="+mn-lt"/>
              </a:rPr>
              <a:t>Проводите ли вы инвентаризацию и учет ПО в вашей компании?</a:t>
            </a:r>
          </a:p>
          <a:p>
            <a:pPr marL="457200" indent="-457200">
              <a:buFont typeface="+mj-lt"/>
              <a:buAutoNum type="arabicPeriod"/>
            </a:pPr>
            <a:r>
              <a:rPr lang="ru-RU" dirty="0" smtClean="0">
                <a:solidFill>
                  <a:schemeClr val="tx1"/>
                </a:solidFill>
                <a:latin typeface="+mn-lt"/>
              </a:rPr>
              <a:t>Ведётся ли в вашей компании учёт документов, касающихся ПО, и их хранение?</a:t>
            </a:r>
          </a:p>
          <a:p>
            <a:pPr marL="457200" indent="-457200">
              <a:buFont typeface="+mj-lt"/>
              <a:buAutoNum type="arabicPeriod"/>
            </a:pPr>
            <a:r>
              <a:rPr lang="ru-RU" dirty="0" smtClean="0">
                <a:solidFill>
                  <a:schemeClr val="tx1"/>
                </a:solidFill>
                <a:latin typeface="+mn-lt"/>
              </a:rPr>
              <a:t>Существуют ли в Вашей компании документы, в которых описывается жизненный цикл ПО от возникновения необходимости в нём до удаления приложений?</a:t>
            </a:r>
            <a:endParaRPr lang="ru-RU" dirty="0">
              <a:solidFill>
                <a:schemeClr val="tx1"/>
              </a:solidFill>
              <a:latin typeface="+mn-lt"/>
            </a:endParaRPr>
          </a:p>
        </p:txBody>
      </p:sp>
      <p:pic>
        <p:nvPicPr>
          <p:cNvPr id="2053" name="Picture 5" descr="C:\Users\razuvaev\AppData\Local\Microsoft\Windows\Temporary Internet Files\Content.IE5\Z8L7T368\MC900433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77" y="2444884"/>
            <a:ext cx="2720600" cy="204174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06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000" dirty="0" smtClean="0"/>
              <a:t>Обзор проекта в Национальном банке «ТРАСТ»</a:t>
            </a:r>
            <a:endParaRPr lang="ru-RU" sz="2000" dirty="0"/>
          </a:p>
        </p:txBody>
      </p:sp>
      <p:pic>
        <p:nvPicPr>
          <p:cNvPr id="5" name="Picture 21"/>
          <p:cNvPicPr>
            <a:picLocks noChangeAspect="1" noChangeArrowheads="1"/>
          </p:cNvPicPr>
          <p:nvPr/>
        </p:nvPicPr>
        <p:blipFill>
          <a:blip r:embed="rId3" cstate="print"/>
          <a:srcRect/>
          <a:stretch>
            <a:fillRect/>
          </a:stretch>
        </p:blipFill>
        <p:spPr bwMode="auto">
          <a:xfrm>
            <a:off x="6429388" y="1000108"/>
            <a:ext cx="2000264" cy="672656"/>
          </a:xfrm>
          <a:prstGeom prst="rect">
            <a:avLst/>
          </a:prstGeom>
          <a:noFill/>
          <a:ln w="9525" algn="ctr">
            <a:noFill/>
            <a:miter lim="800000"/>
            <a:headEnd/>
            <a:tailEnd/>
          </a:ln>
        </p:spPr>
      </p:pic>
      <p:sp>
        <p:nvSpPr>
          <p:cNvPr id="6" name="TextBox 5"/>
          <p:cNvSpPr txBox="1"/>
          <p:nvPr/>
        </p:nvSpPr>
        <p:spPr>
          <a:xfrm>
            <a:off x="1210330" y="1049521"/>
            <a:ext cx="5219057" cy="338554"/>
          </a:xfrm>
          <a:prstGeom prst="rect">
            <a:avLst/>
          </a:prstGeom>
          <a:noFill/>
        </p:spPr>
        <p:txBody>
          <a:bodyPr wrap="square" rtlCol="0">
            <a:spAutoFit/>
          </a:bodyPr>
          <a:lstStyle/>
          <a:p>
            <a:r>
              <a:rPr lang="ru-RU" sz="1600" dirty="0" smtClean="0">
                <a:solidFill>
                  <a:schemeClr val="tx1"/>
                </a:solidFill>
                <a:latin typeface="+mn-lt"/>
              </a:rPr>
              <a:t>Масштаб проекта: </a:t>
            </a:r>
            <a:r>
              <a:rPr lang="en-US" sz="1600" dirty="0" smtClean="0">
                <a:solidFill>
                  <a:srgbClr val="A60D32"/>
                </a:solidFill>
                <a:latin typeface="+mn-lt"/>
              </a:rPr>
              <a:t>~7500 </a:t>
            </a:r>
            <a:r>
              <a:rPr lang="ru-RU" sz="1600" dirty="0" smtClean="0">
                <a:solidFill>
                  <a:srgbClr val="A60D32"/>
                </a:solidFill>
                <a:latin typeface="+mn-lt"/>
              </a:rPr>
              <a:t>АРМ, 140 городов, 60 регионов</a:t>
            </a:r>
            <a:endParaRPr lang="ru-RU" sz="1600" dirty="0">
              <a:solidFill>
                <a:srgbClr val="A60D32"/>
              </a:solidFill>
              <a:latin typeface="+mn-lt"/>
            </a:endParaRPr>
          </a:p>
        </p:txBody>
      </p:sp>
      <p:sp>
        <p:nvSpPr>
          <p:cNvPr id="7" name="TextBox 6"/>
          <p:cNvSpPr txBox="1"/>
          <p:nvPr/>
        </p:nvSpPr>
        <p:spPr>
          <a:xfrm>
            <a:off x="1210332" y="1428736"/>
            <a:ext cx="5219056" cy="338554"/>
          </a:xfrm>
          <a:prstGeom prst="rect">
            <a:avLst/>
          </a:prstGeom>
          <a:noFill/>
        </p:spPr>
        <p:txBody>
          <a:bodyPr wrap="square" rtlCol="0">
            <a:spAutoFit/>
          </a:bodyPr>
          <a:lstStyle/>
          <a:p>
            <a:r>
              <a:rPr lang="ru-RU" sz="1600" dirty="0" smtClean="0">
                <a:solidFill>
                  <a:schemeClr val="tx1"/>
                </a:solidFill>
                <a:latin typeface="Candara" pitchFamily="34" charset="0"/>
              </a:rPr>
              <a:t>Сроки реализации: </a:t>
            </a:r>
            <a:r>
              <a:rPr lang="ru-RU" sz="1600" dirty="0" smtClean="0">
                <a:solidFill>
                  <a:srgbClr val="A60D32"/>
                </a:solidFill>
                <a:latin typeface="Candara" pitchFamily="34" charset="0"/>
              </a:rPr>
              <a:t>8 месяцев</a:t>
            </a:r>
            <a:endParaRPr lang="ru-RU" sz="1600" dirty="0">
              <a:solidFill>
                <a:srgbClr val="A60D32"/>
              </a:solidFill>
              <a:latin typeface="Candara" pitchFamily="34" charset="0"/>
            </a:endParaRPr>
          </a:p>
        </p:txBody>
      </p:sp>
      <p:sp>
        <p:nvSpPr>
          <p:cNvPr id="8" name="Rectangle 4"/>
          <p:cNvSpPr>
            <a:spLocks noChangeArrowheads="1"/>
          </p:cNvSpPr>
          <p:nvPr/>
        </p:nvSpPr>
        <p:spPr bwMode="auto">
          <a:xfrm>
            <a:off x="1210332" y="1857364"/>
            <a:ext cx="7249427" cy="1114660"/>
          </a:xfrm>
          <a:prstGeom prst="rect">
            <a:avLst/>
          </a:prstGeom>
          <a:noFill/>
          <a:ln w="9525" algn="ctr">
            <a:noFill/>
            <a:miter lim="800000"/>
            <a:headEnd/>
            <a:tailEnd/>
          </a:ln>
        </p:spPr>
        <p:txBody>
          <a:bodyPr wrap="square" lIns="90000" bIns="82800">
            <a:spAutoFit/>
          </a:bodyPr>
          <a:lstStyle/>
          <a:p>
            <a:pPr eaLnBrk="0" hangingPunct="0"/>
            <a:r>
              <a:rPr lang="ru-RU" sz="1600" dirty="0" smtClean="0">
                <a:solidFill>
                  <a:schemeClr val="tx1"/>
                </a:solidFill>
                <a:latin typeface="+mn-lt"/>
              </a:rPr>
              <a:t>Аудит программного обеспечения</a:t>
            </a:r>
            <a:endParaRPr lang="ru-RU" sz="1600" dirty="0">
              <a:solidFill>
                <a:schemeClr val="tx1"/>
              </a:solidFill>
              <a:latin typeface="+mn-lt"/>
            </a:endParaRPr>
          </a:p>
          <a:p>
            <a:pPr eaLnBrk="0" hangingPunct="0">
              <a:buClr>
                <a:srgbClr val="A60D32"/>
              </a:buClr>
              <a:buFont typeface="Wingdings" pitchFamily="2" charset="2"/>
              <a:buChar char="ü"/>
            </a:pPr>
            <a:r>
              <a:rPr lang="ru-RU" sz="1600" b="0" dirty="0" smtClean="0">
                <a:solidFill>
                  <a:schemeClr val="tx1"/>
                </a:solidFill>
                <a:latin typeface="+mn-lt"/>
              </a:rPr>
              <a:t>   инвентаризация ПО осуществлена на базе программного комплекса </a:t>
            </a:r>
            <a:r>
              <a:rPr lang="en-US" sz="1600" b="0" dirty="0" smtClean="0">
                <a:solidFill>
                  <a:schemeClr val="tx1"/>
                </a:solidFill>
                <a:latin typeface="+mn-lt"/>
              </a:rPr>
              <a:t>Audit Pro</a:t>
            </a:r>
            <a:endParaRPr lang="ru-RU" sz="1600" b="0" dirty="0">
              <a:solidFill>
                <a:schemeClr val="tx1"/>
              </a:solidFill>
              <a:latin typeface="+mn-lt"/>
            </a:endParaRPr>
          </a:p>
          <a:p>
            <a:pPr eaLnBrk="0" hangingPunct="0">
              <a:buClr>
                <a:srgbClr val="A60D32"/>
              </a:buClr>
              <a:buFont typeface="Wingdings" pitchFamily="2" charset="2"/>
              <a:buChar char="ü"/>
            </a:pPr>
            <a:r>
              <a:rPr lang="ru-RU" sz="1600" b="0" dirty="0" smtClean="0">
                <a:solidFill>
                  <a:schemeClr val="tx1"/>
                </a:solidFill>
                <a:latin typeface="+mn-lt"/>
              </a:rPr>
              <a:t>   создана электронная база документов </a:t>
            </a:r>
            <a:r>
              <a:rPr lang="en-US" sz="1600" b="0" dirty="0" smtClean="0">
                <a:solidFill>
                  <a:schemeClr val="tx1"/>
                </a:solidFill>
                <a:latin typeface="+mn-lt"/>
              </a:rPr>
              <a:t>(</a:t>
            </a:r>
            <a:r>
              <a:rPr lang="ru-RU" sz="1600" b="0" dirty="0" smtClean="0">
                <a:solidFill>
                  <a:schemeClr val="tx1"/>
                </a:solidFill>
                <a:latin typeface="+mn-lt"/>
              </a:rPr>
              <a:t>скан-копии</a:t>
            </a:r>
            <a:r>
              <a:rPr lang="en-US" sz="1600" b="0" dirty="0" smtClean="0">
                <a:solidFill>
                  <a:schemeClr val="tx1"/>
                </a:solidFill>
                <a:latin typeface="+mn-lt"/>
              </a:rPr>
              <a:t>), </a:t>
            </a:r>
            <a:r>
              <a:rPr lang="ru-RU" sz="1600" b="0" dirty="0" smtClean="0">
                <a:solidFill>
                  <a:schemeClr val="tx1"/>
                </a:solidFill>
                <a:latin typeface="+mn-lt"/>
              </a:rPr>
              <a:t>подтверждающих легальность использования и приобретения ПО.</a:t>
            </a:r>
            <a:endParaRPr lang="ru-RU" sz="1600" b="0" dirty="0">
              <a:solidFill>
                <a:schemeClr val="tx1"/>
              </a:solidFill>
              <a:latin typeface="+mn-lt"/>
            </a:endParaRPr>
          </a:p>
        </p:txBody>
      </p:sp>
      <p:sp>
        <p:nvSpPr>
          <p:cNvPr id="9" name="Rectangle 8"/>
          <p:cNvSpPr>
            <a:spLocks noChangeArrowheads="1"/>
          </p:cNvSpPr>
          <p:nvPr/>
        </p:nvSpPr>
        <p:spPr bwMode="auto">
          <a:xfrm>
            <a:off x="1210331" y="3045348"/>
            <a:ext cx="7200800" cy="1114660"/>
          </a:xfrm>
          <a:prstGeom prst="rect">
            <a:avLst/>
          </a:prstGeom>
          <a:noFill/>
          <a:ln w="9525" algn="ctr">
            <a:noFill/>
            <a:miter lim="800000"/>
            <a:headEnd/>
            <a:tailEnd/>
          </a:ln>
        </p:spPr>
        <p:txBody>
          <a:bodyPr wrap="square" lIns="90000" bIns="82800" anchor="ctr">
            <a:spAutoFit/>
          </a:bodyPr>
          <a:lstStyle/>
          <a:p>
            <a:pPr eaLnBrk="0" hangingPunct="0"/>
            <a:r>
              <a:rPr lang="ru-RU" sz="1600" dirty="0" smtClean="0">
                <a:solidFill>
                  <a:schemeClr val="tx1"/>
                </a:solidFill>
                <a:latin typeface="+mn-lt"/>
              </a:rPr>
              <a:t>Юридический аудит документов </a:t>
            </a:r>
            <a:r>
              <a:rPr lang="en-US" sz="1600" dirty="0" smtClean="0">
                <a:solidFill>
                  <a:schemeClr val="tx1"/>
                </a:solidFill>
                <a:latin typeface="+mn-lt"/>
              </a:rPr>
              <a:t>(</a:t>
            </a:r>
            <a:r>
              <a:rPr lang="ru-RU" sz="1600" dirty="0" smtClean="0">
                <a:solidFill>
                  <a:schemeClr val="tx1"/>
                </a:solidFill>
                <a:latin typeface="+mn-lt"/>
              </a:rPr>
              <a:t>договоров, документов, подтверждающих оплату, получение и легальность использования)</a:t>
            </a:r>
            <a:endParaRPr lang="ru-RU" sz="1600" dirty="0">
              <a:solidFill>
                <a:schemeClr val="tx1"/>
              </a:solidFill>
              <a:latin typeface="+mn-lt"/>
            </a:endParaRPr>
          </a:p>
          <a:p>
            <a:pPr eaLnBrk="0" hangingPunct="0">
              <a:buClr>
                <a:srgbClr val="C00000"/>
              </a:buClr>
              <a:buFont typeface="Wingdings" pitchFamily="2" charset="2"/>
              <a:buChar char="ü"/>
            </a:pPr>
            <a:r>
              <a:rPr lang="en-US" sz="1600" b="0" dirty="0">
                <a:solidFill>
                  <a:schemeClr val="tx1"/>
                </a:solidFill>
                <a:latin typeface="+mn-lt"/>
              </a:rPr>
              <a:t> </a:t>
            </a:r>
            <a:r>
              <a:rPr lang="ru-RU" sz="1600" b="0" dirty="0" smtClean="0">
                <a:solidFill>
                  <a:schemeClr val="tx1"/>
                </a:solidFill>
                <a:latin typeface="+mn-lt"/>
              </a:rPr>
              <a:t>  исправлены ошибки во всех правоустанавливающих документах</a:t>
            </a:r>
            <a:endParaRPr lang="ru-RU" sz="1600" b="0" dirty="0">
              <a:solidFill>
                <a:schemeClr val="tx1"/>
              </a:solidFill>
              <a:latin typeface="+mn-lt"/>
            </a:endParaRPr>
          </a:p>
          <a:p>
            <a:pPr eaLnBrk="0" hangingPunct="0">
              <a:buClr>
                <a:srgbClr val="C00000"/>
              </a:buClr>
              <a:buFont typeface="Wingdings" pitchFamily="2" charset="2"/>
              <a:buChar char="ü"/>
            </a:pPr>
            <a:r>
              <a:rPr lang="ru-RU" sz="1600" b="0" dirty="0">
                <a:solidFill>
                  <a:schemeClr val="tx1"/>
                </a:solidFill>
                <a:latin typeface="+mn-lt"/>
              </a:rPr>
              <a:t> </a:t>
            </a:r>
            <a:r>
              <a:rPr lang="ru-RU" sz="1600" b="0" dirty="0" smtClean="0">
                <a:solidFill>
                  <a:schemeClr val="tx1"/>
                </a:solidFill>
                <a:latin typeface="+mn-lt"/>
              </a:rPr>
              <a:t> подготовлены нормативные документы и рекомендации</a:t>
            </a:r>
            <a:endParaRPr lang="ru-RU" sz="1600" b="0" dirty="0">
              <a:solidFill>
                <a:schemeClr val="tx1"/>
              </a:solidFill>
              <a:latin typeface="+mn-lt"/>
            </a:endParaRPr>
          </a:p>
        </p:txBody>
      </p:sp>
      <p:sp>
        <p:nvSpPr>
          <p:cNvPr id="10" name="Rectangle 10"/>
          <p:cNvSpPr>
            <a:spLocks noChangeArrowheads="1"/>
          </p:cNvSpPr>
          <p:nvPr/>
        </p:nvSpPr>
        <p:spPr bwMode="auto">
          <a:xfrm>
            <a:off x="1210331" y="4174320"/>
            <a:ext cx="7249428" cy="622218"/>
          </a:xfrm>
          <a:prstGeom prst="rect">
            <a:avLst/>
          </a:prstGeom>
          <a:noFill/>
          <a:ln w="9525" algn="ctr">
            <a:noFill/>
            <a:miter lim="800000"/>
            <a:headEnd/>
            <a:tailEnd/>
          </a:ln>
        </p:spPr>
        <p:txBody>
          <a:bodyPr wrap="square" lIns="90000" bIns="82800" anchor="ctr">
            <a:spAutoFit/>
          </a:bodyPr>
          <a:lstStyle/>
          <a:p>
            <a:pPr eaLnBrk="0" hangingPunct="0"/>
            <a:r>
              <a:rPr lang="ru-RU" sz="1600" dirty="0" smtClean="0">
                <a:solidFill>
                  <a:schemeClr val="tx1"/>
                </a:solidFill>
                <a:latin typeface="+mn-lt"/>
              </a:rPr>
              <a:t>Управление программными активами приведено в полное соответствие с международным стандартом </a:t>
            </a:r>
            <a:r>
              <a:rPr lang="en-US" sz="1600" dirty="0" smtClean="0">
                <a:solidFill>
                  <a:schemeClr val="tx1"/>
                </a:solidFill>
                <a:latin typeface="+mn-lt"/>
              </a:rPr>
              <a:t>ISO </a:t>
            </a:r>
            <a:r>
              <a:rPr lang="en-US" sz="1600" dirty="0">
                <a:solidFill>
                  <a:schemeClr val="tx1"/>
                </a:solidFill>
                <a:latin typeface="+mn-lt"/>
              </a:rPr>
              <a:t>19770-1</a:t>
            </a:r>
            <a:endParaRPr lang="ru-RU" sz="1600" dirty="0">
              <a:solidFill>
                <a:schemeClr val="tx1"/>
              </a:solidFill>
              <a:latin typeface="+mn-lt"/>
            </a:endParaRPr>
          </a:p>
        </p:txBody>
      </p:sp>
      <p:sp>
        <p:nvSpPr>
          <p:cNvPr id="13" name="Rectangle 12"/>
          <p:cNvSpPr>
            <a:spLocks noChangeArrowheads="1"/>
          </p:cNvSpPr>
          <p:nvPr/>
        </p:nvSpPr>
        <p:spPr bwMode="auto">
          <a:xfrm>
            <a:off x="1210332" y="4815165"/>
            <a:ext cx="7249428" cy="622218"/>
          </a:xfrm>
          <a:prstGeom prst="rect">
            <a:avLst/>
          </a:prstGeom>
          <a:noFill/>
          <a:ln w="9525" algn="ctr">
            <a:noFill/>
            <a:miter lim="800000"/>
            <a:headEnd/>
            <a:tailEnd/>
          </a:ln>
        </p:spPr>
        <p:txBody>
          <a:bodyPr wrap="square" lIns="90000" bIns="82800" anchor="ctr">
            <a:spAutoFit/>
          </a:bodyPr>
          <a:lstStyle/>
          <a:p>
            <a:pPr eaLnBrk="0" hangingPunct="0"/>
            <a:r>
              <a:rPr lang="ru-RU" sz="1600" dirty="0" smtClean="0">
                <a:solidFill>
                  <a:schemeClr val="tx1"/>
                </a:solidFill>
                <a:latin typeface="+mn-lt"/>
              </a:rPr>
              <a:t>Оптимизированные схемы лицензирования привели к</a:t>
            </a:r>
            <a:r>
              <a:rPr lang="en-US" sz="1600" dirty="0" smtClean="0">
                <a:solidFill>
                  <a:schemeClr val="tx1"/>
                </a:solidFill>
                <a:latin typeface="+mn-lt"/>
              </a:rPr>
              <a:t> </a:t>
            </a:r>
            <a:r>
              <a:rPr lang="ru-RU" sz="1600" dirty="0" smtClean="0">
                <a:solidFill>
                  <a:srgbClr val="A60D32"/>
                </a:solidFill>
                <a:latin typeface="+mn-lt"/>
              </a:rPr>
              <a:t>значительному снижению издержек</a:t>
            </a:r>
            <a:endParaRPr lang="ru-RU" sz="1600" dirty="0">
              <a:solidFill>
                <a:srgbClr val="A60D32"/>
              </a:solidFill>
              <a:latin typeface="+mn-lt"/>
            </a:endParaRPr>
          </a:p>
        </p:txBody>
      </p:sp>
      <p:sp>
        <p:nvSpPr>
          <p:cNvPr id="14" name="Rectangle 12"/>
          <p:cNvSpPr>
            <a:spLocks noChangeArrowheads="1"/>
          </p:cNvSpPr>
          <p:nvPr/>
        </p:nvSpPr>
        <p:spPr bwMode="auto">
          <a:xfrm>
            <a:off x="1210332" y="5445224"/>
            <a:ext cx="7034257" cy="622218"/>
          </a:xfrm>
          <a:prstGeom prst="rect">
            <a:avLst/>
          </a:prstGeom>
          <a:noFill/>
          <a:ln w="9525" algn="ctr">
            <a:noFill/>
            <a:miter lim="800000"/>
            <a:headEnd/>
            <a:tailEnd/>
          </a:ln>
        </p:spPr>
        <p:txBody>
          <a:bodyPr wrap="square" lIns="90000" bIns="82800" anchor="ctr">
            <a:spAutoFit/>
          </a:bodyPr>
          <a:lstStyle/>
          <a:p>
            <a:pPr eaLnBrk="0" hangingPunct="0"/>
            <a:r>
              <a:rPr lang="ru-RU" sz="1600" dirty="0" smtClean="0">
                <a:solidFill>
                  <a:schemeClr val="tx1"/>
                </a:solidFill>
                <a:latin typeface="+mn-lt"/>
              </a:rPr>
              <a:t>Сроки окупаемости проекта – май 2010 года (9 месяцев с момента реализации проекта)</a:t>
            </a:r>
            <a:endParaRPr lang="ru-RU" sz="16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noFill/>
          <a:ln w="9525">
            <a:noFill/>
            <a:miter lim="800000"/>
            <a:headEnd/>
            <a:tailEnd/>
          </a:ln>
          <a:effectLst/>
        </p:spPr>
        <p:txBody>
          <a:bodyPr vert="horz" wrap="square" lIns="162000" tIns="45720" rIns="91440" bIns="82800" numCol="1" anchor="ctr" anchorCtr="0" compatLnSpc="1">
            <a:prstTxWarp prst="textNoShape">
              <a:avLst/>
            </a:prstTxWarp>
            <a:normAutofit/>
            <a:scene3d>
              <a:camera prst="orthographicFront"/>
              <a:lightRig rig="soft" dir="t">
                <a:rot lat="0" lon="0" rev="10800000"/>
              </a:lightRig>
            </a:scene3d>
            <a:sp3d>
              <a:bevelT w="27940" h="12700"/>
              <a:contourClr>
                <a:srgbClr val="DDDDDD"/>
              </a:contourClr>
            </a:sp3d>
          </a:bodyPr>
          <a:lstStyle/>
          <a:p>
            <a:pPr>
              <a:defRPr/>
            </a:pPr>
            <a:r>
              <a:rPr lang="ru-RU" sz="2000" dirty="0"/>
              <a:t>Контакты</a:t>
            </a:r>
          </a:p>
        </p:txBody>
      </p:sp>
      <p:sp>
        <p:nvSpPr>
          <p:cNvPr id="10" name="Содержимое 9"/>
          <p:cNvSpPr>
            <a:spLocks noGrp="1"/>
          </p:cNvSpPr>
          <p:nvPr>
            <p:ph type="body" sz="quarter" idx="10"/>
          </p:nvPr>
        </p:nvSpPr>
        <p:spPr>
          <a:xfrm>
            <a:off x="1331640" y="1052736"/>
            <a:ext cx="7272808" cy="5112568"/>
          </a:xfrm>
        </p:spPr>
        <p:txBody>
          <a:bodyPr>
            <a:normAutofit/>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sz="2000" dirty="0" smtClean="0"/>
          </a:p>
          <a:p>
            <a:pPr marL="0" indent="0">
              <a:buNone/>
            </a:pPr>
            <a:r>
              <a:rPr lang="ru-RU" sz="2000" dirty="0" smtClean="0">
                <a:solidFill>
                  <a:schemeClr val="tx1">
                    <a:lumMod val="75000"/>
                    <a:lumOff val="25000"/>
                  </a:schemeClr>
                </a:solidFill>
              </a:rPr>
              <a:t>Юрий ГОРЯЧИЙ</a:t>
            </a:r>
            <a:endParaRPr lang="ru-RU" sz="2000" dirty="0">
              <a:solidFill>
                <a:schemeClr val="tx1">
                  <a:lumMod val="75000"/>
                  <a:lumOff val="25000"/>
                </a:schemeClr>
              </a:solidFill>
            </a:endParaRPr>
          </a:p>
          <a:p>
            <a:pPr marL="0" lvl="0" indent="0" eaLnBrk="0" fontAlgn="base" hangingPunct="0">
              <a:spcBef>
                <a:spcPct val="0"/>
              </a:spcBef>
              <a:spcAft>
                <a:spcPct val="0"/>
              </a:spcAft>
              <a:buClrTx/>
              <a:buNone/>
              <a:tabLst>
                <a:tab pos="3076575" algn="ctr"/>
                <a:tab pos="6153150" algn="r"/>
              </a:tabLst>
            </a:pPr>
            <a:r>
              <a:rPr lang="ru-RU" sz="2000" dirty="0" smtClean="0">
                <a:solidFill>
                  <a:schemeClr val="tx1">
                    <a:lumMod val="75000"/>
                    <a:lumOff val="25000"/>
                  </a:schemeClr>
                </a:solidFill>
                <a:ea typeface="Calibri" pitchFamily="34" charset="0"/>
                <a:cs typeface="Tahoma" pitchFamily="34" charset="0"/>
              </a:rPr>
              <a:t>Тел.: +7 </a:t>
            </a:r>
            <a:r>
              <a:rPr lang="en-US" sz="2000" dirty="0" smtClean="0">
                <a:solidFill>
                  <a:schemeClr val="tx1">
                    <a:lumMod val="75000"/>
                    <a:lumOff val="25000"/>
                  </a:schemeClr>
                </a:solidFill>
                <a:ea typeface="Calibri" pitchFamily="34" charset="0"/>
                <a:cs typeface="Tahoma" pitchFamily="34" charset="0"/>
              </a:rPr>
              <a:t>9</a:t>
            </a:r>
            <a:r>
              <a:rPr lang="ru-RU" sz="2000" dirty="0" smtClean="0">
                <a:solidFill>
                  <a:schemeClr val="tx1">
                    <a:lumMod val="75000"/>
                    <a:lumOff val="25000"/>
                  </a:schemeClr>
                </a:solidFill>
                <a:ea typeface="Calibri" pitchFamily="34" charset="0"/>
                <a:cs typeface="Tahoma" pitchFamily="34" charset="0"/>
              </a:rPr>
              <a:t>65</a:t>
            </a:r>
            <a:r>
              <a:rPr lang="en-US" sz="2000" dirty="0" smtClean="0">
                <a:solidFill>
                  <a:schemeClr val="tx1">
                    <a:lumMod val="75000"/>
                    <a:lumOff val="25000"/>
                  </a:schemeClr>
                </a:solidFill>
                <a:ea typeface="Calibri" pitchFamily="34" charset="0"/>
                <a:cs typeface="Tahoma" pitchFamily="34" charset="0"/>
              </a:rPr>
              <a:t> 5</a:t>
            </a:r>
            <a:r>
              <a:rPr lang="ru-RU" sz="2000" dirty="0" smtClean="0">
                <a:solidFill>
                  <a:schemeClr val="tx1">
                    <a:lumMod val="75000"/>
                    <a:lumOff val="25000"/>
                  </a:schemeClr>
                </a:solidFill>
                <a:ea typeface="Calibri" pitchFamily="34" charset="0"/>
                <a:cs typeface="Tahoma" pitchFamily="34" charset="0"/>
              </a:rPr>
              <a:t>2</a:t>
            </a:r>
            <a:r>
              <a:rPr lang="en-US" sz="2000" dirty="0" smtClean="0">
                <a:solidFill>
                  <a:schemeClr val="tx1">
                    <a:lumMod val="75000"/>
                    <a:lumOff val="25000"/>
                  </a:schemeClr>
                </a:solidFill>
                <a:ea typeface="Calibri" pitchFamily="34" charset="0"/>
                <a:cs typeface="Tahoma" pitchFamily="34" charset="0"/>
              </a:rPr>
              <a:t>4 </a:t>
            </a:r>
            <a:r>
              <a:rPr lang="ru-RU" sz="2000" dirty="0" smtClean="0">
                <a:solidFill>
                  <a:schemeClr val="tx1">
                    <a:lumMod val="75000"/>
                    <a:lumOff val="25000"/>
                  </a:schemeClr>
                </a:solidFill>
                <a:ea typeface="Calibri" pitchFamily="34" charset="0"/>
                <a:cs typeface="Tahoma" pitchFamily="34" charset="0"/>
              </a:rPr>
              <a:t>76</a:t>
            </a:r>
            <a:r>
              <a:rPr lang="en-US" sz="2000" dirty="0" smtClean="0">
                <a:solidFill>
                  <a:schemeClr val="tx1">
                    <a:lumMod val="75000"/>
                    <a:lumOff val="25000"/>
                  </a:schemeClr>
                </a:solidFill>
                <a:ea typeface="Calibri" pitchFamily="34" charset="0"/>
                <a:cs typeface="Tahoma" pitchFamily="34" charset="0"/>
              </a:rPr>
              <a:t> 5</a:t>
            </a:r>
            <a:r>
              <a:rPr lang="ru-RU" sz="2000" dirty="0" smtClean="0">
                <a:solidFill>
                  <a:schemeClr val="tx1">
                    <a:lumMod val="75000"/>
                    <a:lumOff val="25000"/>
                  </a:schemeClr>
                </a:solidFill>
                <a:ea typeface="Calibri" pitchFamily="34" charset="0"/>
                <a:cs typeface="Tahoma" pitchFamily="34" charset="0"/>
              </a:rPr>
              <a:t>0</a:t>
            </a:r>
            <a:endParaRPr lang="ru-RU" sz="2000" dirty="0" smtClean="0">
              <a:solidFill>
                <a:schemeClr val="tx1">
                  <a:lumMod val="75000"/>
                  <a:lumOff val="25000"/>
                </a:schemeClr>
              </a:solidFill>
            </a:endParaRPr>
          </a:p>
          <a:p>
            <a:pPr marL="0" lvl="0" indent="0" eaLnBrk="0" fontAlgn="base" hangingPunct="0">
              <a:spcBef>
                <a:spcPct val="0"/>
              </a:spcBef>
              <a:spcAft>
                <a:spcPct val="0"/>
              </a:spcAft>
              <a:buClrTx/>
              <a:buNone/>
              <a:tabLst>
                <a:tab pos="3076575" algn="ctr"/>
                <a:tab pos="6153150" algn="r"/>
              </a:tabLst>
            </a:pPr>
            <a:r>
              <a:rPr lang="en-US" sz="2000" b="0" dirty="0" smtClean="0">
                <a:solidFill>
                  <a:schemeClr val="tx1">
                    <a:lumMod val="75000"/>
                    <a:lumOff val="25000"/>
                  </a:schemeClr>
                </a:solidFill>
                <a:ea typeface="Calibri" pitchFamily="34" charset="0"/>
                <a:cs typeface="Tahoma" pitchFamily="34" charset="0"/>
                <a:hlinkClick r:id="rId3"/>
              </a:rPr>
              <a:t>www</a:t>
            </a:r>
            <a:r>
              <a:rPr lang="ru-RU" sz="2000" b="0" dirty="0" smtClean="0">
                <a:solidFill>
                  <a:schemeClr val="tx1">
                    <a:lumMod val="75000"/>
                    <a:lumOff val="25000"/>
                  </a:schemeClr>
                </a:solidFill>
                <a:ea typeface="Calibri" pitchFamily="34" charset="0"/>
                <a:cs typeface="Tahoma" pitchFamily="34" charset="0"/>
                <a:hlinkClick r:id="rId3"/>
              </a:rPr>
              <a:t>.</a:t>
            </a:r>
            <a:r>
              <a:rPr lang="en-US" sz="2000" b="0" dirty="0" err="1" smtClean="0">
                <a:solidFill>
                  <a:schemeClr val="tx1">
                    <a:lumMod val="75000"/>
                    <a:lumOff val="25000"/>
                  </a:schemeClr>
                </a:solidFill>
                <a:ea typeface="Calibri" pitchFamily="34" charset="0"/>
                <a:cs typeface="Tahoma" pitchFamily="34" charset="0"/>
                <a:hlinkClick r:id="rId3"/>
              </a:rPr>
              <a:t>sam</a:t>
            </a:r>
            <a:r>
              <a:rPr lang="ru-RU" sz="2000" b="0" dirty="0" smtClean="0">
                <a:solidFill>
                  <a:schemeClr val="tx1">
                    <a:lumMod val="75000"/>
                    <a:lumOff val="25000"/>
                  </a:schemeClr>
                </a:solidFill>
                <a:ea typeface="Calibri" pitchFamily="34" charset="0"/>
                <a:cs typeface="Tahoma" pitchFamily="34" charset="0"/>
                <a:hlinkClick r:id="rId3"/>
              </a:rPr>
              <a:t>-</a:t>
            </a:r>
            <a:r>
              <a:rPr lang="en-US" sz="2000" b="0" dirty="0" smtClean="0">
                <a:solidFill>
                  <a:schemeClr val="tx1">
                    <a:lumMod val="75000"/>
                    <a:lumOff val="25000"/>
                  </a:schemeClr>
                </a:solidFill>
                <a:ea typeface="Calibri" pitchFamily="34" charset="0"/>
                <a:cs typeface="Tahoma" pitchFamily="34" charset="0"/>
                <a:hlinkClick r:id="rId3"/>
              </a:rPr>
              <a:t>audit</a:t>
            </a:r>
            <a:r>
              <a:rPr lang="ru-RU" sz="2000" b="0" dirty="0" smtClean="0">
                <a:solidFill>
                  <a:schemeClr val="tx1">
                    <a:lumMod val="75000"/>
                    <a:lumOff val="25000"/>
                  </a:schemeClr>
                </a:solidFill>
                <a:ea typeface="Calibri" pitchFamily="34" charset="0"/>
                <a:cs typeface="Tahoma" pitchFamily="34" charset="0"/>
                <a:hlinkClick r:id="rId3"/>
              </a:rPr>
              <a:t>.</a:t>
            </a:r>
            <a:r>
              <a:rPr lang="en-US" sz="2000" b="0" dirty="0" err="1" smtClean="0">
                <a:solidFill>
                  <a:schemeClr val="tx1">
                    <a:lumMod val="75000"/>
                    <a:lumOff val="25000"/>
                  </a:schemeClr>
                </a:solidFill>
                <a:ea typeface="Calibri" pitchFamily="34" charset="0"/>
                <a:cs typeface="Tahoma" pitchFamily="34" charset="0"/>
                <a:hlinkClick r:id="rId3"/>
              </a:rPr>
              <a:t>ru</a:t>
            </a:r>
            <a:endParaRPr lang="ru-RU" sz="2000" b="0" dirty="0" smtClean="0">
              <a:solidFill>
                <a:schemeClr val="tx1">
                  <a:lumMod val="75000"/>
                  <a:lumOff val="25000"/>
                </a:schemeClr>
              </a:solidFill>
              <a:ea typeface="Calibri" pitchFamily="34" charset="0"/>
              <a:cs typeface="Tahoma" pitchFamily="34" charset="0"/>
            </a:endParaRPr>
          </a:p>
          <a:p>
            <a:pPr marL="0" lvl="0" indent="0" eaLnBrk="0" fontAlgn="base" hangingPunct="0">
              <a:spcBef>
                <a:spcPct val="0"/>
              </a:spcBef>
              <a:spcAft>
                <a:spcPct val="0"/>
              </a:spcAft>
              <a:buClrTx/>
              <a:buNone/>
              <a:tabLst>
                <a:tab pos="3076575" algn="ctr"/>
                <a:tab pos="6153150" algn="r"/>
              </a:tabLst>
            </a:pPr>
            <a:r>
              <a:rPr lang="en-US" sz="2000" b="0" dirty="0" smtClean="0">
                <a:solidFill>
                  <a:schemeClr val="tx1">
                    <a:lumMod val="75000"/>
                    <a:lumOff val="25000"/>
                  </a:schemeClr>
                </a:solidFill>
                <a:ea typeface="Calibri" pitchFamily="34" charset="0"/>
                <a:cs typeface="Tahoma" pitchFamily="34" charset="0"/>
                <a:hlinkClick r:id="rId4"/>
              </a:rPr>
              <a:t>www.samitam.ru</a:t>
            </a:r>
            <a:r>
              <a:rPr lang="en-US" sz="2000" b="0" dirty="0" smtClean="0">
                <a:solidFill>
                  <a:schemeClr val="tx1">
                    <a:lumMod val="75000"/>
                    <a:lumOff val="25000"/>
                  </a:schemeClr>
                </a:solidFill>
                <a:ea typeface="Calibri" pitchFamily="34" charset="0"/>
                <a:cs typeface="Tahoma" pitchFamily="34" charset="0"/>
              </a:rPr>
              <a:t> </a:t>
            </a:r>
            <a:endParaRPr lang="ru-RU" sz="2000" b="0" dirty="0" smtClean="0">
              <a:solidFill>
                <a:schemeClr val="tx1">
                  <a:lumMod val="75000"/>
                  <a:lumOff val="25000"/>
                </a:schemeClr>
              </a:solidFill>
              <a:ea typeface="Calibri" pitchFamily="34" charset="0"/>
              <a:cs typeface="Tahoma" pitchFamily="34" charset="0"/>
            </a:endParaRPr>
          </a:p>
          <a:p>
            <a:pPr marL="0" lvl="0" indent="0" eaLnBrk="0" fontAlgn="base" hangingPunct="0">
              <a:spcBef>
                <a:spcPct val="0"/>
              </a:spcBef>
              <a:spcAft>
                <a:spcPct val="0"/>
              </a:spcAft>
              <a:buClrTx/>
              <a:buNone/>
              <a:tabLst>
                <a:tab pos="3076575" algn="ctr"/>
                <a:tab pos="6153150" algn="r"/>
              </a:tabLst>
            </a:pPr>
            <a:r>
              <a:rPr lang="en-US" sz="2000" b="0" dirty="0" smtClean="0">
                <a:solidFill>
                  <a:schemeClr val="tx1">
                    <a:lumMod val="75000"/>
                    <a:lumOff val="25000"/>
                  </a:schemeClr>
                </a:solidFill>
                <a:cs typeface="Tahoma" pitchFamily="34" charset="0"/>
                <a:hlinkClick r:id="rId5"/>
              </a:rPr>
              <a:t>sam-info@softline.ru</a:t>
            </a:r>
            <a:endParaRPr lang="en-US" sz="2000" b="0" dirty="0" smtClean="0">
              <a:solidFill>
                <a:schemeClr val="tx1">
                  <a:lumMod val="75000"/>
                  <a:lumOff val="25000"/>
                </a:schemeClr>
              </a:solidFill>
              <a:cs typeface="Tahoma" pitchFamily="34" charset="0"/>
            </a:endParaRPr>
          </a:p>
          <a:p>
            <a:pPr>
              <a:buNone/>
            </a:pPr>
            <a:r>
              <a:rPr lang="ru-RU" dirty="0" smtClean="0"/>
              <a:t> </a:t>
            </a:r>
            <a:endParaRPr lang="ru-RU" dirty="0"/>
          </a:p>
        </p:txBody>
      </p:sp>
      <p:pic>
        <p:nvPicPr>
          <p:cNvPr id="5" name="Рисунок 4" descr="j0412566.wmf"/>
          <p:cNvPicPr>
            <a:picLocks noChangeAspect="1"/>
          </p:cNvPicPr>
          <p:nvPr/>
        </p:nvPicPr>
        <p:blipFill>
          <a:blip r:embed="rId6" cstate="print"/>
          <a:stretch>
            <a:fillRect/>
          </a:stretch>
        </p:blipFill>
        <p:spPr>
          <a:xfrm>
            <a:off x="6516216" y="3356992"/>
            <a:ext cx="1871050" cy="2118511"/>
          </a:xfrm>
          <a:prstGeom prst="rect">
            <a:avLst/>
          </a:prstGeom>
        </p:spPr>
      </p:pic>
      <p:sp>
        <p:nvSpPr>
          <p:cNvPr id="8" name="TextBox 7"/>
          <p:cNvSpPr txBox="1"/>
          <p:nvPr/>
        </p:nvSpPr>
        <p:spPr>
          <a:xfrm>
            <a:off x="1331640" y="1772816"/>
            <a:ext cx="7397426"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4000" dirty="0">
                <a:solidFill>
                  <a:srgbClr val="C00000"/>
                </a:solidFill>
                <a:latin typeface="+mj-lt"/>
                <a:ea typeface="+mj-ea"/>
                <a:cs typeface="+mj-cs"/>
              </a:rPr>
              <a:t>С удовольствием отвечу на ваши вопросы</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Знаете ли вы, что такое </a:t>
            </a:r>
            <a:r>
              <a:rPr lang="en-US" dirty="0" smtClean="0"/>
              <a:t>SAM</a:t>
            </a:r>
            <a:endParaRPr lang="ru-RU" dirty="0"/>
          </a:p>
        </p:txBody>
      </p:sp>
      <p:graphicFrame>
        <p:nvGraphicFramePr>
          <p:cNvPr id="5" name="Диаграмма 4"/>
          <p:cNvGraphicFramePr/>
          <p:nvPr>
            <p:extLst>
              <p:ext uri="{D42A27DB-BD31-4B8C-83A1-F6EECF244321}">
                <p14:modId xmlns:p14="http://schemas.microsoft.com/office/powerpoint/2010/main" val="2067549464"/>
              </p:ext>
            </p:extLst>
          </p:nvPr>
        </p:nvGraphicFramePr>
        <p:xfrm>
          <a:off x="1115616" y="1268760"/>
          <a:ext cx="7416824" cy="4536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140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400" dirty="0" smtClean="0"/>
              <a:t>Знакомы ли вы с законодательством, регулирующим вопросы использования ПО</a:t>
            </a:r>
            <a:endParaRPr lang="ru-RU" sz="2400" dirty="0"/>
          </a:p>
        </p:txBody>
      </p:sp>
      <p:graphicFrame>
        <p:nvGraphicFramePr>
          <p:cNvPr id="4" name="Диаграмма 3"/>
          <p:cNvGraphicFramePr/>
          <p:nvPr>
            <p:extLst>
              <p:ext uri="{D42A27DB-BD31-4B8C-83A1-F6EECF244321}">
                <p14:modId xmlns:p14="http://schemas.microsoft.com/office/powerpoint/2010/main" val="2272462001"/>
              </p:ext>
            </p:extLst>
          </p:nvPr>
        </p:nvGraphicFramePr>
        <p:xfrm>
          <a:off x="1115616" y="1196752"/>
          <a:ext cx="7632848"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3384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500" dirty="0" smtClean="0"/>
              <a:t>Проводите ли вы инвентаризацию и учёт ПО</a:t>
            </a:r>
            <a:endParaRPr lang="ru-RU" sz="2500" dirty="0"/>
          </a:p>
        </p:txBody>
      </p:sp>
      <p:graphicFrame>
        <p:nvGraphicFramePr>
          <p:cNvPr id="5" name="Диаграмма 4"/>
          <p:cNvGraphicFramePr/>
          <p:nvPr>
            <p:extLst>
              <p:ext uri="{D42A27DB-BD31-4B8C-83A1-F6EECF244321}">
                <p14:modId xmlns:p14="http://schemas.microsoft.com/office/powerpoint/2010/main" val="2729197704"/>
              </p:ext>
            </p:extLst>
          </p:nvPr>
        </p:nvGraphicFramePr>
        <p:xfrm>
          <a:off x="1115616" y="1196752"/>
          <a:ext cx="7632848"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043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400" dirty="0" smtClean="0"/>
              <a:t>Ведётся ли в вашей компании учёт документов, касающихся ПО, и их хранение?</a:t>
            </a:r>
            <a:endParaRPr lang="ru-RU" sz="2400" dirty="0"/>
          </a:p>
        </p:txBody>
      </p:sp>
      <p:graphicFrame>
        <p:nvGraphicFramePr>
          <p:cNvPr id="4" name="Диаграмма 3"/>
          <p:cNvGraphicFramePr/>
          <p:nvPr>
            <p:extLst>
              <p:ext uri="{D42A27DB-BD31-4B8C-83A1-F6EECF244321}">
                <p14:modId xmlns:p14="http://schemas.microsoft.com/office/powerpoint/2010/main" val="2844588493"/>
              </p:ext>
            </p:extLst>
          </p:nvPr>
        </p:nvGraphicFramePr>
        <p:xfrm>
          <a:off x="1115616" y="1268760"/>
          <a:ext cx="7560839" cy="4680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0763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400" dirty="0" smtClean="0"/>
              <a:t>Существуют ли документы, регулирующие жизненный цикл ПО от возникновения необходимости в нём до удаления?</a:t>
            </a:r>
            <a:endParaRPr lang="ru-RU" sz="2400" dirty="0"/>
          </a:p>
        </p:txBody>
      </p:sp>
      <p:graphicFrame>
        <p:nvGraphicFramePr>
          <p:cNvPr id="5" name="Диаграмма 4"/>
          <p:cNvGraphicFramePr/>
          <p:nvPr>
            <p:extLst>
              <p:ext uri="{D42A27DB-BD31-4B8C-83A1-F6EECF244321}">
                <p14:modId xmlns:p14="http://schemas.microsoft.com/office/powerpoint/2010/main" val="2117514574"/>
              </p:ext>
            </p:extLst>
          </p:nvPr>
        </p:nvGraphicFramePr>
        <p:xfrm>
          <a:off x="1115616" y="1412776"/>
          <a:ext cx="7560839"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8438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1057861" y="1244683"/>
            <a:ext cx="7474580" cy="4560582"/>
            <a:chOff x="-142908" y="642144"/>
            <a:chExt cx="9286940" cy="5358624"/>
          </a:xfrm>
        </p:grpSpPr>
        <p:grpSp>
          <p:nvGrpSpPr>
            <p:cNvPr id="26" name="Группа 25"/>
            <p:cNvGrpSpPr/>
            <p:nvPr/>
          </p:nvGrpSpPr>
          <p:grpSpPr>
            <a:xfrm>
              <a:off x="5429256" y="2428094"/>
              <a:ext cx="3714776" cy="1929600"/>
              <a:chOff x="4643438" y="1142484"/>
              <a:chExt cx="4297341" cy="1999962"/>
            </a:xfrm>
          </p:grpSpPr>
          <p:sp>
            <p:nvSpPr>
              <p:cNvPr id="12" name="Прямоугольник 11"/>
              <p:cNvSpPr/>
              <p:nvPr/>
            </p:nvSpPr>
            <p:spPr>
              <a:xfrm>
                <a:off x="4643438" y="1256730"/>
                <a:ext cx="3500462" cy="1571636"/>
              </a:xfrm>
              <a:prstGeom prst="rect">
                <a:avLst/>
              </a:prstGeom>
            </p:spPr>
            <p:style>
              <a:lnRef idx="1">
                <a:schemeClr val="dk1"/>
              </a:lnRef>
              <a:fillRef idx="2">
                <a:schemeClr val="dk1"/>
              </a:fillRef>
              <a:effectRef idx="1">
                <a:schemeClr val="dk1"/>
              </a:effectRef>
              <a:fontRef idx="minor">
                <a:schemeClr val="dk1"/>
              </a:fontRef>
            </p:style>
            <p:txBody>
              <a:bodyPr tIns="36000" bIns="252000" rtlCol="0" anchor="ctr"/>
              <a:lstStyle/>
              <a:p>
                <a:r>
                  <a:rPr lang="ru-RU" sz="1600" dirty="0" smtClean="0"/>
                  <a:t>Высокие цены </a:t>
                </a:r>
              </a:p>
              <a:p>
                <a:r>
                  <a:rPr lang="ru-RU" sz="1600" dirty="0" smtClean="0"/>
                  <a:t>закупки ПО</a:t>
                </a:r>
                <a:endParaRPr lang="ru-RU" sz="1600" dirty="0"/>
              </a:p>
            </p:txBody>
          </p:sp>
          <p:pic>
            <p:nvPicPr>
              <p:cNvPr id="17" name="Рисунок 16" descr="j0434888.png"/>
              <p:cNvPicPr>
                <a:picLocks noChangeAspect="1"/>
              </p:cNvPicPr>
              <p:nvPr/>
            </p:nvPicPr>
            <p:blipFill>
              <a:blip r:embed="rId3" cstate="print"/>
              <a:stretch>
                <a:fillRect/>
              </a:stretch>
            </p:blipFill>
            <p:spPr>
              <a:xfrm>
                <a:off x="6940817" y="1142484"/>
                <a:ext cx="1999962" cy="1999962"/>
              </a:xfrm>
              <a:prstGeom prst="rect">
                <a:avLst/>
              </a:prstGeom>
            </p:spPr>
          </p:pic>
        </p:grpSp>
        <p:grpSp>
          <p:nvGrpSpPr>
            <p:cNvPr id="4" name="Группа 3"/>
            <p:cNvGrpSpPr/>
            <p:nvPr/>
          </p:nvGrpSpPr>
          <p:grpSpPr>
            <a:xfrm>
              <a:off x="2000232" y="642144"/>
              <a:ext cx="3643200" cy="1929600"/>
              <a:chOff x="2000232" y="642144"/>
              <a:chExt cx="3643200" cy="1929600"/>
            </a:xfrm>
          </p:grpSpPr>
          <p:sp>
            <p:nvSpPr>
              <p:cNvPr id="11" name="Прямоугольник 10"/>
              <p:cNvSpPr/>
              <p:nvPr/>
            </p:nvSpPr>
            <p:spPr>
              <a:xfrm>
                <a:off x="3079699" y="928011"/>
                <a:ext cx="2563733" cy="1500800"/>
              </a:xfrm>
              <a:prstGeom prst="rect">
                <a:avLst/>
              </a:prstGeom>
            </p:spPr>
            <p:style>
              <a:lnRef idx="1">
                <a:schemeClr val="dk1"/>
              </a:lnRef>
              <a:fillRef idx="2">
                <a:schemeClr val="dk1"/>
              </a:fillRef>
              <a:effectRef idx="1">
                <a:schemeClr val="dk1"/>
              </a:effectRef>
              <a:fontRef idx="minor">
                <a:schemeClr val="dk1"/>
              </a:fontRef>
            </p:style>
            <p:txBody>
              <a:bodyPr tIns="0" bIns="180000" rtlCol="0" anchor="ctr"/>
              <a:lstStyle/>
              <a:p>
                <a:pPr algn="r"/>
                <a:r>
                  <a:rPr lang="ru-RU" sz="1600" dirty="0" smtClean="0"/>
                  <a:t>Необоснованное планирование ИТ бюджета на ПО</a:t>
                </a:r>
                <a:endParaRPr lang="ru-RU" sz="1600" dirty="0"/>
              </a:p>
            </p:txBody>
          </p:sp>
          <p:pic>
            <p:nvPicPr>
              <p:cNvPr id="18" name="Рисунок 17" descr="j0434901.png"/>
              <p:cNvPicPr>
                <a:picLocks noChangeAspect="1"/>
              </p:cNvPicPr>
              <p:nvPr/>
            </p:nvPicPr>
            <p:blipFill>
              <a:blip r:embed="rId4" cstate="print"/>
              <a:stretch>
                <a:fillRect/>
              </a:stretch>
            </p:blipFill>
            <p:spPr>
              <a:xfrm>
                <a:off x="2000232" y="642144"/>
                <a:ext cx="1821600" cy="1929600"/>
              </a:xfrm>
              <a:prstGeom prst="rect">
                <a:avLst/>
              </a:prstGeom>
            </p:spPr>
          </p:pic>
        </p:grpSp>
        <p:grpSp>
          <p:nvGrpSpPr>
            <p:cNvPr id="28" name="Группа 27"/>
            <p:cNvGrpSpPr/>
            <p:nvPr/>
          </p:nvGrpSpPr>
          <p:grpSpPr>
            <a:xfrm>
              <a:off x="428596" y="4000504"/>
              <a:ext cx="3794708" cy="1929600"/>
              <a:chOff x="-384012" y="3324856"/>
              <a:chExt cx="4418027" cy="2224082"/>
            </a:xfrm>
          </p:grpSpPr>
          <p:sp>
            <p:nvSpPr>
              <p:cNvPr id="13" name="Прямоугольник 12"/>
              <p:cNvSpPr/>
              <p:nvPr/>
            </p:nvSpPr>
            <p:spPr>
              <a:xfrm>
                <a:off x="928663" y="3682046"/>
                <a:ext cx="3105352" cy="150019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ru-RU" sz="1600" dirty="0" smtClean="0"/>
                  <a:t>Проверки правоохранительных органов</a:t>
                </a:r>
                <a:endParaRPr lang="ru-RU" sz="1600" dirty="0"/>
              </a:p>
            </p:txBody>
          </p:sp>
          <p:pic>
            <p:nvPicPr>
              <p:cNvPr id="19" name="Рисунок 18" descr="j0433940.png"/>
              <p:cNvPicPr>
                <a:picLocks noChangeAspect="1"/>
              </p:cNvPicPr>
              <p:nvPr/>
            </p:nvPicPr>
            <p:blipFill>
              <a:blip r:embed="rId5" cstate="print"/>
              <a:stretch>
                <a:fillRect/>
              </a:stretch>
            </p:blipFill>
            <p:spPr>
              <a:xfrm>
                <a:off x="-384012" y="3324856"/>
                <a:ext cx="2224082" cy="2224082"/>
              </a:xfrm>
              <a:prstGeom prst="rect">
                <a:avLst/>
              </a:prstGeom>
            </p:spPr>
          </p:pic>
        </p:grpSp>
        <p:grpSp>
          <p:nvGrpSpPr>
            <p:cNvPr id="27" name="Группа 26"/>
            <p:cNvGrpSpPr/>
            <p:nvPr/>
          </p:nvGrpSpPr>
          <p:grpSpPr>
            <a:xfrm>
              <a:off x="4643438" y="4071942"/>
              <a:ext cx="3724630" cy="1928826"/>
              <a:chOff x="4786314" y="3376084"/>
              <a:chExt cx="4235853" cy="2286016"/>
            </a:xfrm>
          </p:grpSpPr>
          <p:sp>
            <p:nvSpPr>
              <p:cNvPr id="14" name="Прямоугольник 13"/>
              <p:cNvSpPr/>
              <p:nvPr/>
            </p:nvSpPr>
            <p:spPr>
              <a:xfrm>
                <a:off x="4786314" y="3675065"/>
                <a:ext cx="3357586" cy="1500198"/>
              </a:xfrm>
              <a:prstGeom prst="rect">
                <a:avLst/>
              </a:prstGeom>
            </p:spPr>
            <p:style>
              <a:lnRef idx="1">
                <a:schemeClr val="dk1"/>
              </a:lnRef>
              <a:fillRef idx="2">
                <a:schemeClr val="dk1"/>
              </a:fillRef>
              <a:effectRef idx="1">
                <a:schemeClr val="dk1"/>
              </a:effectRef>
              <a:fontRef idx="minor">
                <a:schemeClr val="dk1"/>
              </a:fontRef>
            </p:style>
            <p:txBody>
              <a:bodyPr tIns="0" bIns="324000" rtlCol="0" anchor="ctr"/>
              <a:lstStyle/>
              <a:p>
                <a:r>
                  <a:rPr lang="ru-RU" sz="1600" dirty="0" smtClean="0"/>
                  <a:t>Безответственные пользователи</a:t>
                </a:r>
                <a:endParaRPr lang="ru-RU" sz="1600" dirty="0"/>
              </a:p>
            </p:txBody>
          </p:sp>
          <p:pic>
            <p:nvPicPr>
              <p:cNvPr id="20" name="Рисунок 19" descr="j0433941.png"/>
              <p:cNvPicPr>
                <a:picLocks noChangeAspect="1"/>
              </p:cNvPicPr>
              <p:nvPr/>
            </p:nvPicPr>
            <p:blipFill>
              <a:blip r:embed="rId6" cstate="print"/>
              <a:stretch>
                <a:fillRect/>
              </a:stretch>
            </p:blipFill>
            <p:spPr>
              <a:xfrm>
                <a:off x="6736151" y="3376084"/>
                <a:ext cx="2286016" cy="2286016"/>
              </a:xfrm>
              <a:prstGeom prst="rect">
                <a:avLst/>
              </a:prstGeom>
            </p:spPr>
          </p:pic>
        </p:grpSp>
        <p:pic>
          <p:nvPicPr>
            <p:cNvPr id="24" name="Рисунок 23" descr="j0435234.png"/>
            <p:cNvPicPr>
              <a:picLocks noChangeAspect="1"/>
            </p:cNvPicPr>
            <p:nvPr/>
          </p:nvPicPr>
          <p:blipFill>
            <a:blip r:embed="rId7" cstate="print"/>
            <a:stretch>
              <a:fillRect/>
            </a:stretch>
          </p:blipFill>
          <p:spPr>
            <a:xfrm>
              <a:off x="3286116" y="2285992"/>
              <a:ext cx="2357454" cy="2357454"/>
            </a:xfrm>
            <a:prstGeom prst="rect">
              <a:avLst/>
            </a:prstGeom>
          </p:spPr>
        </p:pic>
        <p:grpSp>
          <p:nvGrpSpPr>
            <p:cNvPr id="3" name="Группа 2"/>
            <p:cNvGrpSpPr/>
            <p:nvPr/>
          </p:nvGrpSpPr>
          <p:grpSpPr>
            <a:xfrm>
              <a:off x="-142908" y="2214554"/>
              <a:ext cx="3571689" cy="1929600"/>
              <a:chOff x="-142908" y="2214554"/>
              <a:chExt cx="3571689" cy="1929600"/>
            </a:xfrm>
          </p:grpSpPr>
          <p:sp>
            <p:nvSpPr>
              <p:cNvPr id="33" name="Прямоугольник 32"/>
              <p:cNvSpPr/>
              <p:nvPr/>
            </p:nvSpPr>
            <p:spPr>
              <a:xfrm>
                <a:off x="499934" y="2511415"/>
                <a:ext cx="2928847" cy="14183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ru-RU" sz="1600" dirty="0" smtClean="0"/>
                  <a:t>Неправильно </a:t>
                </a:r>
              </a:p>
              <a:p>
                <a:pPr algn="r"/>
                <a:r>
                  <a:rPr lang="ru-RU" sz="1600" dirty="0" smtClean="0"/>
                  <a:t>оформленные    </a:t>
                </a:r>
              </a:p>
              <a:p>
                <a:pPr algn="r"/>
                <a:r>
                  <a:rPr lang="ru-RU" sz="1600" dirty="0" smtClean="0"/>
                  <a:t>документы</a:t>
                </a:r>
                <a:endParaRPr lang="ru-RU" sz="1600" dirty="0"/>
              </a:p>
            </p:txBody>
          </p:sp>
          <p:pic>
            <p:nvPicPr>
              <p:cNvPr id="34" name="Рисунок 33" descr="j0434879.png"/>
              <p:cNvPicPr>
                <a:picLocks noChangeAspect="1"/>
              </p:cNvPicPr>
              <p:nvPr/>
            </p:nvPicPr>
            <p:blipFill>
              <a:blip r:embed="rId8" cstate="print"/>
              <a:stretch>
                <a:fillRect/>
              </a:stretch>
            </p:blipFill>
            <p:spPr>
              <a:xfrm>
                <a:off x="-142908" y="2214554"/>
                <a:ext cx="1928753" cy="1929600"/>
              </a:xfrm>
              <a:prstGeom prst="rect">
                <a:avLst/>
              </a:prstGeom>
            </p:spPr>
          </p:pic>
        </p:grpSp>
      </p:grpSp>
      <p:sp>
        <p:nvSpPr>
          <p:cNvPr id="5" name="Заголовок 4"/>
          <p:cNvSpPr>
            <a:spLocks noGrp="1"/>
          </p:cNvSpPr>
          <p:nvPr>
            <p:ph type="title"/>
          </p:nvPr>
        </p:nvSpPr>
        <p:spPr>
          <a:noFill/>
          <a:ln w="9525">
            <a:noFill/>
            <a:miter lim="800000"/>
            <a:headEnd/>
            <a:tailEnd/>
          </a:ln>
          <a:effectLst/>
        </p:spPr>
        <p:txBody>
          <a:bodyPr vert="horz" wrap="square" lIns="162000" tIns="45720" rIns="91440" bIns="8280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p>
            <a:r>
              <a:rPr lang="ru-RU" sz="2500" dirty="0">
                <a:ln w="11430"/>
              </a:rPr>
              <a:t>С какими проблемами </a:t>
            </a:r>
            <a:r>
              <a:rPr lang="ru-RU" sz="2500" dirty="0" smtClean="0">
                <a:ln w="11430"/>
              </a:rPr>
              <a:t>сталкиваются пользователи</a:t>
            </a:r>
            <a:endParaRPr lang="ru-RU" sz="2500" dirty="0">
              <a:ln w="11430"/>
            </a:endParaRPr>
          </a:p>
        </p:txBody>
      </p:sp>
    </p:spTree>
    <p:extLst>
      <p:ext uri="{BB962C8B-B14F-4D97-AF65-F5344CB8AC3E}">
        <p14:creationId xmlns:p14="http://schemas.microsoft.com/office/powerpoint/2010/main" val="1550125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37A2599249F2284F8A230A3A9562F540" ma:contentTypeVersion="0" ma:contentTypeDescription="Создание документа." ma:contentTypeScope="" ma:versionID="cc4e3d8269a8e2885b74f925d30242a4">
  <xsd:schema xmlns:xsd="http://www.w3.org/2001/XMLSchema" xmlns:p="http://schemas.microsoft.com/office/2006/metadata/properties" targetNamespace="http://schemas.microsoft.com/office/2006/metadata/properties" ma:root="true" ma:fieldsID="53974d1da0c14f073d2cc649cae9f3e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01065-5021-4E1A-A1FF-A342BB505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DD978F5-6EBC-44AB-9A8D-1061CB4BDF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32874</TotalTime>
  <Words>2885</Words>
  <Application>Microsoft Office PowerPoint</Application>
  <PresentationFormat>Экран (4:3)</PresentationFormat>
  <Paragraphs>330</Paragraphs>
  <Slides>31</Slides>
  <Notes>22</Notes>
  <HiddenSlides>3</HiddenSlides>
  <MMClips>0</MMClips>
  <ScaleCrop>false</ScaleCrop>
  <HeadingPairs>
    <vt:vector size="4" baseType="variant">
      <vt:variant>
        <vt:lpstr>Тема</vt:lpstr>
      </vt:variant>
      <vt:variant>
        <vt:i4>6</vt:i4>
      </vt:variant>
      <vt:variant>
        <vt:lpstr>Заголовки слайдов</vt:lpstr>
      </vt:variant>
      <vt:variant>
        <vt:i4>31</vt:i4>
      </vt:variant>
    </vt:vector>
  </HeadingPairs>
  <TitlesOfParts>
    <vt:vector size="37" baseType="lpstr">
      <vt:lpstr>1_Тема Office</vt:lpstr>
      <vt:lpstr>2_Тема Office</vt:lpstr>
      <vt:lpstr>Тема Office</vt:lpstr>
      <vt:lpstr>Специальное оформление</vt:lpstr>
      <vt:lpstr>1_Специальное оформление</vt:lpstr>
      <vt:lpstr>2_Специальное оформление</vt:lpstr>
      <vt:lpstr>Управление программным обеспечением – необходимый инструмент современного бизнеса</vt:lpstr>
      <vt:lpstr>Всероссийское исследование по SAM</vt:lpstr>
      <vt:lpstr>Мы задали несколько вопросов</vt:lpstr>
      <vt:lpstr>Знаете ли вы, что такое SAM</vt:lpstr>
      <vt:lpstr>Знакомы ли вы с законодательством, регулирующим вопросы использования ПО</vt:lpstr>
      <vt:lpstr>Проводите ли вы инвентаризацию и учёт ПО</vt:lpstr>
      <vt:lpstr>Ведётся ли в вашей компании учёт документов, касающихся ПО, и их хранение?</vt:lpstr>
      <vt:lpstr>Существуют ли документы, регулирующие жизненный цикл ПО от возникновения необходимости в нём до удаления?</vt:lpstr>
      <vt:lpstr>С какими проблемами сталкиваются пользователи</vt:lpstr>
      <vt:lpstr>Что такое SAM? SAM – Software Asset Management </vt:lpstr>
      <vt:lpstr>SAM базируется на трёх основных «китах»</vt:lpstr>
      <vt:lpstr>Этапы SAM</vt:lpstr>
      <vt:lpstr>Инвентаризация используемых программ</vt:lpstr>
      <vt:lpstr>Презентация PowerPoint</vt:lpstr>
      <vt:lpstr>Наш вклад в SCCM</vt:lpstr>
      <vt:lpstr>Результаты инвентаризации</vt:lpstr>
      <vt:lpstr>Один из примеров среди клиентов</vt:lpstr>
      <vt:lpstr>Верификация лицензионного соответствия</vt:lpstr>
      <vt:lpstr>Создание  базы  данных  имеющихся  лицензий</vt:lpstr>
      <vt:lpstr>Описание бизнес процессов</vt:lpstr>
      <vt:lpstr>Презентация PowerPoint</vt:lpstr>
      <vt:lpstr>Управление контрактами</vt:lpstr>
      <vt:lpstr>Управление контрактами</vt:lpstr>
      <vt:lpstr>Бюджетирование и управление стоимостями контрактов</vt:lpstr>
      <vt:lpstr>Финансовая эффективность SAM</vt:lpstr>
      <vt:lpstr>Пример расчета среди реализованных проектов</vt:lpstr>
      <vt:lpstr>Эффективность разных уровней SAM</vt:lpstr>
      <vt:lpstr>Конкурентные преимущества Softline в области SAM</vt:lpstr>
      <vt:lpstr>Кто уже на вершине горы</vt:lpstr>
      <vt:lpstr>Обзор проекта в Национальном банке «ТРАСТ»</vt:lpstr>
      <vt:lpstr>Контакты</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Goryachiy Yuriy</cp:lastModifiedBy>
  <cp:revision>1776</cp:revision>
  <dcterms:created xsi:type="dcterms:W3CDTF">2008-06-11T08:57:33Z</dcterms:created>
  <dcterms:modified xsi:type="dcterms:W3CDTF">2011-10-18T11:17:25Z</dcterms:modified>
</cp:coreProperties>
</file>