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1" r:id="rId5"/>
    <p:sldId id="294" r:id="rId6"/>
    <p:sldId id="301" r:id="rId7"/>
    <p:sldId id="304" r:id="rId8"/>
    <p:sldId id="303" r:id="rId9"/>
    <p:sldId id="305" r:id="rId10"/>
    <p:sldId id="306" r:id="rId11"/>
    <p:sldId id="307" r:id="rId12"/>
    <p:sldId id="308" r:id="rId13"/>
    <p:sldId id="300" r:id="rId14"/>
    <p:sldId id="263" r:id="rId15"/>
    <p:sldId id="280" r:id="rId16"/>
    <p:sldId id="290" r:id="rId17"/>
    <p:sldId id="295" r:id="rId18"/>
    <p:sldId id="299" r:id="rId19"/>
    <p:sldId id="293" r:id="rId20"/>
    <p:sldId id="298" r:id="rId21"/>
    <p:sldId id="267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870CB-40EC-BB4F-91FA-BD468B50C19D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9B866-8EB8-D444-B10C-21E451A48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B866-8EB8-D444-B10C-21E451A48A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4.fastpic.ru/big/2010/0524/a9/60ec752ac47abf5b4f5859ff309796a9.png" TargetMode="External"/><Relationship Id="rId13" Type="http://schemas.openxmlformats.org/officeDocument/2006/relationships/image" Target="../media/image4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11" Type="http://schemas.openxmlformats.org/officeDocument/2006/relationships/image" Target="../media/image40.gif"/><Relationship Id="rId5" Type="http://schemas.openxmlformats.org/officeDocument/2006/relationships/image" Target="../media/image35.gif"/><Relationship Id="rId10" Type="http://schemas.openxmlformats.org/officeDocument/2006/relationships/image" Target="../media/image39.jpeg"/><Relationship Id="rId4" Type="http://schemas.openxmlformats.org/officeDocument/2006/relationships/image" Target="../media/image2.jpe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4515390"/>
            <a:ext cx="7848872" cy="7858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ИНФОРМАЦИОННАЯ БЕЗОПАСНОСТЬ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СОВРЕМЕННОЕ ПРЕДПРИЯТИЕ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Статьи расходов ИБ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72072"/>
            <a:ext cx="4364203" cy="327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2333779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/>
              <a:t>СЗИ от НСД </a:t>
            </a:r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Антивирусы</a:t>
            </a:r>
            <a:endParaRPr lang="ru-RU" sz="2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МЭ</a:t>
            </a:r>
            <a:endParaRPr lang="ru-RU" sz="2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Аутентификация </a:t>
            </a:r>
            <a:r>
              <a:rPr lang="ru-RU" sz="2000" b="1" dirty="0" smtClean="0"/>
              <a:t>и идентификация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IPS</a:t>
            </a:r>
            <a:endParaRPr lang="ru-RU" sz="2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Сканер безопасности</a:t>
            </a:r>
            <a:endParaRPr lang="ru-RU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20072" y="468507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ОРГАНИЗАЦИОННЫЕ </a:t>
            </a:r>
            <a:r>
              <a:rPr lang="ru-RU" sz="2000" b="1" dirty="0" smtClean="0"/>
              <a:t>МЕРЫ</a:t>
            </a:r>
            <a:endParaRPr lang="ru-RU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48064" y="191683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ТЕХНИЧЕСКИЕ  МЕРЫ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609325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АТТЕСТАЦИЯ и СЕРТИФИКАЦИЯ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2247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Профиль компании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5256584" cy="4680520"/>
          </a:xfrm>
          <a:noFill/>
          <a:ln w="0">
            <a:noFill/>
          </a:ln>
        </p:spPr>
        <p:txBody>
          <a:bodyPr anchor="t">
            <a:noAutofit/>
          </a:bodyPr>
          <a:lstStyle/>
          <a:p>
            <a:pPr marL="358775" lvl="1" indent="-358775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Компания основана в 2001 г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8775" lvl="1" indent="-358775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Самая динамично-развивающаяся компания российского ИТ-рынка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Оборот компании в 2010 г. составил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22 млрд руб.</a:t>
            </a:r>
          </a:p>
          <a:p>
            <a:pPr marL="358775" lvl="1" indent="-358775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Входит в ТОП-10 крупнейших высокотехнологичных интеграторов РФ и СНГ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Успешно реализовано более 2000 проектов (за год рост составил 25%)</a:t>
            </a:r>
          </a:p>
          <a:p>
            <a:pPr marL="355600" lvl="1" indent="-355600" defTabSz="355600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штате компании работают более 1000 высококвалифицированных специалистов, обладающих сертификатами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55600" lvl="1" indent="-355600" defTabSz="355600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68288" indent="-268288">
              <a:buClr>
                <a:srgbClr val="C00000"/>
              </a:buClr>
              <a:defRPr/>
            </a:pPr>
            <a:endParaRPr lang="ru-RU" sz="1000" dirty="0">
              <a:solidFill>
                <a:srgbClr val="0B3461"/>
              </a:solidFill>
              <a:latin typeface="Calibri" pitchFamily="34" charset="0"/>
            </a:endParaRPr>
          </a:p>
          <a:p>
            <a:pPr marL="268288" indent="-268288">
              <a:buClr>
                <a:srgbClr val="C00000"/>
              </a:buClr>
              <a:defRPr/>
            </a:pPr>
            <a:endParaRPr lang="ru-RU" sz="1000" dirty="0">
              <a:solidFill>
                <a:srgbClr val="0B3461"/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ru-RU" sz="1000" dirty="0">
              <a:solidFill>
                <a:srgbClr val="0B3461"/>
              </a:solidFill>
              <a:latin typeface="Calibri" pitchFamily="34" charset="0"/>
            </a:endParaRPr>
          </a:p>
          <a:p>
            <a:pPr marL="355600" lvl="1" indent="-355600" defTabSz="355600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516216" y="1844824"/>
            <a:ext cx="2123728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Портфель решений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5616624" cy="4869160"/>
          </a:xfrm>
          <a:noFill/>
          <a:ln w="0">
            <a:noFill/>
          </a:ln>
        </p:spPr>
        <p:txBody>
          <a:bodyPr>
            <a:noAutofit/>
          </a:bodyPr>
          <a:lstStyle/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ИТ-КОНСАЛТИНГ</a:t>
            </a: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ИНФОРМАЦИОННЫЕ СИСТЕМЫ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СЕТИ И СИСТЕМЫ ПЕРЕДАЧИ ДАННЫХ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СИСТЕМЫ ХРАНЕНИЯ И ОБРАБОТКИ ДАННЫХ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ИНФОРМАЦИОННАЯ БЕЗОПАСНОСТЬ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СИСТЕМЫ УПРАВЛЕНИЯ И МОНИТОРИНГА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СИСТЕМЫ ГОЛОСОВОЙ И МУЛЬТИМЕДИЙНОЙ СВЯЗИ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ИНЖЕНЕРНЫЕ СИСТЕМЫ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ПРОМЫШЛЕННАЯ АВТОМАТИЗАЦИЯ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СЕРВИС И ПРОФЕССИОНАЛЬНЫЕ УСЛУГИ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40000"/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RFilonenko\Desktop\clipart\business\fotolia_1408006_72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10000"/>
          </a:blip>
          <a:srcRect/>
          <a:stretch>
            <a:fillRect/>
          </a:stretch>
        </p:blipFill>
        <p:spPr bwMode="auto">
          <a:xfrm flipH="1">
            <a:off x="6732240" y="1916832"/>
            <a:ext cx="2160240" cy="439248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391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Портфель решений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44216"/>
            <a:ext cx="6264696" cy="5013176"/>
          </a:xfrm>
          <a:noFill/>
          <a:ln w="0">
            <a:noFill/>
          </a:ln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ИНФОРМАЦИОННАЯ</a:t>
            </a:r>
            <a:r>
              <a:rPr lang="en-US" sz="24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БЕЗОПАСНОСТЬ</a:t>
            </a:r>
            <a:endParaRPr lang="en-US" sz="2400" b="1" dirty="0" smtClean="0">
              <a:solidFill>
                <a:srgbClr val="F5822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ru-RU" sz="2400" b="1" dirty="0">
              <a:solidFill>
                <a:srgbClr val="F58220"/>
              </a:solidFill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услуг в области подготовки и подтверждения соответствия нормативным требованиям по информационной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безопасности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услуг в области создания систем\подсистем менеджмента информационной безопасности и обеспечения непрерывности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бизнеса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Проектирование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внедрение систем\подсистем обеспечения информационной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безопасности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Проектирование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внедрение услуг информационной безопасности в интересах клиентов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заказчика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Аудит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информационной безопасности по требованиям заказчика</a:t>
            </a:r>
          </a:p>
          <a:p>
            <a:pPr marL="358775" lvl="1" indent="-358775">
              <a:spcAft>
                <a:spcPts val="600"/>
              </a:spcAft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lum contrast="-20000"/>
          </a:blip>
          <a:srcRect/>
          <a:stretch>
            <a:fillRect/>
          </a:stretch>
        </p:blipFill>
        <p:spPr bwMode="auto">
          <a:xfrm rot="5400000">
            <a:off x="5644291" y="3061131"/>
            <a:ext cx="4536506" cy="21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Заказчики компании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04248" y="1735578"/>
            <a:ext cx="2232248" cy="4357718"/>
          </a:xfrm>
          <a:prstGeom prst="roundRect">
            <a:avLst>
              <a:gd name="adj" fmla="val 51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2" descr="con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00808"/>
            <a:ext cx="1316718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6" descr="e1158_ruspo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1700808"/>
            <a:ext cx="45775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2" descr="Счетная пала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5541" y="2458126"/>
            <a:ext cx="436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rtcom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5301208"/>
            <a:ext cx="737311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5" descr="banner_telec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4" y="5877272"/>
            <a:ext cx="864098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241202"/>
            <a:ext cx="720080" cy="42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6473" y="2458126"/>
            <a:ext cx="425927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2" descr="conf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4077072"/>
            <a:ext cx="2160240" cy="25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7880" y="2458126"/>
            <a:ext cx="728616" cy="52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920" y="4509120"/>
            <a:ext cx="683568" cy="5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4509120"/>
            <a:ext cx="432048" cy="54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2305" y="4437112"/>
            <a:ext cx="622103" cy="70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06488" y="3322222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74680" y="3322222"/>
            <a:ext cx="66181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6992288" y="3106198"/>
            <a:ext cx="532040" cy="79390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одержимое 2"/>
          <p:cNvSpPr>
            <a:spLocks noGrp="1"/>
          </p:cNvSpPr>
          <p:nvPr>
            <p:ph idx="1"/>
          </p:nvPr>
        </p:nvSpPr>
        <p:spPr>
          <a:xfrm>
            <a:off x="428596" y="2163637"/>
            <a:ext cx="6231636" cy="385765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358775" lvl="1" indent="-358775">
              <a:spcAft>
                <a:spcPts val="600"/>
              </a:spcAft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Нам доверяют более 1000 государственных организаций и крупнейших компаний России:</a:t>
            </a: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900" b="1" dirty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Государственный сектор</a:t>
            </a:r>
          </a:p>
          <a:p>
            <a:pPr marL="358775" lvl="1" indent="-358775">
              <a:spcAft>
                <a:spcPts val="600"/>
              </a:spcAft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Высший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Арбитражный суд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РФ,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Минкомсвязь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России,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Минспорт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России,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Пенсионный фонд, Правительство Москвы,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Росимущество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ФСБ, Федеральная таможенная служба РФ, Федеральная налоговая служба РФ, ФСО</a:t>
            </a: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Операторы связи</a:t>
            </a:r>
          </a:p>
          <a:p>
            <a:pPr marL="358775" lvl="1" indent="-358775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ВымпелКом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Казахтелеком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Комкор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Мегафон, МТС, Объединенный Ростелеком</a:t>
            </a: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Корпоративный рынок</a:t>
            </a:r>
          </a:p>
          <a:p>
            <a:pPr marL="358775" lvl="1" indent="-358775">
              <a:spcAft>
                <a:spcPts val="600"/>
              </a:spcAft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Абсолют Банк, Банк ТРАСТ, Внешторгбанк, Газпромбанк, Лукойл, РЖД, РУСАЛ,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Роснано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Сбербанк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России, ФСК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ЕЭС,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ЦБ РФ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и многие другие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30137"/>
            <a:ext cx="1080120" cy="2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Партнеры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6696744" cy="483209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ABB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ACME Packet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ADVA Optical Networking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Aladdin R.D.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Alcatel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Amdocs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APC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Arbor Networks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ArcSight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Arris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Group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AVAYA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Axiom Systems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BMC Software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BroadSoft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BSI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Check Point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Ciena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Citrix Systems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Comdasys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Cosmocom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Covergence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Dell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EATON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EMC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ECI Telecom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Ekahau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Emerson Network Power  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gbo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Datacomp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HDS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HP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Huawai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IBM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Iconics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Infinera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InfoPrint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InfoVista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InfoWatch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Juniper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Лаборатория Касперского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Keymile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Lampertz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Liebert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LifeSize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NetApp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MetaSolv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Microsoft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Microstrategy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OPNET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Oracle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Packet Design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Polycom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Redback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Networks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Rit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Technologies Ltd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Rittal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Reihle&amp;De-Massari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SAP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Schneider Electric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Sonus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Networks 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S-Terra 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Symantec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Systimax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Trend Micro 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Veraz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networks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VMware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Wago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e-graduate.ru/PublishingFiles/Mailing/logo_microsof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19" y="5373216"/>
            <a:ext cx="1440161" cy="576064"/>
          </a:xfrm>
          <a:prstGeom prst="rect">
            <a:avLst/>
          </a:prstGeom>
          <a:noFill/>
        </p:spPr>
      </p:pic>
      <p:pic>
        <p:nvPicPr>
          <p:cNvPr id="5" name="Picture 2" descr="http://www.kommersant.ru/factbook/handlers/picture.ashx?objectid=5987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09120"/>
            <a:ext cx="1728192" cy="1296144"/>
          </a:xfrm>
          <a:prstGeom prst="rect">
            <a:avLst/>
          </a:prstGeom>
          <a:noFill/>
        </p:spPr>
      </p:pic>
      <p:pic>
        <p:nvPicPr>
          <p:cNvPr id="6" name="Picture 4" descr="http://namedropping.files.wordpress.com/2010/01/huawei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564904"/>
            <a:ext cx="648072" cy="648073"/>
          </a:xfrm>
          <a:prstGeom prst="rect">
            <a:avLst/>
          </a:prstGeom>
          <a:noFill/>
        </p:spPr>
      </p:pic>
      <p:pic>
        <p:nvPicPr>
          <p:cNvPr id="11" name="Picture 6" descr="Картинка 4 из 362">
            <a:hlinkClick r:id="rId8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429000"/>
            <a:ext cx="1401388" cy="492379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22" y="4144951"/>
            <a:ext cx="1425742" cy="652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57" y="1700808"/>
            <a:ext cx="1737391" cy="6717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1038265" cy="981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31" y="6028528"/>
            <a:ext cx="1532361" cy="4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Лицензии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700808"/>
            <a:ext cx="7200800" cy="4536504"/>
          </a:xfrm>
          <a:noFill/>
          <a:ln w="0">
            <a:noFill/>
          </a:ln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ЛИЦЕНЗИИ ЦЕНТРА ПО ЛИЦЕНЗИРОВАНИЮ, СЕРТИФИКАЦИИ И ЗАЩИТЕ ГОСУДАРСТВЕННОЙ ТАЙНЫ ФСБ РОССИИ:</a:t>
            </a: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осуществление работ, связанных с использованием сведений, составляющих государственную тайну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;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разработку и производство шифровальных (криптографических) средств, защищенных с использованием шифровальных (криптографических) средств информационных и телекоммуникационных систем;</a:t>
            </a: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техническое обслуживание шифровальных (криптографических) средств;</a:t>
            </a: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распространение шифровальных (криптографических) средств;</a:t>
            </a: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предоставление услуг в области шифрования информации;</a:t>
            </a: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осуществление работ, связанных с созданием средств защиты информации, содержащей сведения, составляющие государственную тайну;</a:t>
            </a: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осуществление мероприятий и (или) оказание услуг в области защиты государственной тайны. </a:t>
            </a:r>
          </a:p>
          <a:p>
            <a:pPr marL="358775" lvl="1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10000"/>
          </a:blip>
          <a:srcRect/>
          <a:stretch>
            <a:fillRect/>
          </a:stretch>
        </p:blipFill>
        <p:spPr bwMode="auto">
          <a:xfrm flipH="1">
            <a:off x="7092280" y="1916832"/>
            <a:ext cx="18002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74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Лицензии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6336704" cy="4464496"/>
          </a:xfr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0" lvl="1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None/>
            </a:pPr>
            <a:r>
              <a:rPr lang="ru-RU" sz="20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Лицензии </a:t>
            </a:r>
            <a:r>
              <a:rPr lang="ru-RU" sz="2000" b="1" dirty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Федеральной службы по техническому и экспортному контролю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на деятельность по:</a:t>
            </a:r>
          </a:p>
          <a:p>
            <a:pPr marL="758825" lvl="2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защите конфиденциальной информации</a:t>
            </a:r>
          </a:p>
          <a:p>
            <a:pPr marL="758825" lvl="2" indent="-358775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разработке и (или) производству средств защиты конфиденциальной информации</a:t>
            </a:r>
          </a:p>
          <a:p>
            <a:pPr marL="0" lvl="1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None/>
            </a:pPr>
            <a:r>
              <a:rPr lang="ru-RU" sz="2000" b="1" dirty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0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ицензия </a:t>
            </a:r>
            <a:r>
              <a:rPr lang="ru-RU" sz="2000" b="1" dirty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МЧС России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на деятельность по производству работ по монтажу, ремонту и обслуживанию средств обеспечения пожарной безопасности зданий и сооружений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40000"/>
              <a:buNone/>
            </a:pPr>
            <a:r>
              <a:rPr lang="ru-RU" sz="2000" b="1" dirty="0" smtClean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Свидетельства </a:t>
            </a:r>
            <a:r>
              <a:rPr lang="ru-RU" sz="2000" b="1" dirty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СРО НП «СтройСвязьТелеком» и «ПроектСвязьТелеком» о допуске к работам, которые оказывают влияние на безопасность объектов капитального строительства</a:t>
            </a: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RFilonenko\Desktop\clipart\business\сервисные продукты\Depositphotos_1148698_XXL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98088" y="1865860"/>
            <a:ext cx="2066400" cy="4515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1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04290" y="-243408"/>
            <a:ext cx="6160198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ea typeface="+mj-ea"/>
                <a:cs typeface="Arial" pitchFamily="34" charset="0"/>
              </a:rPr>
              <a:t>Региональное присутствие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635896" y="1556792"/>
            <a:ext cx="5112568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1" indent="0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Филиалы в крупнейших городах РФ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странах СНГ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0701" y="2303487"/>
            <a:ext cx="8439771" cy="3933825"/>
            <a:chOff x="380701" y="2303487"/>
            <a:chExt cx="8439771" cy="3933825"/>
          </a:xfrm>
        </p:grpSpPr>
        <p:pic>
          <p:nvPicPr>
            <p:cNvPr id="5" name="Picture 2" descr="C:\Documents and Settings\RFilonenko\Desktop\Буфер\карта_по_регионам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757" y="2303487"/>
              <a:ext cx="7620000" cy="393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1"/>
            <p:cNvSpPr txBox="1">
              <a:spLocks noChangeArrowheads="1"/>
            </p:cNvSpPr>
            <p:nvPr/>
          </p:nvSpPr>
          <p:spPr bwMode="auto">
            <a:xfrm>
              <a:off x="1294021" y="4293096"/>
              <a:ext cx="1333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Краснодар</a:t>
              </a:r>
            </a:p>
          </p:txBody>
        </p:sp>
        <p:sp>
          <p:nvSpPr>
            <p:cNvPr id="7" name="TextBox 52"/>
            <p:cNvSpPr txBox="1">
              <a:spLocks noChangeArrowheads="1"/>
            </p:cNvSpPr>
            <p:nvPr/>
          </p:nvSpPr>
          <p:spPr bwMode="auto">
            <a:xfrm>
              <a:off x="611560" y="2708920"/>
              <a:ext cx="19961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Санкт-Петербург</a:t>
              </a:r>
            </a:p>
          </p:txBody>
        </p:sp>
        <p:sp>
          <p:nvSpPr>
            <p:cNvPr id="8" name="TextBox 53"/>
            <p:cNvSpPr txBox="1">
              <a:spLocks noChangeArrowheads="1"/>
            </p:cNvSpPr>
            <p:nvPr/>
          </p:nvSpPr>
          <p:spPr bwMode="auto">
            <a:xfrm>
              <a:off x="1653593" y="3645024"/>
              <a:ext cx="11188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Arial" pitchFamily="34" charset="0"/>
                  <a:cs typeface="Arial" pitchFamily="34" charset="0"/>
                </a:rPr>
                <a:t>Москва</a:t>
              </a:r>
            </a:p>
          </p:txBody>
        </p:sp>
        <p:sp>
          <p:nvSpPr>
            <p:cNvPr id="9" name="TextBox 54"/>
            <p:cNvSpPr txBox="1">
              <a:spLocks noChangeArrowheads="1"/>
            </p:cNvSpPr>
            <p:nvPr/>
          </p:nvSpPr>
          <p:spPr bwMode="auto">
            <a:xfrm>
              <a:off x="2987824" y="4047414"/>
              <a:ext cx="20949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Нижний Новгород</a:t>
              </a:r>
            </a:p>
          </p:txBody>
        </p:sp>
        <p:sp>
          <p:nvSpPr>
            <p:cNvPr id="10" name="TextBox 55"/>
            <p:cNvSpPr txBox="1">
              <a:spLocks noChangeArrowheads="1"/>
            </p:cNvSpPr>
            <p:nvPr/>
          </p:nvSpPr>
          <p:spPr bwMode="auto">
            <a:xfrm>
              <a:off x="3870307" y="4305730"/>
              <a:ext cx="16364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Екатеринбург</a:t>
              </a:r>
            </a:p>
          </p:txBody>
        </p:sp>
        <p:sp>
          <p:nvSpPr>
            <p:cNvPr id="11" name="TextBox 56"/>
            <p:cNvSpPr txBox="1">
              <a:spLocks noChangeArrowheads="1"/>
            </p:cNvSpPr>
            <p:nvPr/>
          </p:nvSpPr>
          <p:spPr bwMode="auto">
            <a:xfrm>
              <a:off x="4413149" y="4797152"/>
              <a:ext cx="15767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Новосибирск</a:t>
              </a:r>
            </a:p>
          </p:txBody>
        </p:sp>
        <p:sp>
          <p:nvSpPr>
            <p:cNvPr id="12" name="TextBox 57"/>
            <p:cNvSpPr txBox="1">
              <a:spLocks noChangeArrowheads="1"/>
            </p:cNvSpPr>
            <p:nvPr/>
          </p:nvSpPr>
          <p:spPr bwMode="auto">
            <a:xfrm>
              <a:off x="3039836" y="4949794"/>
              <a:ext cx="10275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 err="1">
                  <a:latin typeface="Arial" pitchFamily="34" charset="0"/>
                  <a:cs typeface="Arial" pitchFamily="34" charset="0"/>
                </a:rPr>
                <a:t>Алматы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58"/>
            <p:cNvSpPr txBox="1">
              <a:spLocks noChangeArrowheads="1"/>
            </p:cNvSpPr>
            <p:nvPr/>
          </p:nvSpPr>
          <p:spPr bwMode="auto">
            <a:xfrm>
              <a:off x="2468933" y="5517232"/>
              <a:ext cx="1095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Ташкент</a:t>
              </a:r>
            </a:p>
          </p:txBody>
        </p:sp>
        <p:sp>
          <p:nvSpPr>
            <p:cNvPr id="14" name="TextBox 59"/>
            <p:cNvSpPr txBox="1">
              <a:spLocks noChangeArrowheads="1"/>
            </p:cNvSpPr>
            <p:nvPr/>
          </p:nvSpPr>
          <p:spPr bwMode="auto">
            <a:xfrm>
              <a:off x="7259147" y="5322474"/>
              <a:ext cx="1561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Владивосток</a:t>
              </a:r>
            </a:p>
          </p:txBody>
        </p:sp>
        <p:sp>
          <p:nvSpPr>
            <p:cNvPr id="15" name="TextBox 51"/>
            <p:cNvSpPr txBox="1">
              <a:spLocks noChangeArrowheads="1"/>
            </p:cNvSpPr>
            <p:nvPr/>
          </p:nvSpPr>
          <p:spPr bwMode="auto">
            <a:xfrm>
              <a:off x="380701" y="4365104"/>
              <a:ext cx="7230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Сочи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H="1" flipV="1">
              <a:off x="2540941" y="4005064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flipH="1" flipV="1">
              <a:off x="2267744" y="3068960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H="1" flipV="1">
              <a:off x="3065877" y="4365104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flipH="1" flipV="1">
              <a:off x="3909093" y="4653136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flipH="1" flipV="1">
              <a:off x="4557165" y="5157192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flipH="1" flipV="1">
              <a:off x="2540941" y="5877272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flipH="1" flipV="1">
              <a:off x="3117005" y="5301208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flipH="1" flipV="1">
              <a:off x="1187624" y="4437112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flipH="1" flipV="1">
              <a:off x="884757" y="4365104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flipH="1" flipV="1">
              <a:off x="7365477" y="5661248"/>
              <a:ext cx="144016" cy="72008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2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78904" y="178592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Благодарим за внимание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 кита ИБ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43608" y="2058798"/>
            <a:ext cx="39604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331640" y="229040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ЦЕЛОСТНОСТЬ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43608" y="3429000"/>
            <a:ext cx="39604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043608" y="366060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КОНФИДЕНЦИАЛЬНОСТЬ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043608" y="4797152"/>
            <a:ext cx="39604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331640" y="502875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ДОСТУПНОСТЬ</a:t>
            </a:r>
            <a:endParaRPr lang="ru-RU" sz="2400" b="1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86578"/>
            <a:ext cx="2787408" cy="46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Направления ИБ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4609" y="2348880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4609" y="25649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ЗАЩИТА</a:t>
            </a:r>
            <a:endParaRPr lang="ru-RU" sz="24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39552" y="5058308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44609" y="52743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УПРАВЛЕНИЕ</a:t>
            </a:r>
            <a:endParaRPr lang="ru-RU" sz="24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24929" y="1578238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424929" y="17231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Требования законодательства 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424929" y="2996952"/>
            <a:ext cx="223224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424929" y="316477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Требования</a:t>
            </a:r>
          </a:p>
          <a:p>
            <a:pPr algn="ctr"/>
            <a:r>
              <a:rPr lang="ru-RU" b="1" dirty="0" smtClean="0"/>
              <a:t>=</a:t>
            </a:r>
          </a:p>
          <a:p>
            <a:pPr algn="ctr"/>
            <a:r>
              <a:rPr lang="ru-RU" b="1" dirty="0" smtClean="0"/>
              <a:t>деятельность компании </a:t>
            </a:r>
            <a:endParaRPr lang="ru-RU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05249" y="1484784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305249" y="162967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Непрерывность бизнеса</a:t>
            </a:r>
            <a:endParaRPr lang="ru-RU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305249" y="2564904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305249" y="270979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Защита от мошенничества</a:t>
            </a:r>
            <a:endParaRPr lang="ru-RU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305249" y="3645024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305249" y="378991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Предотвращение утечек</a:t>
            </a:r>
            <a:endParaRPr lang="ru-RU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05249" y="4734272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305249" y="487915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Один раз на длительный период</a:t>
            </a:r>
            <a:endParaRPr lang="ru-RU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305249" y="5805264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6305249" y="59501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Динамичная система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>
            <a:stCxn id="5" idx="3"/>
            <a:endCxn id="48" idx="1"/>
          </p:cNvCxnSpPr>
          <p:nvPr/>
        </p:nvCxnSpPr>
        <p:spPr>
          <a:xfrm flipV="1">
            <a:off x="2776857" y="2046290"/>
            <a:ext cx="648072" cy="7706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" idx="3"/>
          </p:cNvCxnSpPr>
          <p:nvPr/>
        </p:nvCxnSpPr>
        <p:spPr>
          <a:xfrm>
            <a:off x="2776857" y="2795737"/>
            <a:ext cx="648072" cy="11373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0" idx="3"/>
          </p:cNvCxnSpPr>
          <p:nvPr/>
        </p:nvCxnSpPr>
        <p:spPr>
          <a:xfrm flipV="1">
            <a:off x="5657177" y="2046290"/>
            <a:ext cx="648072" cy="17427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50" idx="3"/>
            <a:endCxn id="54" idx="1"/>
          </p:cNvCxnSpPr>
          <p:nvPr/>
        </p:nvCxnSpPr>
        <p:spPr>
          <a:xfrm flipV="1">
            <a:off x="5657177" y="3032956"/>
            <a:ext cx="648072" cy="7560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50" idx="3"/>
            <a:endCxn id="56" idx="1"/>
          </p:cNvCxnSpPr>
          <p:nvPr/>
        </p:nvCxnSpPr>
        <p:spPr>
          <a:xfrm>
            <a:off x="5657177" y="3789040"/>
            <a:ext cx="648072" cy="32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6" idx="3"/>
            <a:endCxn id="58" idx="1"/>
          </p:cNvCxnSpPr>
          <p:nvPr/>
        </p:nvCxnSpPr>
        <p:spPr>
          <a:xfrm flipV="1">
            <a:off x="2771800" y="5202324"/>
            <a:ext cx="3533449" cy="32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36" idx="3"/>
            <a:endCxn id="61" idx="1"/>
          </p:cNvCxnSpPr>
          <p:nvPr/>
        </p:nvCxnSpPr>
        <p:spPr>
          <a:xfrm>
            <a:off x="2771800" y="5526360"/>
            <a:ext cx="3533449" cy="7469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Актуальные задачи в области ИБ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193826"/>
            <a:ext cx="5544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Соответствие ИС отраслевым стандартам и требованиям регуляторов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Защита персональных данных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Безопасность удаленного доступа</a:t>
            </a:r>
            <a:endParaRPr lang="ru-RU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Облачная безопасность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Развитие рынка средств ИБ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0901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128792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Задача: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Соответствие требованиям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7988" y="3681028"/>
            <a:ext cx="12961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49996" y="375477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ИБ</a:t>
            </a:r>
            <a:endParaRPr lang="ru-RU" sz="3600" b="1" dirty="0"/>
          </a:p>
        </p:txBody>
      </p:sp>
      <p:sp>
        <p:nvSpPr>
          <p:cNvPr id="9" name="Овал 8"/>
          <p:cNvSpPr/>
          <p:nvPr/>
        </p:nvSpPr>
        <p:spPr>
          <a:xfrm>
            <a:off x="3983686" y="1484784"/>
            <a:ext cx="13681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91698" y="167119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ФСТЭК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3983686" y="2348880"/>
            <a:ext cx="13681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91698" y="25352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ФСБ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3983686" y="3212976"/>
            <a:ext cx="13681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91698" y="33993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3983686" y="4077072"/>
            <a:ext cx="13681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91698" y="42634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ФСО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4001578" y="4957221"/>
            <a:ext cx="13681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09590" y="504142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Минкомсвязь</a:t>
            </a:r>
            <a:endParaRPr lang="ru-RU" sz="2000" b="1" dirty="0"/>
          </a:p>
        </p:txBody>
      </p:sp>
      <p:sp>
        <p:nvSpPr>
          <p:cNvPr id="25" name="Овал 24"/>
          <p:cNvSpPr/>
          <p:nvPr/>
        </p:nvSpPr>
        <p:spPr>
          <a:xfrm>
            <a:off x="3983686" y="5877272"/>
            <a:ext cx="13681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091698" y="60636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СВР</a:t>
            </a:r>
            <a:endParaRPr lang="ru-RU" sz="2400" b="1" dirty="0"/>
          </a:p>
        </p:txBody>
      </p:sp>
      <p:cxnSp>
        <p:nvCxnSpPr>
          <p:cNvPr id="27" name="Прямая со стрелкой 26"/>
          <p:cNvCxnSpPr>
            <a:stCxn id="7" idx="3"/>
            <a:endCxn id="9" idx="2"/>
          </p:cNvCxnSpPr>
          <p:nvPr/>
        </p:nvCxnSpPr>
        <p:spPr>
          <a:xfrm flipV="1">
            <a:off x="3474132" y="1880828"/>
            <a:ext cx="509554" cy="21962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7" idx="2"/>
          </p:cNvCxnSpPr>
          <p:nvPr/>
        </p:nvCxnSpPr>
        <p:spPr>
          <a:xfrm flipV="1">
            <a:off x="3474132" y="2744924"/>
            <a:ext cx="509554" cy="13321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3"/>
            <a:endCxn id="19" idx="2"/>
          </p:cNvCxnSpPr>
          <p:nvPr/>
        </p:nvCxnSpPr>
        <p:spPr>
          <a:xfrm flipV="1">
            <a:off x="3474132" y="3609020"/>
            <a:ext cx="509554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3"/>
            <a:endCxn id="21" idx="2"/>
          </p:cNvCxnSpPr>
          <p:nvPr/>
        </p:nvCxnSpPr>
        <p:spPr>
          <a:xfrm>
            <a:off x="3474132" y="4077072"/>
            <a:ext cx="509554" cy="3960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" idx="3"/>
            <a:endCxn id="23" idx="2"/>
          </p:cNvCxnSpPr>
          <p:nvPr/>
        </p:nvCxnSpPr>
        <p:spPr>
          <a:xfrm>
            <a:off x="3474132" y="4077072"/>
            <a:ext cx="527446" cy="1276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3"/>
            <a:endCxn id="25" idx="2"/>
          </p:cNvCxnSpPr>
          <p:nvPr/>
        </p:nvCxnSpPr>
        <p:spPr>
          <a:xfrm>
            <a:off x="3474132" y="4077072"/>
            <a:ext cx="509554" cy="21962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657762" y="177281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657762" y="200442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ЦБ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657762" y="303295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657762" y="31409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Минздрав</a:t>
            </a:r>
          </a:p>
          <a:p>
            <a:pPr algn="ctr"/>
            <a:r>
              <a:rPr lang="ru-RU" b="1" dirty="0" err="1" smtClean="0"/>
              <a:t>соцразвитие</a:t>
            </a:r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657762" y="42930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657762" y="44011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Минобразо-вание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657762" y="551723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657762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НАПФ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5" y="1985764"/>
            <a:ext cx="1806327" cy="40386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rot="16200000">
            <a:off x="6624228" y="3392996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624229" y="3471099"/>
            <a:ext cx="338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МЕЖДУНАРОДНЫЕ РЕГУЛЯТОРЫ</a:t>
            </a:r>
            <a:endParaRPr lang="ru-RU" sz="2000" b="1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506580" y="1484784"/>
            <a:ext cx="0" cy="5373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056784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Задача: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Защита персональных данных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561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Измененный ФЗ «О Персональных данных» </a:t>
            </a:r>
          </a:p>
          <a:p>
            <a:pPr algn="ctr"/>
            <a:r>
              <a:rPr lang="ru-RU" sz="2800" b="1" dirty="0" smtClean="0"/>
              <a:t>(№ФЗ-152 от 27.07.2006)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Терминология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Контроль со стороны ФСБ и ФСТЭК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Условия обработки ПДн (трансграничная передача, без разрешения и т.д.)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Права субъектов ПДн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Ужесточение требований к Операторам ПДн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1858"/>
            <a:ext cx="2406368" cy="3872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359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ПРОДОЛЖЕНИЕ СЛЕДУЕТ…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5913784"/>
            <a:ext cx="899592" cy="899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617891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«Бизнес без секретов» в «Российской газете» (№193 от  01.09.2011)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5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Задача: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Защита удаленного доступа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 smtClean="0"/>
              <a:t>ЛЮБОЕ  устройство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ЛЮБОЕ местонахождение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ЛЮБЫЕ данные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ЛЮБАЯ технология доступа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ЛЮБАЯ ОС и приложения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1992" y="4365104"/>
            <a:ext cx="3808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Аутентификация пользователя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Защищенное соединение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Контроль доступа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Шифрование данных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Защита приложений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245347" cy="34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Задача: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Облачная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безопасность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016" y="1556792"/>
            <a:ext cx="89999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Международное законодательство: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NIST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err="1"/>
              <a:t>проект</a:t>
            </a:r>
            <a:r>
              <a:rPr lang="en-US" dirty="0"/>
              <a:t> SP 800-146 </a:t>
            </a:r>
            <a:r>
              <a:rPr lang="ru-RU" b="1" dirty="0" smtClean="0"/>
              <a:t>«</a:t>
            </a:r>
            <a:r>
              <a:rPr lang="en-US" b="1" dirty="0" smtClean="0"/>
              <a:t>Cloud </a:t>
            </a:r>
            <a:r>
              <a:rPr lang="en-US" b="1" dirty="0"/>
              <a:t>Computing Synopsis and </a:t>
            </a:r>
            <a:r>
              <a:rPr lang="en-US" b="1" dirty="0" smtClean="0"/>
              <a:t>Recommendations</a:t>
            </a:r>
            <a:r>
              <a:rPr lang="ru-RU" b="1" dirty="0" smtClean="0"/>
              <a:t>»</a:t>
            </a:r>
            <a:r>
              <a:rPr lang="en-US" dirty="0" smtClean="0"/>
              <a:t>, </a:t>
            </a:r>
          </a:p>
          <a:p>
            <a:r>
              <a:rPr lang="en-US" dirty="0"/>
              <a:t>	</a:t>
            </a:r>
            <a:r>
              <a:rPr lang="ru-RU" dirty="0" smtClean="0"/>
              <a:t>проект «</a:t>
            </a:r>
            <a:r>
              <a:rPr lang="en-US" b="1" dirty="0"/>
              <a:t>Cloud Computing Security Impediments and Mitigations </a:t>
            </a:r>
            <a:r>
              <a:rPr lang="en-US" b="1" dirty="0" smtClean="0"/>
              <a:t>List</a:t>
            </a:r>
            <a:r>
              <a:rPr lang="ru-RU" b="1" dirty="0" smtClean="0"/>
              <a:t>»</a:t>
            </a:r>
            <a:r>
              <a:rPr lang="ru-RU" dirty="0" smtClean="0"/>
              <a:t>	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BSI:</a:t>
            </a:r>
            <a:endParaRPr lang="ru-RU" dirty="0" smtClean="0"/>
          </a:p>
          <a:p>
            <a:r>
              <a:rPr lang="ru-RU" dirty="0" smtClean="0"/>
              <a:t>	«</a:t>
            </a:r>
            <a:r>
              <a:rPr lang="en-US" b="1" dirty="0" smtClean="0"/>
              <a:t>Security </a:t>
            </a:r>
            <a:r>
              <a:rPr lang="en-US" b="1" dirty="0"/>
              <a:t>Recommendations for Cloud Computing </a:t>
            </a:r>
            <a:r>
              <a:rPr lang="en-US" b="1" dirty="0" smtClean="0"/>
              <a:t>Providers</a:t>
            </a:r>
            <a:r>
              <a:rPr lang="ru-RU" b="1" dirty="0" smtClean="0"/>
              <a:t>»  </a:t>
            </a:r>
            <a:r>
              <a:rPr lang="ru-RU" dirty="0" smtClean="0"/>
              <a:t>(июнь 2011);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PCI Consul:</a:t>
            </a:r>
            <a:endParaRPr lang="ru-RU" dirty="0" smtClean="0"/>
          </a:p>
          <a:p>
            <a:r>
              <a:rPr lang="ru-RU" b="1" dirty="0" smtClean="0"/>
              <a:t>	«</a:t>
            </a:r>
            <a:r>
              <a:rPr lang="en-US" b="1" dirty="0" smtClean="0"/>
              <a:t>PCI security standards council publishes </a:t>
            </a:r>
            <a:r>
              <a:rPr lang="en-US" b="1" dirty="0" err="1" smtClean="0"/>
              <a:t>pci</a:t>
            </a:r>
            <a:r>
              <a:rPr lang="en-US" b="1" dirty="0" smtClean="0"/>
              <a:t> </a:t>
            </a:r>
            <a:r>
              <a:rPr lang="en-US" b="1" dirty="0" err="1" smtClean="0"/>
              <a:t>dss</a:t>
            </a:r>
            <a:r>
              <a:rPr lang="en-US" b="1" dirty="0" smtClean="0"/>
              <a:t> virtualization guidelines</a:t>
            </a:r>
            <a:r>
              <a:rPr lang="ru-RU" b="1" dirty="0" smtClean="0"/>
              <a:t>» </a:t>
            </a:r>
            <a:r>
              <a:rPr lang="ru-RU" dirty="0" smtClean="0"/>
              <a:t>(июнь 2011);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ENISA</a:t>
            </a:r>
            <a:r>
              <a:rPr lang="ru-RU" dirty="0" smtClean="0"/>
              <a:t>:</a:t>
            </a:r>
          </a:p>
          <a:p>
            <a:r>
              <a:rPr lang="ru-RU" dirty="0" smtClean="0"/>
              <a:t>	</a:t>
            </a:r>
            <a:r>
              <a:rPr lang="ru-RU" b="1" dirty="0" smtClean="0"/>
              <a:t>«</a:t>
            </a:r>
            <a:r>
              <a:rPr lang="en-US" b="1" dirty="0" smtClean="0"/>
              <a:t>Security </a:t>
            </a:r>
            <a:r>
              <a:rPr lang="en-US" b="1" dirty="0"/>
              <a:t>&amp; Resilience in Governmental Clouds. Making an informed </a:t>
            </a:r>
            <a:r>
              <a:rPr lang="en-US" b="1" dirty="0" smtClean="0"/>
              <a:t>decision</a:t>
            </a:r>
            <a:r>
              <a:rPr lang="ru-RU" b="1" dirty="0" smtClean="0"/>
              <a:t>»</a:t>
            </a:r>
            <a:r>
              <a:rPr lang="ru-RU" dirty="0" smtClean="0"/>
              <a:t> (январь 2011);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ISO (совместно с ITU-T, ISACA, NIST и ENISA</a:t>
            </a:r>
            <a:r>
              <a:rPr lang="ru-RU" dirty="0" smtClean="0"/>
              <a:t>):</a:t>
            </a:r>
          </a:p>
          <a:p>
            <a:r>
              <a:rPr lang="ru-RU" dirty="0"/>
              <a:t>	</a:t>
            </a:r>
            <a:r>
              <a:rPr lang="ru-RU" dirty="0" smtClean="0"/>
              <a:t>проект </a:t>
            </a:r>
            <a:r>
              <a:rPr lang="ru-RU" b="1" dirty="0" smtClean="0"/>
              <a:t>«</a:t>
            </a:r>
            <a:r>
              <a:rPr lang="en-US" b="1" dirty="0" smtClean="0"/>
              <a:t>Information </a:t>
            </a:r>
            <a:r>
              <a:rPr lang="en-US" b="1" dirty="0"/>
              <a:t>technology – Security techniques – Guidelines on Information security controls for the use of cloud computing services based on ISO/IEC </a:t>
            </a:r>
            <a:r>
              <a:rPr lang="en-US" b="1" dirty="0" smtClean="0"/>
              <a:t>27002</a:t>
            </a:r>
            <a:r>
              <a:rPr lang="ru-RU" b="1" dirty="0" smtClean="0"/>
              <a:t>»</a:t>
            </a:r>
            <a:r>
              <a:rPr lang="en-US" dirty="0" smtClean="0"/>
              <a:t>.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7956376" y="1856062"/>
            <a:ext cx="644525" cy="501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27075" y="2348880"/>
            <a:ext cx="644525" cy="501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8278638" y="5733346"/>
            <a:ext cx="644525" cy="501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530435" y="3980300"/>
            <a:ext cx="644525" cy="501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5913784"/>
            <a:ext cx="899592" cy="899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617891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«Путеводитель по облакам» в «</a:t>
            </a:r>
            <a:r>
              <a:rPr lang="en-US" dirty="0" smtClean="0"/>
              <a:t>National Business</a:t>
            </a:r>
            <a:r>
              <a:rPr lang="ru-RU" dirty="0" smtClean="0"/>
              <a:t>» (октябрь 2011)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3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160198" cy="1412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Задача: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рынка средств ИБ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1512168" cy="437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64904"/>
            <a:ext cx="1554033" cy="576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27" y="3261660"/>
            <a:ext cx="1666677" cy="618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80296"/>
            <a:ext cx="1676400" cy="619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12" y="4653136"/>
            <a:ext cx="1828524" cy="418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14" y="5445224"/>
            <a:ext cx="1537623" cy="5125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2039937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МИНУСЫ: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отсутствие современной нормативной базы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уход  технологий «вперед»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непонимание Клиента в части необходимости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часто несовместимость с другими СЗИ</a:t>
            </a:r>
          </a:p>
          <a:p>
            <a:endParaRPr lang="ru-RU" b="1" dirty="0" smtClean="0"/>
          </a:p>
          <a:p>
            <a:r>
              <a:rPr lang="ru-RU" b="1" dirty="0" smtClean="0"/>
              <a:t>ПЛЮСЫ: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быстрое реагирование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желание развиваться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поддержка Клиентов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понижение стоимости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8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bXVuBJe0O3BaES2XVeZ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9F64C583230647A8C5389550609424" ma:contentTypeVersion="0" ma:contentTypeDescription="Создание документа." ma:contentTypeScope="" ma:versionID="19fd994cf72d3511de8238e7550426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F507C-6489-4D90-ABE5-6F051223075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D31AA6A-7616-4A74-A6F0-00C512342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449CA2-5637-48A9-9A6A-C13789BA9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649</Words>
  <Application>Microsoft Office PowerPoint</Application>
  <PresentationFormat>Экран (4:3)</PresentationFormat>
  <Paragraphs>260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ИНФОРМАЦИОННАЯ БЕЗОПАСНОСТЬ  И СОВРЕМЕННОЕ ПРЕДПРИЯТИЕ</vt:lpstr>
      <vt:lpstr>Три кита ИБ</vt:lpstr>
      <vt:lpstr>Направления ИБ  </vt:lpstr>
      <vt:lpstr>Актуальные задачи в области ИБ  </vt:lpstr>
      <vt:lpstr>Задача:  Соответствие требованиям</vt:lpstr>
      <vt:lpstr>Задача:  Защита персональных данных</vt:lpstr>
      <vt:lpstr>Задача: Защита удаленного доступа</vt:lpstr>
      <vt:lpstr>Задача: Облачная безопасность</vt:lpstr>
      <vt:lpstr>Задача: Развитие рынка средств ИБ</vt:lpstr>
      <vt:lpstr>Статьи расходов ИБ</vt:lpstr>
      <vt:lpstr>Профиль компании</vt:lpstr>
      <vt:lpstr>Портфель решений</vt:lpstr>
      <vt:lpstr>Портфель решений</vt:lpstr>
      <vt:lpstr>Заказчики компании</vt:lpstr>
      <vt:lpstr>Партнеры</vt:lpstr>
      <vt:lpstr>Лицензии</vt:lpstr>
      <vt:lpstr>Лицензии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</dc:creator>
  <cp:lastModifiedBy>Kozlenko Mariya</cp:lastModifiedBy>
  <cp:revision>83</cp:revision>
  <dcterms:created xsi:type="dcterms:W3CDTF">2011-07-15T14:43:54Z</dcterms:created>
  <dcterms:modified xsi:type="dcterms:W3CDTF">2011-10-14T06:20:09Z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0x010100209F64C583230647A8C5389550609424</vt:lpwstr>
  </property>
</Properties>
</file>