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4" autoAdjust="0"/>
    <p:restoredTop sz="91799" autoAdjust="0"/>
  </p:normalViewPr>
  <p:slideViewPr>
    <p:cSldViewPr>
      <p:cViewPr>
        <p:scale>
          <a:sx n="66" d="100"/>
          <a:sy n="66" d="100"/>
        </p:scale>
        <p:origin x="-13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D9224-C508-421D-A757-C58AB4731CE8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FB74F-59A3-494D-B14D-BC7A98B30C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177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B74F-59A3-494D-B14D-BC7A98B30C6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06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B74F-59A3-494D-B14D-BC7A98B30C6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538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B74F-59A3-494D-B14D-BC7A98B30C6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95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Documents\personal folder\WDS_Google_Plus_UI_Icons_19196799480221102\PNG\color_128\securit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41763"/>
            <a:ext cx="1551040" cy="1551040"/>
          </a:xfrm>
          <a:prstGeom prst="rect">
            <a:avLst/>
          </a:prstGeom>
          <a:noFill/>
          <a:ln w="190500" cap="sq">
            <a:noFill/>
            <a:miter lim="800000"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130425"/>
            <a:ext cx="7017912" cy="1470025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Типовые решения защиты персональных данных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6360" y="3789040"/>
            <a:ext cx="6756877" cy="208823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Симонов Павел</a:t>
            </a:r>
          </a:p>
          <a:p>
            <a:pPr algn="l"/>
            <a:r>
              <a:rPr lang="ru-RU" sz="2000" dirty="0">
                <a:solidFill>
                  <a:srgbClr val="00B050"/>
                </a:solidFill>
              </a:rPr>
              <a:t>инженер отдела информационной безопасности</a:t>
            </a:r>
          </a:p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ООО «АВИТЕК-СЕРВИС»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427095" cy="524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2337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8" descr="Континент_стандарт_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610944"/>
            <a:ext cx="3613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456" y="4437112"/>
            <a:ext cx="1905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971675"/>
            <a:r>
              <a:rPr lang="ru-RU" sz="3600" dirty="0" smtClean="0"/>
              <a:t>Распределенная сеть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 с доступом в </a:t>
            </a:r>
            <a:r>
              <a:rPr lang="en-US" sz="3600" dirty="0" smtClean="0"/>
              <a:t>Internet</a:t>
            </a:r>
            <a:endParaRPr lang="ru-RU" sz="36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3935475"/>
              </p:ext>
            </p:extLst>
          </p:nvPr>
        </p:nvGraphicFramePr>
        <p:xfrm>
          <a:off x="457200" y="1600200"/>
          <a:ext cx="82296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b="1" baseline="0" dirty="0" smtClean="0">
                          <a:latin typeface="+mn-lt"/>
                        </a:rPr>
                        <a:t>MS Windows,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Protection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XSpider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7.8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АПКШ «Континент 3.5»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>
                          <a:latin typeface="+mn-lt"/>
                        </a:rPr>
                        <a:t>Secret Net </a:t>
                      </a:r>
                      <a:r>
                        <a:rPr lang="ru-RU" b="1" baseline="0" dirty="0" smtClean="0">
                          <a:latin typeface="+mn-lt"/>
                        </a:rPr>
                        <a:t>(вариант К)</a:t>
                      </a:r>
                      <a:endParaRPr lang="en-US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Protection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XSpider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7.8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АПКШ «Континент 3.5»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8 АРМ: 194 640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8 АРМ: 226 480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6575" y="506310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3053" y="552997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7528" y="656589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6047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019" y="449639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39552" y="3789040"/>
            <a:ext cx="81369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600" b="1" dirty="0" smtClean="0">
                <a:ea typeface="ＭＳ Ｐゴシック" pitchFamily="34" charset="-128"/>
                <a:cs typeface="Arial" pitchFamily="34" charset="0"/>
              </a:rPr>
              <a:t>АПКШ «Континент 3.5</a:t>
            </a:r>
            <a:r>
              <a:rPr lang="ru-RU" sz="1600" b="1" dirty="0" smtClean="0">
                <a:ea typeface="ＭＳ Ｐゴシック" pitchFamily="34" charset="-128"/>
                <a:cs typeface="Arial" pitchFamily="34" charset="0"/>
              </a:rPr>
              <a:t>»</a:t>
            </a:r>
            <a:endParaRPr lang="en-US" sz="1600" b="1" dirty="0" smtClean="0">
              <a:ea typeface="ＭＳ Ｐゴシック" pitchFamily="34" charset="-128"/>
              <a:cs typeface="Arial" pitchFamily="34" charset="0"/>
            </a:endParaRP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Сертифицированная криптография на основе Российских криптографических алгоритмов, ГОСТ 28147-89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Высокая криптографическая стойкость, длинна ключа 256 бит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Симметричная ключевая схема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Высокая жизнестойкость сети КШ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«Нулевое» время установки VPN канала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Высокая скорость VPN</a:t>
            </a:r>
          </a:p>
          <a:p>
            <a:pPr indent="363538">
              <a:buFont typeface="Arial" pitchFamily="34" charset="0"/>
              <a:buChar char="•"/>
            </a:pPr>
            <a:r>
              <a:rPr lang="ru-RU" sz="1600" dirty="0" smtClean="0">
                <a:latin typeface="Arial" charset="0"/>
                <a:cs typeface="Arial" charset="0"/>
              </a:rPr>
              <a:t>Отсутствие необходимости поддержания «живого» VPN канала</a:t>
            </a:r>
          </a:p>
          <a:p>
            <a:pPr marL="342900" indent="-342900"/>
            <a:endParaRPr lang="en-US" sz="1600" b="1" dirty="0" smtClean="0">
              <a:ea typeface="ＭＳ Ｐゴシック" pitchFamily="34" charset="-128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600" b="1" dirty="0" smtClean="0"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3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334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ru-RU" sz="5400" dirty="0" smtClean="0">
                <a:solidFill>
                  <a:srgbClr val="00B050"/>
                </a:solidFill>
              </a:rPr>
              <a:t>Ваши вопросы!</a:t>
            </a:r>
            <a:endParaRPr lang="ru-RU" sz="48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D:\Documents\personal folder\WDS_Google_Plus_UI_Icons_19196799480221102\PNG\color_128\microhp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3645024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Симонов </a:t>
            </a:r>
            <a:r>
              <a:rPr lang="ru-RU" sz="2000" dirty="0"/>
              <a:t>Павел </a:t>
            </a:r>
            <a:endParaRPr lang="ru-RU" sz="2000" dirty="0" smtClean="0"/>
          </a:p>
          <a:p>
            <a:r>
              <a:rPr lang="ru-RU" sz="2000" dirty="0" smtClean="0"/>
              <a:t>специалист </a:t>
            </a:r>
            <a:r>
              <a:rPr lang="ru-RU" sz="2000" dirty="0"/>
              <a:t>отдела защиты информации</a:t>
            </a:r>
          </a:p>
          <a:p>
            <a:r>
              <a:rPr lang="ru-RU" sz="2000" dirty="0" smtClean="0"/>
              <a:t>ООО </a:t>
            </a:r>
            <a:r>
              <a:rPr lang="ru-RU" sz="2000" dirty="0"/>
              <a:t>"АВИТЕК-СЕРВИС"</a:t>
            </a:r>
          </a:p>
          <a:p>
            <a:r>
              <a:rPr lang="ru-RU" sz="2000" dirty="0"/>
              <a:t>тел. (342) 240-56-93</a:t>
            </a:r>
          </a:p>
          <a:p>
            <a:r>
              <a:rPr lang="ru-RU" sz="2000" dirty="0"/>
              <a:t>факс (342) 240-56-94</a:t>
            </a:r>
          </a:p>
          <a:p>
            <a:r>
              <a:rPr lang="ru-RU" sz="2000" dirty="0" err="1" smtClean="0"/>
              <a:t>sp@avitek.ru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2050" name="Picture 2" descr="D:\Documents\personal folder\WDS_Google_Plus_UI_Icons_19196799480221102\PNG\gray_18\m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422" y="530120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63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63"/>
          <p:cNvSpPr/>
          <p:nvPr/>
        </p:nvSpPr>
        <p:spPr>
          <a:xfrm>
            <a:off x="2928315" y="3574473"/>
            <a:ext cx="2304256" cy="27816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4. Сеть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подключена к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Internet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28315" y="1256885"/>
            <a:ext cx="2304256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3. Локальная сеть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27384" y="1256885"/>
            <a:ext cx="3326080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 Распределенная сеть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552" y="1256885"/>
            <a:ext cx="2304256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1. АРМ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27384" y="3586348"/>
            <a:ext cx="3326080" cy="276977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6. Распределенная сеть подключена к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61141"/>
            <a:ext cx="2304256" cy="279498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2. АРМ подключен к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Классификация сетей</a:t>
            </a:r>
          </a:p>
        </p:txBody>
      </p:sp>
      <p:pic>
        <p:nvPicPr>
          <p:cNvPr id="1026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15437"/>
            <a:ext cx="897632" cy="897632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7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0293" y="4336371"/>
            <a:ext cx="723547" cy="72354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8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312" y="2048973"/>
            <a:ext cx="897632" cy="897632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10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4460" y="2048973"/>
            <a:ext cx="897632" cy="897632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14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6689" y="2060848"/>
            <a:ext cx="897632" cy="89763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713" y="2204864"/>
            <a:ext cx="897632" cy="897632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20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1776" y="2060848"/>
            <a:ext cx="897632" cy="89763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800" y="2208361"/>
            <a:ext cx="897632" cy="897632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1028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993" y="5344624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Скругленный прямоугольник 1029"/>
          <p:cNvSpPr/>
          <p:nvPr/>
        </p:nvSpPr>
        <p:spPr>
          <a:xfrm>
            <a:off x="6788164" y="2580914"/>
            <a:ext cx="432000" cy="720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 rot="5400000">
            <a:off x="1564438" y="5228561"/>
            <a:ext cx="324000" cy="580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9" y="5344624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Скругленный прямоугольник 50"/>
          <p:cNvSpPr/>
          <p:nvPr/>
        </p:nvSpPr>
        <p:spPr>
          <a:xfrm rot="5400000">
            <a:off x="3937054" y="5240436"/>
            <a:ext cx="324000" cy="580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894" y="4269162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6441" y="5348708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кругленный прямоугольник 54"/>
          <p:cNvSpPr/>
          <p:nvPr/>
        </p:nvSpPr>
        <p:spPr>
          <a:xfrm rot="3979981">
            <a:off x="6463932" y="5302650"/>
            <a:ext cx="324000" cy="580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494" y="4387964"/>
            <a:ext cx="723547" cy="72354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57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076" y="4269162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Скругленный прямоугольник 58"/>
          <p:cNvSpPr/>
          <p:nvPr/>
        </p:nvSpPr>
        <p:spPr>
          <a:xfrm rot="7733162">
            <a:off x="7186375" y="5280952"/>
            <a:ext cx="324000" cy="580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9676" y="4387964"/>
            <a:ext cx="723547" cy="72354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61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4680" y="4336371"/>
            <a:ext cx="723547" cy="72354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  <p:pic>
        <p:nvPicPr>
          <p:cNvPr id="62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2735" y="4336371"/>
            <a:ext cx="723547" cy="72354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xmlns="" val="22245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Критерии подбора СЗИ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функциональность;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560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нтеграция в существующую ИТ структуру,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кроссплатформенность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560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асштабируемость;</a:t>
            </a:r>
          </a:p>
          <a:p>
            <a:pPr marL="35560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оответствие всем требованиям законодательства, РД ФСТЭК и ФСБ;</a:t>
            </a:r>
          </a:p>
          <a:p>
            <a:pPr marL="35560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оптимальная стоимость.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 descr="D:\Documents\personal folder\WDS_Google_Plus_UI_Icons_19196799480221102\PNG\color_18\check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014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Documents\personal folder\WDS_Google_Plus_UI_Icons_19196799480221102\PNG\color_18\check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Documents\personal folder\WDS_Google_Plus_UI_Icons_19196799480221102\PNG\color_18\check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919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s\personal folder\WDS_Google_Plus_UI_Icons_19196799480221102\PNG\color_18\check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9638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Documents\personal folder\WDS_Google_Plus_UI_Icons_19196799480221102\PNG\color_18\check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350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89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Автоматизированное рабочее место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6475780"/>
              </p:ext>
            </p:extLst>
          </p:nvPr>
        </p:nvGraphicFramePr>
        <p:xfrm>
          <a:off x="457200" y="1600200"/>
          <a:ext cx="8229600" cy="141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900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sz="1900" b="1" baseline="0" dirty="0" smtClean="0">
                          <a:latin typeface="+mn-lt"/>
                        </a:rPr>
                        <a:t>MS Windows</a:t>
                      </a:r>
                      <a:endParaRPr lang="ru-RU" sz="1900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Сертифицированный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Dr.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Web</a:t>
                      </a:r>
                      <a:endParaRPr lang="ru-RU" sz="19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900" b="1" baseline="0" dirty="0" smtClean="0">
                          <a:latin typeface="+mn-lt"/>
                        </a:rPr>
                        <a:t>Secret Net 6 (</a:t>
                      </a:r>
                      <a:r>
                        <a:rPr lang="ru-RU" sz="1900" b="1" baseline="0" dirty="0" smtClean="0">
                          <a:latin typeface="+mn-lt"/>
                        </a:rPr>
                        <a:t>Вариант К)</a:t>
                      </a:r>
                      <a:endParaRPr lang="ru-RU" sz="1900" b="0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Сертифицированный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Dr.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Web</a:t>
                      </a:r>
                      <a:endParaRPr lang="ru-RU" sz="19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одно АРМ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Windows 7 Pro)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3 520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руб.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одно АРМ: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8 550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руб.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5624" cy="82562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3138641"/>
            <a:ext cx="817611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357188"/>
            <a:r>
              <a:rPr lang="ru-RU" sz="2000" b="1" dirty="0" smtClean="0"/>
              <a:t>Сертифицированная ОС </a:t>
            </a:r>
            <a:r>
              <a:rPr lang="en-US" sz="2000" b="1" dirty="0" smtClean="0"/>
              <a:t>MS Windows</a:t>
            </a:r>
            <a:endParaRPr lang="ru-RU" sz="2000" b="1" dirty="0" smtClean="0"/>
          </a:p>
          <a:p>
            <a:pPr marL="712788" indent="-357188">
              <a:buFont typeface="Arial" pitchFamily="34" charset="0"/>
              <a:buChar char="•"/>
            </a:pPr>
            <a:r>
              <a:rPr lang="ru-RU" dirty="0" smtClean="0"/>
              <a:t>сертификат ФСТЭК, </a:t>
            </a:r>
            <a:r>
              <a:rPr lang="ru-RU" dirty="0"/>
              <a:t>верифицированный дистрибутив</a:t>
            </a:r>
            <a:r>
              <a:rPr lang="ru-RU" dirty="0" smtClean="0"/>
              <a:t>;</a:t>
            </a:r>
            <a:endParaRPr lang="en-US" dirty="0" smtClean="0"/>
          </a:p>
          <a:p>
            <a:pPr marL="712788" indent="-357188">
              <a:buFont typeface="Arial" pitchFamily="34" charset="0"/>
              <a:buChar char="•"/>
            </a:pPr>
            <a:r>
              <a:rPr lang="ru-RU" dirty="0" smtClean="0"/>
              <a:t>обычная </a:t>
            </a:r>
            <a:r>
              <a:rPr lang="ru-RU" dirty="0"/>
              <a:t>ОС, но с </a:t>
            </a:r>
            <a:r>
              <a:rPr lang="ru-RU" dirty="0" smtClean="0"/>
              <a:t>сертификатом.</a:t>
            </a:r>
            <a:endParaRPr lang="en-US" dirty="0"/>
          </a:p>
          <a:p>
            <a:pPr marL="712788" indent="-357188">
              <a:defRPr/>
            </a:pPr>
            <a:r>
              <a:rPr lang="en-US" sz="2000" b="1" dirty="0" smtClean="0"/>
              <a:t>Secret </a:t>
            </a:r>
            <a:r>
              <a:rPr lang="en-US" sz="2000" b="1" dirty="0"/>
              <a:t>Net </a:t>
            </a:r>
            <a:r>
              <a:rPr lang="ru-RU" sz="2000" b="1" dirty="0"/>
              <a:t>(вариант К)</a:t>
            </a:r>
          </a:p>
          <a:p>
            <a:pPr marL="712788" indent="-357188">
              <a:buFont typeface="Arial" pitchFamily="34" charset="0"/>
              <a:buChar char="•"/>
            </a:pPr>
            <a:r>
              <a:rPr lang="ru-RU" dirty="0"/>
              <a:t>сертификат ФСТЭК;</a:t>
            </a:r>
            <a:endParaRPr lang="en-US" dirty="0"/>
          </a:p>
          <a:p>
            <a:pPr marL="712788" indent="-357188">
              <a:buFont typeface="Arial" pitchFamily="34" charset="0"/>
              <a:buChar char="•"/>
            </a:pPr>
            <a:r>
              <a:rPr lang="ru-RU" dirty="0">
                <a:solidFill>
                  <a:schemeClr val="dk1"/>
                </a:solidFill>
              </a:rPr>
              <a:t>без использования дополнительных средств защиты от загрузки с внешних </a:t>
            </a:r>
            <a:r>
              <a:rPr lang="ru-RU" dirty="0" smtClean="0">
                <a:solidFill>
                  <a:schemeClr val="dk1"/>
                </a:solidFill>
              </a:rPr>
              <a:t>носителей</a:t>
            </a:r>
            <a:r>
              <a:rPr lang="ru-RU" dirty="0" smtClean="0"/>
              <a:t>;</a:t>
            </a:r>
          </a:p>
          <a:p>
            <a:pPr marL="712788" indent="-357188"/>
            <a:r>
              <a:rPr lang="ru-RU" sz="2000" b="1" dirty="0" smtClean="0">
                <a:ea typeface="ＭＳ Ｐゴシック" pitchFamily="34" charset="-128"/>
                <a:cs typeface="Arial" pitchFamily="34" charset="0"/>
              </a:rPr>
              <a:t>Сертифицированный антивирус </a:t>
            </a:r>
            <a:r>
              <a:rPr lang="en-US" sz="2000" b="1" dirty="0" smtClean="0">
                <a:ea typeface="ＭＳ Ｐゴシック" pitchFamily="34" charset="-128"/>
                <a:cs typeface="Arial" pitchFamily="34" charset="0"/>
              </a:rPr>
              <a:t>Dr.</a:t>
            </a:r>
            <a:r>
              <a:rPr lang="ru-RU" sz="2000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000" b="1" dirty="0" smtClean="0">
                <a:ea typeface="ＭＳ Ｐゴシック" pitchFamily="34" charset="-128"/>
                <a:cs typeface="Arial" pitchFamily="34" charset="0"/>
              </a:rPr>
              <a:t>Web</a:t>
            </a:r>
            <a:endParaRPr lang="ru-RU" sz="2000" b="1" dirty="0" smtClean="0">
              <a:ea typeface="ＭＳ Ｐゴシック" pitchFamily="34" charset="-128"/>
              <a:cs typeface="Arial" pitchFamily="34" charset="0"/>
            </a:endParaRPr>
          </a:p>
          <a:p>
            <a:pPr marL="712788" indent="-357188">
              <a:buFont typeface="Arial" pitchFamily="34" charset="0"/>
              <a:buChar char="•"/>
            </a:pPr>
            <a:r>
              <a:rPr lang="ru-RU" dirty="0" smtClean="0"/>
              <a:t>сертификат </a:t>
            </a:r>
            <a:r>
              <a:rPr lang="ru-RU" dirty="0" smtClean="0"/>
              <a:t>ФСТЭК;</a:t>
            </a:r>
            <a:endParaRPr lang="en-US" dirty="0"/>
          </a:p>
          <a:p>
            <a:pPr marL="712788" indent="-357188">
              <a:buFont typeface="Arial" pitchFamily="34" charset="0"/>
              <a:buChar char="•"/>
            </a:pPr>
            <a:r>
              <a:rPr lang="ru-RU" dirty="0" smtClean="0"/>
              <a:t>обычный </a:t>
            </a:r>
            <a:r>
              <a:rPr lang="ru-RU" dirty="0"/>
              <a:t>антивирус, но с сертификатом.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48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            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АРМ подключен к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0971468"/>
              </p:ext>
            </p:extLst>
          </p:nvPr>
        </p:nvGraphicFramePr>
        <p:xfrm>
          <a:off x="457200" y="1600200"/>
          <a:ext cx="8229600" cy="141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900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sz="1900" b="1" baseline="0" dirty="0" smtClean="0">
                          <a:latin typeface="+mn-lt"/>
                        </a:rPr>
                        <a:t>MS Windows</a:t>
                      </a:r>
                      <a:r>
                        <a:rPr lang="ru-RU" sz="1900" b="1" baseline="0" dirty="0" smtClean="0">
                          <a:latin typeface="+mn-lt"/>
                        </a:rPr>
                        <a:t>.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Protection</a:t>
                      </a:r>
                      <a:endParaRPr lang="ru-RU" sz="1900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900" b="1" baseline="0" dirty="0" smtClean="0">
                          <a:latin typeface="+mn-lt"/>
                        </a:rPr>
                        <a:t>Secret Net </a:t>
                      </a:r>
                      <a:r>
                        <a:rPr lang="ru-RU" sz="1900" b="1" baseline="0" dirty="0" smtClean="0">
                          <a:latin typeface="+mn-lt"/>
                        </a:rPr>
                        <a:t>(вариант К)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Protection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одно АРМ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 7 Pro)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4 570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одно АРМ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8 500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41" y="404664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512" y="476672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219360"/>
            <a:ext cx="817611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273050">
              <a:buNone/>
            </a:pPr>
            <a:r>
              <a:rPr lang="en-US" sz="2400" b="1" dirty="0" smtClean="0">
                <a:ea typeface="ＭＳ Ｐゴシック" pitchFamily="34" charset="-128"/>
                <a:cs typeface="Arial" pitchFamily="34" charset="0"/>
              </a:rPr>
              <a:t>Security </a:t>
            </a:r>
            <a:r>
              <a:rPr lang="en-US" sz="2400" b="1" dirty="0">
                <a:ea typeface="ＭＳ Ｐゴシック" pitchFamily="34" charset="-128"/>
                <a:cs typeface="Arial" pitchFamily="34" charset="0"/>
              </a:rPr>
              <a:t>Studio Endpoint </a:t>
            </a:r>
            <a:r>
              <a:rPr lang="en-US" sz="2400" b="1" dirty="0" smtClean="0">
                <a:ea typeface="ＭＳ Ｐゴシック" pitchFamily="34" charset="-128"/>
                <a:cs typeface="Arial" pitchFamily="34" charset="0"/>
              </a:rPr>
              <a:t>Protection</a:t>
            </a:r>
            <a:endParaRPr lang="ru-RU" sz="2400" b="1" dirty="0" smtClean="0">
              <a:ea typeface="ＭＳ Ｐゴシック" pitchFamily="34" charset="-128"/>
              <a:cs typeface="Arial" pitchFamily="34" charset="0"/>
            </a:endParaRPr>
          </a:p>
          <a:p>
            <a:pPr marL="808038" indent="-2730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Antivirus </a:t>
            </a:r>
            <a:r>
              <a:rPr lang="en-US" sz="2000" dirty="0">
                <a:solidFill>
                  <a:schemeClr val="dk1"/>
                </a:solidFill>
              </a:rPr>
              <a:t>+ Personal Firewall + HIPS </a:t>
            </a:r>
            <a:endParaRPr lang="ru-RU" sz="2000" dirty="0">
              <a:solidFill>
                <a:schemeClr val="dk1"/>
              </a:solidFill>
            </a:endParaRPr>
          </a:p>
          <a:p>
            <a:pPr marL="808038" indent="-273050">
              <a:buFont typeface="Arial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</a:rPr>
              <a:t>Ядро </a:t>
            </a:r>
            <a:r>
              <a:rPr lang="en-US" sz="2000" dirty="0" err="1">
                <a:solidFill>
                  <a:schemeClr val="dk1"/>
                </a:solidFill>
              </a:rPr>
              <a:t>Agnitum</a:t>
            </a:r>
            <a:endParaRPr lang="en-US" sz="2000" dirty="0">
              <a:solidFill>
                <a:schemeClr val="dk1"/>
              </a:solidFill>
            </a:endParaRPr>
          </a:p>
          <a:p>
            <a:pPr marL="808038" indent="-273050">
              <a:buFont typeface="Arial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9/10 </a:t>
            </a:r>
            <a:r>
              <a:rPr lang="ru-RU" sz="2000" dirty="0">
                <a:solidFill>
                  <a:schemeClr val="dk1"/>
                </a:solidFill>
              </a:rPr>
              <a:t>оценка </a:t>
            </a:r>
            <a:r>
              <a:rPr lang="en-US" sz="2000" dirty="0" smtClean="0">
                <a:solidFill>
                  <a:schemeClr val="dk1"/>
                </a:solidFill>
              </a:rPr>
              <a:t>anti-malware.ru</a:t>
            </a:r>
            <a:endParaRPr lang="ru-RU" sz="2000" dirty="0" smtClean="0">
              <a:solidFill>
                <a:schemeClr val="dk1"/>
              </a:solidFill>
            </a:endParaRPr>
          </a:p>
          <a:p>
            <a:pPr marL="808038" indent="-2730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</a:rPr>
              <a:t>Сертификаты ТУ, МЭ-4, НДВ-4.</a:t>
            </a:r>
            <a:endParaRPr lang="ru-RU" sz="2000" dirty="0" smtClean="0">
              <a:solidFill>
                <a:schemeClr val="dk1"/>
              </a:solidFill>
            </a:endParaRPr>
          </a:p>
          <a:p>
            <a:pPr marL="808038" indent="-273050">
              <a:buFont typeface="Arial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9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81128"/>
            <a:ext cx="1728192" cy="129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Локальная сеть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586515"/>
              </p:ext>
            </p:extLst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900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sz="1900" b="1" baseline="0" dirty="0" smtClean="0">
                          <a:latin typeface="+mn-lt"/>
                        </a:rPr>
                        <a:t>MS Windows,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Сертифицированный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Dr.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Web</a:t>
                      </a:r>
                      <a:endParaRPr lang="ru-RU" sz="19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ru-RU" sz="2000" b="1" dirty="0" smtClean="0">
                          <a:ea typeface="ＭＳ Ｐゴシック" pitchFamily="34" charset="-128"/>
                          <a:cs typeface="Arial" pitchFamily="34" charset="0"/>
                        </a:rPr>
                        <a:t>Аппаратный идентификатор </a:t>
                      </a:r>
                      <a:r>
                        <a:rPr lang="en-US" sz="2000" b="1" dirty="0" err="1" smtClean="0"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ru-RU" sz="2000" b="1" dirty="0" smtClean="0"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900" b="1" baseline="0" dirty="0" smtClean="0">
                          <a:latin typeface="+mn-lt"/>
                        </a:rPr>
                        <a:t>Secret Net </a:t>
                      </a:r>
                      <a:r>
                        <a:rPr lang="ru-RU" sz="1900" b="1" baseline="0" dirty="0" smtClean="0">
                          <a:latin typeface="+mn-lt"/>
                        </a:rPr>
                        <a:t>(вариант К)</a:t>
                      </a:r>
                      <a:endParaRPr lang="en-US" sz="1900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Сертифицированный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Dr.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Web</a:t>
                      </a:r>
                      <a:endParaRPr lang="ru-RU" sz="19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ru-RU" sz="19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Аппаратный</a:t>
                      </a: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идентификатор </a:t>
                      </a:r>
                      <a:r>
                        <a:rPr lang="en-US" sz="19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ru-RU" sz="19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одно АРМ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Win7 Pro)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5 565 руб.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одно АРМ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9 495 руб.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97632" cy="89763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897632" cy="89763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3789039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273050"/>
            <a:r>
              <a:rPr lang="ru-RU" b="1" dirty="0">
                <a:ea typeface="ＭＳ Ｐゴシック" pitchFamily="34" charset="-128"/>
                <a:cs typeface="Arial" pitchFamily="34" charset="0"/>
              </a:rPr>
              <a:t>Аппаратный идентификатор </a:t>
            </a:r>
            <a:r>
              <a:rPr lang="en-US" b="1" dirty="0" err="1">
                <a:ea typeface="ＭＳ Ｐゴシック" pitchFamily="34" charset="-128"/>
                <a:cs typeface="Arial" pitchFamily="34" charset="0"/>
              </a:rPr>
              <a:t>eToken</a:t>
            </a:r>
            <a:endParaRPr lang="ru-RU" b="1" dirty="0">
              <a:ea typeface="ＭＳ Ｐゴシック" pitchFamily="34" charset="-128"/>
              <a:cs typeface="Arial" pitchFamily="34" charset="0"/>
            </a:endParaRPr>
          </a:p>
          <a:p>
            <a:pPr marL="450850" indent="-273050">
              <a:buFont typeface="Arial" pitchFamily="34" charset="0"/>
              <a:buChar char="•"/>
            </a:pPr>
            <a:r>
              <a:rPr lang="ru-RU" dirty="0" smtClean="0">
                <a:ea typeface="ＭＳ Ｐゴシック" pitchFamily="34" charset="-128"/>
                <a:cs typeface="Arial" pitchFamily="34" charset="0"/>
              </a:rPr>
              <a:t>сертификат </a:t>
            </a:r>
            <a:r>
              <a:rPr lang="ru-RU" dirty="0">
                <a:ea typeface="ＭＳ Ｐゴシック" pitchFamily="34" charset="-128"/>
                <a:cs typeface="Arial" pitchFamily="34" charset="0"/>
              </a:rPr>
              <a:t>ФСТЭК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marL="450850" indent="-273050">
              <a:buFont typeface="Arial" pitchFamily="34" charset="0"/>
              <a:buChar char="•"/>
            </a:pPr>
            <a:r>
              <a:rPr lang="ru-RU" dirty="0" smtClean="0">
                <a:ea typeface="ＭＳ Ｐゴシック" pitchFamily="34" charset="-128"/>
                <a:cs typeface="Arial" pitchFamily="34" charset="0"/>
              </a:rPr>
              <a:t>аппаратная </a:t>
            </a:r>
            <a:r>
              <a:rPr lang="ru-RU" dirty="0">
                <a:ea typeface="ＭＳ Ｐゴシック" pitchFamily="34" charset="-128"/>
                <a:cs typeface="Arial" pitchFamily="34" charset="0"/>
              </a:rPr>
              <a:t>идентификация и надежное хранение атрибутов </a:t>
            </a:r>
            <a:r>
              <a:rPr lang="ru-RU" dirty="0" smtClean="0">
                <a:ea typeface="ＭＳ Ｐゴシック" pitchFamily="34" charset="-128"/>
                <a:cs typeface="Arial" pitchFamily="34" charset="0"/>
              </a:rPr>
              <a:t>доступа;</a:t>
            </a:r>
          </a:p>
          <a:p>
            <a:pPr marL="450850" indent="-273050">
              <a:buFont typeface="Arial" pitchFamily="34" charset="0"/>
              <a:buChar char="•"/>
            </a:pPr>
            <a:r>
              <a:rPr lang="ru-RU" dirty="0" smtClean="0">
                <a:ea typeface="ＭＳ Ｐゴシック" pitchFamily="34" charset="-128"/>
                <a:cs typeface="Arial" pitchFamily="34" charset="0"/>
              </a:rPr>
              <a:t>мощный инструмент управления политикой ИБ;</a:t>
            </a:r>
            <a:endParaRPr lang="ru-RU" dirty="0"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3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               Сеть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подключена к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Internet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2002667"/>
              </p:ext>
            </p:extLst>
          </p:nvPr>
        </p:nvGraphicFramePr>
        <p:xfrm>
          <a:off x="457200" y="1600200"/>
          <a:ext cx="82296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b="1" baseline="0" dirty="0" smtClean="0">
                          <a:latin typeface="+mn-lt"/>
                        </a:rPr>
                        <a:t>MS Windows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Сертифицированный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Dr.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Web</a:t>
                      </a:r>
                      <a:endParaRPr lang="ru-RU" sz="1800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Аппаратный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идентификатор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en-US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 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XSpider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7.8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  Сертифицированный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FortiGate-60C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подпиской</a:t>
                      </a:r>
                      <a:endParaRPr lang="en-US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>
                          <a:latin typeface="+mn-lt"/>
                        </a:rPr>
                        <a:t>Secret Net </a:t>
                      </a:r>
                      <a:r>
                        <a:rPr lang="ru-RU" b="1" baseline="0" dirty="0" smtClean="0">
                          <a:latin typeface="+mn-lt"/>
                        </a:rPr>
                        <a:t>(вариант К)</a:t>
                      </a:r>
                      <a:endParaRPr lang="en-US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Protection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. 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Аппаратный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идентификатор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en-US" b="1" baseline="0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XSpider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7.8</a:t>
                      </a:r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StoneGate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FW-315</a:t>
                      </a:r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СЗИ на 8 АРМ: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111 460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СЗИ на 8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АРМ: 171 069 руб.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D:\Documents\personal folder\WDS_Google_Plus_UI_Icons_19196799480221102\PNG\color_128\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856" y="502627"/>
            <a:ext cx="982751" cy="98275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177" y="343773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8232" y="343773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9437" y="4185662"/>
            <a:ext cx="78345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>
              <a:defRPr/>
            </a:pPr>
            <a:r>
              <a:rPr lang="en-US" b="1" dirty="0" smtClean="0">
                <a:solidFill>
                  <a:schemeClr val="dk1"/>
                </a:solidFill>
              </a:rPr>
              <a:t>FortiGate-60C </a:t>
            </a:r>
            <a:endParaRPr lang="ru-RU" b="1" dirty="0" smtClean="0">
              <a:solidFill>
                <a:schemeClr val="dk1"/>
              </a:solidFill>
            </a:endParaRPr>
          </a:p>
          <a:p>
            <a:pPr marL="365125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dk1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dk1"/>
                </a:solidFill>
                <a:ea typeface="ＭＳ Ｐゴシック" pitchFamily="34" charset="-128"/>
                <a:cs typeface="Arial" pitchFamily="34" charset="0"/>
              </a:rPr>
              <a:t>  </a:t>
            </a:r>
            <a:r>
              <a:rPr lang="ru-RU" sz="1600" dirty="0" smtClean="0">
                <a:ea typeface="ＭＳ Ｐゴシック" pitchFamily="34" charset="-128"/>
                <a:cs typeface="Arial" pitchFamily="34" charset="0"/>
              </a:rPr>
              <a:t>Сертифицированное </a:t>
            </a:r>
            <a:r>
              <a:rPr lang="en-US" sz="1600" dirty="0" smtClean="0">
                <a:ea typeface="ＭＳ Ｐゴシック" pitchFamily="34" charset="-128"/>
                <a:cs typeface="Arial" pitchFamily="34" charset="0"/>
              </a:rPr>
              <a:t>UTM </a:t>
            </a:r>
            <a:r>
              <a:rPr lang="ru-RU" sz="1600" dirty="0" smtClean="0">
                <a:ea typeface="ＭＳ Ｐゴシック" pitchFamily="34" charset="-128"/>
                <a:cs typeface="Arial" pitchFamily="34" charset="0"/>
              </a:rPr>
              <a:t>устройство (</a:t>
            </a:r>
            <a:r>
              <a:rPr lang="ru-RU" sz="1600" dirty="0" err="1" smtClean="0">
                <a:ea typeface="ＭＳ Ｐゴシック" pitchFamily="34" charset="-128"/>
                <a:cs typeface="Arial" pitchFamily="34" charset="0"/>
              </a:rPr>
              <a:t>НДВ-нет</a:t>
            </a:r>
            <a:r>
              <a:rPr lang="ru-RU" sz="1600" dirty="0" smtClean="0">
                <a:ea typeface="ＭＳ Ｐゴシック" pitchFamily="34" charset="-128"/>
                <a:cs typeface="Arial" pitchFamily="34" charset="0"/>
              </a:rPr>
              <a:t>, в К1 нельзя);</a:t>
            </a:r>
            <a:endParaRPr lang="ru-RU" sz="1600" dirty="0">
              <a:ea typeface="ＭＳ Ｐゴシック" pitchFamily="34" charset="-128"/>
              <a:cs typeface="Arial" pitchFamily="34" charset="0"/>
            </a:endParaRPr>
          </a:p>
          <a:p>
            <a:pPr marL="365125">
              <a:defRPr/>
            </a:pPr>
            <a:r>
              <a:rPr lang="en-US" b="1" dirty="0" err="1" smtClean="0">
                <a:solidFill>
                  <a:schemeClr val="dk1"/>
                </a:solidFill>
              </a:rPr>
              <a:t>XSpider</a:t>
            </a:r>
            <a:r>
              <a:rPr lang="en-US" b="1" dirty="0" smtClean="0">
                <a:solidFill>
                  <a:schemeClr val="dk1"/>
                </a:solidFill>
              </a:rPr>
              <a:t> 7.8</a:t>
            </a:r>
          </a:p>
          <a:p>
            <a:pPr marL="534988" indent="-169863"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dk1"/>
                </a:solidFill>
              </a:rPr>
              <a:t>сертифицированный профессиональный инструмент высокого качества;</a:t>
            </a:r>
          </a:p>
          <a:p>
            <a:pPr marL="534988" indent="-169863">
              <a:buFont typeface="Arial" pitchFamily="34" charset="0"/>
              <a:buChar char="•"/>
              <a:defRPr/>
            </a:pPr>
            <a:r>
              <a:rPr lang="ru-RU" sz="1600" dirty="0" smtClean="0"/>
              <a:t>полная </a:t>
            </a:r>
            <a:r>
              <a:rPr lang="ru-RU" sz="1600" dirty="0"/>
              <a:t>идентификация сервисов на случайных </a:t>
            </a:r>
            <a:r>
              <a:rPr lang="ru-RU" sz="1600" dirty="0" smtClean="0"/>
              <a:t>портах</a:t>
            </a:r>
          </a:p>
          <a:p>
            <a:pPr marL="534988" indent="-169863">
              <a:buFont typeface="Arial" pitchFamily="34" charset="0"/>
              <a:buChar char="•"/>
              <a:defRPr/>
            </a:pPr>
            <a:r>
              <a:rPr lang="ru-RU" sz="1600" dirty="0"/>
              <a:t>п</a:t>
            </a:r>
            <a:r>
              <a:rPr lang="ru-RU" sz="1600" dirty="0" smtClean="0"/>
              <a:t>роверка </a:t>
            </a:r>
            <a:r>
              <a:rPr lang="ru-RU" sz="1600" dirty="0"/>
              <a:t>слабости парольной </a:t>
            </a:r>
            <a:r>
              <a:rPr lang="ru-RU" sz="1600" dirty="0" smtClean="0"/>
              <a:t>защиты</a:t>
            </a:r>
          </a:p>
          <a:p>
            <a:pPr marL="534988" indent="-169863">
              <a:buFont typeface="Arial" pitchFamily="34" charset="0"/>
              <a:buChar char="•"/>
              <a:defRPr/>
            </a:pPr>
            <a:r>
              <a:rPr lang="ru-RU" sz="1600" dirty="0"/>
              <a:t>о</a:t>
            </a:r>
            <a:r>
              <a:rPr lang="ru-RU" sz="1600" dirty="0" smtClean="0"/>
              <a:t>бработка </a:t>
            </a:r>
            <a:r>
              <a:rPr lang="ru-RU" sz="1600" dirty="0"/>
              <a:t>RPC-сервисов (</a:t>
            </a:r>
            <a:r>
              <a:rPr lang="ru-RU" sz="1600" dirty="0" err="1"/>
              <a:t>Windows</a:t>
            </a:r>
            <a:r>
              <a:rPr lang="ru-RU" sz="1600" dirty="0"/>
              <a:t> и *</a:t>
            </a:r>
            <a:r>
              <a:rPr lang="ru-RU" sz="1600" dirty="0" err="1"/>
              <a:t>nix</a:t>
            </a:r>
            <a:r>
              <a:rPr lang="ru-RU" sz="1600" dirty="0"/>
              <a:t>) с их полной </a:t>
            </a:r>
            <a:r>
              <a:rPr lang="ru-RU" sz="1600" dirty="0" smtClean="0"/>
              <a:t>идентификацией</a:t>
            </a:r>
            <a:endParaRPr lang="ru-RU" sz="1600" b="1" dirty="0">
              <a:ea typeface="ＭＳ Ｐゴシック" pitchFamily="34" charset="-128"/>
              <a:cs typeface="Arial" pitchFamily="34" charset="0"/>
            </a:endParaRPr>
          </a:p>
          <a:p>
            <a:pPr marL="534988" indent="-169863"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dk1"/>
                </a:solidFill>
                <a:ea typeface="ＭＳ Ｐゴシック" pitchFamily="34" charset="-128"/>
                <a:cs typeface="Arial" pitchFamily="34" charset="0"/>
              </a:rPr>
              <a:t>и</a:t>
            </a:r>
            <a:r>
              <a:rPr lang="ru-RU" sz="1600" dirty="0" smtClean="0">
                <a:solidFill>
                  <a:schemeClr val="dk1"/>
                </a:solidFill>
                <a:ea typeface="ＭＳ Ｐゴシック" pitchFamily="34" charset="-128"/>
                <a:cs typeface="Arial" pitchFamily="34" charset="0"/>
              </a:rPr>
              <a:t> много чего еще…</a:t>
            </a:r>
            <a:endParaRPr lang="en-US" sz="16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3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2400" y="28476"/>
            <a:ext cx="3479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10" y="1412776"/>
            <a:ext cx="127604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08920"/>
            <a:ext cx="1296144" cy="125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6010" y="4005064"/>
            <a:ext cx="1224136" cy="118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010" y="5229200"/>
            <a:ext cx="1224136" cy="118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63688" y="1569566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StoneGate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Firewall/VPN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Отказоустойчивые VPN</a:t>
            </a:r>
            <a:r>
              <a:rPr lang="ru-RU" dirty="0" smtClean="0"/>
              <a:t>, в том числе с использованием российских </a:t>
            </a:r>
            <a:r>
              <a:rPr lang="ru-RU" dirty="0" smtClean="0"/>
              <a:t>крипто алгоритмов</a:t>
            </a:r>
            <a:r>
              <a:rPr lang="ru-RU" dirty="0" smtClean="0"/>
              <a:t>. </a:t>
            </a:r>
            <a:r>
              <a:rPr lang="ru-RU" dirty="0" err="1" smtClean="0"/>
              <a:t>Сертфикат</a:t>
            </a:r>
            <a:r>
              <a:rPr lang="ru-RU" dirty="0" smtClean="0"/>
              <a:t> ФСТЭК МЭ-2 </a:t>
            </a:r>
            <a:r>
              <a:rPr lang="ru-RU" dirty="0" smtClean="0"/>
              <a:t>и </a:t>
            </a:r>
            <a:r>
              <a:rPr lang="ru-RU" dirty="0" smtClean="0"/>
              <a:t>НДВ-4, АС 1Г </a:t>
            </a:r>
            <a:r>
              <a:rPr lang="ru-RU" dirty="0" smtClean="0"/>
              <a:t>и </a:t>
            </a:r>
            <a:r>
              <a:rPr lang="ru-RU" dirty="0" err="1" smtClean="0"/>
              <a:t>ИСПДн</a:t>
            </a:r>
            <a:r>
              <a:rPr lang="ru-RU" dirty="0" smtClean="0"/>
              <a:t> </a:t>
            </a:r>
            <a:r>
              <a:rPr lang="ru-RU" dirty="0" smtClean="0"/>
              <a:t>К1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270892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StoneGate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IPS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Полный </a:t>
            </a:r>
            <a:r>
              <a:rPr lang="ru-RU" dirty="0" smtClean="0"/>
              <a:t>контроль каналов связи, </a:t>
            </a:r>
            <a:r>
              <a:rPr lang="ru-RU" dirty="0" err="1" smtClean="0"/>
              <a:t>проактивное</a:t>
            </a:r>
            <a:r>
              <a:rPr lang="ru-RU" dirty="0" smtClean="0"/>
              <a:t> предотвращение </a:t>
            </a:r>
            <a:r>
              <a:rPr lang="ru-RU" dirty="0" smtClean="0"/>
              <a:t>атак, возможность </a:t>
            </a:r>
            <a:r>
              <a:rPr lang="ru-RU" dirty="0" smtClean="0"/>
              <a:t>инспекции </a:t>
            </a:r>
            <a:r>
              <a:rPr lang="ru-RU" dirty="0" smtClean="0"/>
              <a:t>зашифрованного </a:t>
            </a:r>
            <a:r>
              <a:rPr lang="ru-RU" dirty="0" smtClean="0"/>
              <a:t>web-трафика. </a:t>
            </a:r>
            <a:r>
              <a:rPr lang="ru-RU" dirty="0" smtClean="0"/>
              <a:t>Сертификат ФСТЭК ТУ</a:t>
            </a:r>
            <a:r>
              <a:rPr lang="ru-RU" dirty="0" smtClean="0"/>
              <a:t>, РД для МЭ по 3 классу, </a:t>
            </a:r>
            <a:r>
              <a:rPr lang="ru-RU" dirty="0" err="1" smtClean="0"/>
              <a:t>ИСПДн</a:t>
            </a:r>
            <a:r>
              <a:rPr lang="ru-RU" dirty="0" smtClean="0"/>
              <a:t> К1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028871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StoneGate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SSL VPN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У</a:t>
            </a:r>
            <a:r>
              <a:rPr lang="ru-RU" dirty="0" smtClean="0"/>
              <a:t>даленный </a:t>
            </a:r>
            <a:r>
              <a:rPr lang="ru-RU" dirty="0" smtClean="0"/>
              <a:t>защищенный доступ </a:t>
            </a:r>
            <a:r>
              <a:rPr lang="ru-RU" dirty="0" smtClean="0"/>
              <a:t>пользователей </a:t>
            </a:r>
            <a:r>
              <a:rPr lang="ru-RU" dirty="0" smtClean="0"/>
              <a:t>к корпоративным ресурсам на базе </a:t>
            </a:r>
            <a:r>
              <a:rPr lang="ru-RU" dirty="0" smtClean="0"/>
              <a:t>технологии </a:t>
            </a:r>
            <a:r>
              <a:rPr lang="ru-RU" dirty="0" smtClean="0"/>
              <a:t>SSL VPN. </a:t>
            </a:r>
            <a:r>
              <a:rPr lang="ru-RU" dirty="0" smtClean="0"/>
              <a:t>Сертификат ФСТЭК </a:t>
            </a:r>
            <a:r>
              <a:rPr lang="ru-RU" dirty="0" smtClean="0"/>
              <a:t>России на соответствие ТУ, РД </a:t>
            </a:r>
            <a:r>
              <a:rPr lang="ru-RU" dirty="0" smtClean="0"/>
              <a:t>МЭ-3 ИСПДН К1.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72037" y="5589240"/>
            <a:ext cx="320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StoneGate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Management Center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653136"/>
            <a:ext cx="1765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</a:t>
            </a:r>
            <a:r>
              <a:rPr lang="ru-RU" sz="3600" dirty="0" smtClean="0"/>
              <a:t>Распределенная сеть</a:t>
            </a:r>
            <a:endParaRPr lang="ru-RU" sz="36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648355"/>
              </p:ext>
            </p:extLst>
          </p:nvPr>
        </p:nvGraphicFramePr>
        <p:xfrm>
          <a:off x="457200" y="1600200"/>
          <a:ext cx="82296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К3-К2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baseline="0" dirty="0" smtClean="0">
                          <a:latin typeface="+mn-lt"/>
                        </a:rPr>
                        <a:t>Сертификация ОС </a:t>
                      </a:r>
                      <a:r>
                        <a:rPr lang="en-US" b="1" baseline="0" dirty="0" smtClean="0">
                          <a:latin typeface="+mn-lt"/>
                        </a:rPr>
                        <a:t>MS Windows,</a:t>
                      </a:r>
                      <a:endParaRPr lang="ru-RU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Protection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Trust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>
                          <a:latin typeface="+mn-lt"/>
                        </a:rPr>
                        <a:t>Secret Net </a:t>
                      </a:r>
                      <a:r>
                        <a:rPr lang="ru-RU" b="1" baseline="0" dirty="0" smtClean="0">
                          <a:latin typeface="+mn-lt"/>
                        </a:rPr>
                        <a:t>(вариант К)</a:t>
                      </a:r>
                      <a:endParaRPr lang="en-US" b="1" baseline="0" dirty="0" smtClean="0">
                        <a:latin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Security Studio Endpoint Protection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eToken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Trust Access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расчете на 1 АРМ: 8 825 руб.</a:t>
                      </a:r>
                      <a:endParaRPr lang="ru-RU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расчете на одно АРМ: 12 505 руб.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1281" y="552997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5756" y="656589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6047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ocuments\personal folder\WDS_Google_Plus_UI_Icons_19196799480221102\PNG\color_128\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019" y="449639"/>
            <a:ext cx="723547" cy="72354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3645024"/>
            <a:ext cx="8342348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dk1"/>
                </a:solidFill>
              </a:rPr>
              <a:t>Trust Access</a:t>
            </a:r>
            <a:endParaRPr lang="ru-RU" b="1" dirty="0" smtClean="0">
              <a:solidFill>
                <a:schemeClr val="dk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Аутентификация сетевых соединений на уровне пользователей и компьютеров.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Фильтрация сетевых соединений.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Защита сетевых соединений.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Регистрация событий, связанных с информационной безопасностью.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Контроль целостности и защита от НСД компонентов СЗИ.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Централизованное управление.</a:t>
            </a:r>
          </a:p>
          <a:p>
            <a:pPr>
              <a:defRPr/>
            </a:pPr>
            <a:endParaRPr lang="en-US" dirty="0" smtClean="0">
              <a:solidFill>
                <a:schemeClr val="dk1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7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700</Words>
  <Application>Microsoft Office PowerPoint</Application>
  <PresentationFormat>Экран (4:3)</PresentationFormat>
  <Paragraphs>147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Типовые решения защиты персональных данных</vt:lpstr>
      <vt:lpstr>Классификация сетей</vt:lpstr>
      <vt:lpstr>Критерии подбора СЗИ</vt:lpstr>
      <vt:lpstr>Автоматизированное рабочее место</vt:lpstr>
      <vt:lpstr>             АРМ подключен к Internet</vt:lpstr>
      <vt:lpstr>          Локальная сеть</vt:lpstr>
      <vt:lpstr>                Сеть подключена к Internet</vt:lpstr>
      <vt:lpstr>Слайд 8</vt:lpstr>
      <vt:lpstr>    Распределенная сеть</vt:lpstr>
      <vt:lpstr>Распределенная сеть  с доступом в Internet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решения защиты конфиденциальной информации</dc:title>
  <dc:creator>Симонов Павел</dc:creator>
  <cp:lastModifiedBy>Pavel</cp:lastModifiedBy>
  <cp:revision>96</cp:revision>
  <dcterms:created xsi:type="dcterms:W3CDTF">2011-10-14T04:23:12Z</dcterms:created>
  <dcterms:modified xsi:type="dcterms:W3CDTF">2011-10-17T15:32:52Z</dcterms:modified>
</cp:coreProperties>
</file>