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15"/>
  </p:notesMasterIdLst>
  <p:sldIdLst>
    <p:sldId id="369" r:id="rId2"/>
    <p:sldId id="370" r:id="rId3"/>
    <p:sldId id="343" r:id="rId4"/>
    <p:sldId id="363" r:id="rId5"/>
    <p:sldId id="354" r:id="rId6"/>
    <p:sldId id="347" r:id="rId7"/>
    <p:sldId id="394" r:id="rId8"/>
    <p:sldId id="333" r:id="rId9"/>
    <p:sldId id="375" r:id="rId10"/>
    <p:sldId id="393" r:id="rId11"/>
    <p:sldId id="366" r:id="rId12"/>
    <p:sldId id="395" r:id="rId13"/>
    <p:sldId id="368" r:id="rId1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40187" autoAdjust="0"/>
    <p:restoredTop sz="87244" autoAdjust="0"/>
  </p:normalViewPr>
  <p:slideViewPr>
    <p:cSldViewPr>
      <p:cViewPr>
        <p:scale>
          <a:sx n="66" d="100"/>
          <a:sy n="66" d="100"/>
        </p:scale>
        <p:origin x="-1210" y="-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7E6AEA-6D2E-4466-B799-23B778CA723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827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6748615-0224-402F-ACF5-401922444840}" type="slidenum">
              <a:rPr lang="ru-RU" smtClean="0"/>
              <a:pPr eaLnBrk="1" hangingPunct="1">
                <a:defRPr/>
              </a:pPr>
              <a:t>2</a:t>
            </a:fld>
            <a:endParaRPr lang="ru-R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9" tIns="45684" rIns="91369" bIns="45684"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533633-D63B-4DAA-BAE2-9AEA5D8283B3}" type="slidenum">
              <a:rPr lang="ru-RU"/>
              <a:pPr/>
              <a:t>11</a:t>
            </a:fld>
            <a:endParaRPr lang="ru-RU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931" y="4714184"/>
            <a:ext cx="4981815" cy="4469424"/>
          </a:xfrm>
          <a:noFill/>
          <a:ln/>
        </p:spPr>
        <p:txBody>
          <a:bodyPr lIns="94173" tIns="47086" rIns="94173" bIns="47086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81" indent="-22857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33" indent="-22857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85" indent="-22857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38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90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43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95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D9E3DCE-6E41-4583-BA07-995213BF2875}" type="slidenum">
              <a:rPr lang="ru-RU" smtClean="0"/>
              <a:pPr eaLnBrk="1" hangingPunct="1">
                <a:defRPr/>
              </a:pPr>
              <a:t>12</a:t>
            </a:fld>
            <a:endParaRPr lang="ru-RU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4521" y="744617"/>
            <a:ext cx="4533356" cy="3724809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8" y="4718050"/>
            <a:ext cx="4987925" cy="446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608" tIns="44303" rIns="88608" bIns="44303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1B9027-5020-4A61-9AB4-6F4C602BCF2C}" type="slidenum">
              <a:rPr lang="ru-RU"/>
              <a:pPr/>
              <a:t>13</a:t>
            </a:fld>
            <a:endParaRPr lang="ru-RU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</p:spPr>
        <p:txBody>
          <a:bodyPr lIns="91395" tIns="45697" rIns="91395" bIns="45697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C5DC9-948A-4953-947D-A6C69D149B16}" type="slidenum">
              <a:rPr lang="ru-RU"/>
              <a:pPr/>
              <a:t>3</a:t>
            </a:fld>
            <a:endParaRPr lang="ru-RU"/>
          </a:p>
        </p:txBody>
      </p:sp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50444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 anchor="b"/>
          <a:lstStyle/>
          <a:p>
            <a:pPr algn="r">
              <a:defRPr/>
            </a:pPr>
            <a:fld id="{CB5B3E52-B6A8-423F-A09D-D3820FB1C8A9}" type="slidenum">
              <a:rPr lang="en-US" sz="1200">
                <a:latin typeface="+mn-lt"/>
              </a:rPr>
              <a:pPr algn="r">
                <a:defRPr/>
              </a:pPr>
              <a:t>3</a:t>
            </a:fld>
            <a:endParaRPr lang="en-US" sz="1200">
              <a:latin typeface="+mn-lt"/>
            </a:endParaRPr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9425"/>
          </a:xfrm>
        </p:spPr>
        <p:txBody>
          <a:bodyPr lIns="95340" tIns="47669" rIns="95340" bIns="47669"/>
          <a:lstStyle/>
          <a:p>
            <a:pPr>
              <a:spcBef>
                <a:spcPct val="0"/>
              </a:spcBef>
            </a:pP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C5DC9-948A-4953-947D-A6C69D149B16}" type="slidenum">
              <a:rPr lang="ru-RU"/>
              <a:pPr/>
              <a:t>4</a:t>
            </a:fld>
            <a:endParaRPr lang="ru-RU"/>
          </a:p>
        </p:txBody>
      </p:sp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50444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 anchor="b"/>
          <a:lstStyle/>
          <a:p>
            <a:pPr algn="r">
              <a:defRPr/>
            </a:pPr>
            <a:fld id="{CB5B3E52-B6A8-423F-A09D-D3820FB1C8A9}" type="slidenum">
              <a:rPr lang="en-US" sz="1200">
                <a:latin typeface="+mn-lt"/>
              </a:rPr>
              <a:pPr algn="r">
                <a:defRPr/>
              </a:pPr>
              <a:t>4</a:t>
            </a:fld>
            <a:endParaRPr lang="en-US" sz="1200">
              <a:latin typeface="+mn-lt"/>
            </a:endParaRPr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9425"/>
          </a:xfrm>
        </p:spPr>
        <p:txBody>
          <a:bodyPr lIns="95340" tIns="47669" rIns="95340" bIns="47669"/>
          <a:lstStyle/>
          <a:p>
            <a:pPr>
              <a:spcBef>
                <a:spcPct val="0"/>
              </a:spcBef>
            </a:pP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48A128-8FDB-4A7B-8A09-13C7C1466242}" type="slidenum">
              <a:rPr lang="ru-RU"/>
              <a:pPr/>
              <a:t>5</a:t>
            </a:fld>
            <a:endParaRPr lang="ru-RU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933" y="4714184"/>
            <a:ext cx="4981815" cy="4469424"/>
          </a:xfrm>
        </p:spPr>
        <p:txBody>
          <a:bodyPr lIns="94179" tIns="47088" rIns="94179" bIns="47088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48A128-8FDB-4A7B-8A09-13C7C1466242}" type="slidenum">
              <a:rPr lang="ru-RU"/>
              <a:pPr/>
              <a:t>6</a:t>
            </a:fld>
            <a:endParaRPr lang="ru-RU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932" y="4714184"/>
            <a:ext cx="4981815" cy="4469424"/>
          </a:xfrm>
        </p:spPr>
        <p:txBody>
          <a:bodyPr lIns="94179" tIns="47088" rIns="94179" bIns="47088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48A128-8FDB-4A7B-8A09-13C7C1466242}" type="slidenum">
              <a:rPr lang="ru-RU"/>
              <a:pPr/>
              <a:t>7</a:t>
            </a:fld>
            <a:endParaRPr lang="ru-RU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932" y="4714184"/>
            <a:ext cx="4981815" cy="4469424"/>
          </a:xfrm>
        </p:spPr>
        <p:txBody>
          <a:bodyPr lIns="94179" tIns="47088" rIns="94179" bIns="47088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C5DC9-948A-4953-947D-A6C69D149B16}" type="slidenum">
              <a:rPr lang="ru-RU"/>
              <a:pPr/>
              <a:t>8</a:t>
            </a:fld>
            <a:endParaRPr lang="ru-RU"/>
          </a:p>
        </p:txBody>
      </p:sp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 anchor="b"/>
          <a:lstStyle/>
          <a:p>
            <a:pPr algn="r">
              <a:defRPr/>
            </a:pPr>
            <a:fld id="{CB5B3E52-B6A8-423F-A09D-D3820FB1C8A9}" type="slidenum">
              <a:rPr lang="en-US" sz="1200">
                <a:latin typeface="+mn-lt"/>
              </a:rPr>
              <a:pPr algn="r">
                <a:defRPr/>
              </a:pPr>
              <a:t>8</a:t>
            </a:fld>
            <a:endParaRPr lang="en-US" sz="1200">
              <a:latin typeface="+mn-lt"/>
            </a:endParaRPr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9425"/>
          </a:xfrm>
        </p:spPr>
        <p:txBody>
          <a:bodyPr lIns="95340" tIns="47669" rIns="95340" bIns="47669"/>
          <a:lstStyle/>
          <a:p>
            <a:pPr>
              <a:spcBef>
                <a:spcPct val="0"/>
              </a:spcBef>
            </a:pPr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C5DC9-948A-4953-947D-A6C69D149B16}" type="slidenum">
              <a:rPr lang="ru-RU"/>
              <a:pPr/>
              <a:t>9</a:t>
            </a:fld>
            <a:endParaRPr lang="ru-RU"/>
          </a:p>
        </p:txBody>
      </p:sp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50444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 anchor="b"/>
          <a:lstStyle/>
          <a:p>
            <a:pPr algn="r">
              <a:defRPr/>
            </a:pPr>
            <a:fld id="{CB5B3E52-B6A8-423F-A09D-D3820FB1C8A9}" type="slidenum">
              <a:rPr lang="en-US" sz="1200">
                <a:latin typeface="+mn-lt"/>
              </a:rPr>
              <a:pPr algn="r">
                <a:defRPr/>
              </a:pPr>
              <a:t>9</a:t>
            </a:fld>
            <a:endParaRPr lang="en-US" sz="1200">
              <a:latin typeface="+mn-lt"/>
            </a:endParaRPr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9425"/>
          </a:xfrm>
        </p:spPr>
        <p:txBody>
          <a:bodyPr lIns="95340" tIns="47669" rIns="95340" bIns="47669"/>
          <a:lstStyle/>
          <a:p>
            <a:pPr>
              <a:spcBef>
                <a:spcPct val="0"/>
              </a:spcBef>
            </a:pPr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C5DC9-948A-4953-947D-A6C69D149B16}" type="slidenum">
              <a:rPr lang="ru-RU"/>
              <a:pPr/>
              <a:t>10</a:t>
            </a:fld>
            <a:endParaRPr lang="ru-RU"/>
          </a:p>
        </p:txBody>
      </p:sp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50444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 anchor="b"/>
          <a:lstStyle/>
          <a:p>
            <a:pPr algn="r">
              <a:defRPr/>
            </a:pPr>
            <a:fld id="{CB5B3E52-B6A8-423F-A09D-D3820FB1C8A9}" type="slidenum">
              <a:rPr lang="en-US" sz="1200">
                <a:latin typeface="+mn-lt"/>
              </a:rPr>
              <a:pPr algn="r">
                <a:defRPr/>
              </a:pPr>
              <a:t>10</a:t>
            </a:fld>
            <a:endParaRPr lang="en-US" sz="1200">
              <a:latin typeface="+mn-lt"/>
            </a:endParaRPr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9425"/>
          </a:xfrm>
        </p:spPr>
        <p:txBody>
          <a:bodyPr lIns="95340" tIns="47669" rIns="95340" bIns="47669"/>
          <a:lstStyle/>
          <a:p>
            <a:pPr>
              <a:spcBef>
                <a:spcPct val="0"/>
              </a:spcBef>
            </a:pPr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041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042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042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042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2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3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043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043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043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public</a:t>
            </a:r>
            <a:endParaRPr lang="ru-RU"/>
          </a:p>
        </p:txBody>
      </p:sp>
      <p:sp>
        <p:nvSpPr>
          <p:cNvPr id="6043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EC181D3-E185-4CF0-9430-17FAB5426A3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04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604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public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64E95F-5098-4B38-B67D-76432777627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public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7BE6F0-33D7-4F39-AD64-CFB8C562E73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public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E43DE7-823F-47AF-B309-85E046AF73E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public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BF3AA6-3279-4625-B1E3-84234D897E6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public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F23BF9-9918-4A81-A0CD-85E633F574E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public</a:t>
            </a: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41D8E8-E5AF-48A7-9FAD-0194FBD6463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public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948DE0-20DF-4926-8D82-B85BB8E368B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public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3AF1D1-4839-4CD9-BA10-DCE9434497F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public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01C274-DB18-4FA1-871A-2A55CF3D080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public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88D965-676B-4EC5-9ABD-0A9855F3CB0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 smtClean="0"/>
              <a:t>public</a:t>
            </a:r>
            <a:endParaRPr lang="ru-RU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6CB4CDD7-8235-42A5-8186-F400385049A2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939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93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939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939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940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940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5940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594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594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pic>
        <p:nvPicPr>
          <p:cNvPr id="59409" name="Picture 1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51725" y="188913"/>
            <a:ext cx="1512888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tenin@microsoft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tsys.r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altx-soft.ru/" TargetMode="External"/><Relationship Id="rId4" Type="http://schemas.openxmlformats.org/officeDocument/2006/relationships/hyperlink" Target="http://www.certifsecurity.r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ecunia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vladim@microsoft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Rus/Security/Certificat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808" y="1772816"/>
            <a:ext cx="6192688" cy="2209800"/>
          </a:xfrm>
        </p:spPr>
        <p:txBody>
          <a:bodyPr/>
          <a:lstStyle/>
          <a:p>
            <a:pPr eaLnBrk="1" hangingPunct="1"/>
            <a:r>
              <a:rPr lang="ru-RU" sz="4400" b="1" dirty="0" smtClean="0"/>
              <a:t>Сертификация продуктов    </a:t>
            </a:r>
            <a:br>
              <a:rPr lang="ru-RU" sz="4400" b="1" dirty="0" smtClean="0"/>
            </a:br>
            <a:r>
              <a:rPr lang="en-US" sz="4400" b="1" i="1" dirty="0" smtClean="0"/>
              <a:t>Microsoft </a:t>
            </a:r>
            <a:endParaRPr lang="ru-RU" sz="4800" b="1" dirty="0" smtClean="0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5942258" y="5133975"/>
            <a:ext cx="26130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ru-RU" sz="2400" b="1" dirty="0" smtClean="0"/>
          </a:p>
          <a:p>
            <a:pPr algn="ctr" eaLnBrk="1" hangingPunct="1"/>
            <a:r>
              <a:rPr lang="ru-RU" sz="2400" b="1" dirty="0" smtClean="0"/>
              <a:t>08</a:t>
            </a:r>
            <a:r>
              <a:rPr lang="en-US" sz="2400" b="1" dirty="0" smtClean="0"/>
              <a:t> </a:t>
            </a:r>
            <a:r>
              <a:rPr lang="ru-RU" sz="2400" b="1" dirty="0" smtClean="0"/>
              <a:t>декабря</a:t>
            </a:r>
            <a:r>
              <a:rPr lang="ru-RU" sz="2400" b="1" dirty="0" smtClean="0"/>
              <a:t> </a:t>
            </a:r>
            <a:r>
              <a:rPr lang="ru-RU" sz="2400" b="1" dirty="0" smtClean="0"/>
              <a:t>2011</a:t>
            </a:r>
            <a:endParaRPr lang="ru-RU" sz="2400" b="1" dirty="0"/>
          </a:p>
        </p:txBody>
      </p:sp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395288" y="4868863"/>
            <a:ext cx="5184775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 i="1" dirty="0" smtClean="0"/>
              <a:t>Игорь</a:t>
            </a:r>
            <a:r>
              <a:rPr lang="ru-RU" sz="2400" b="1" i="1" dirty="0" smtClean="0"/>
              <a:t> Стенин</a:t>
            </a:r>
            <a:endParaRPr lang="ru-RU" sz="2400" b="1" i="1" dirty="0"/>
          </a:p>
          <a:p>
            <a:r>
              <a:rPr lang="ru-RU" i="1" dirty="0" smtClean="0"/>
              <a:t>Специалист по технологиям</a:t>
            </a:r>
            <a:endParaRPr lang="ru-RU" i="1" dirty="0"/>
          </a:p>
          <a:p>
            <a:r>
              <a:rPr lang="ru-RU" i="1" dirty="0"/>
              <a:t>ООО «Майкрософт Рус»</a:t>
            </a:r>
          </a:p>
          <a:p>
            <a:r>
              <a:rPr lang="en-US" i="1" dirty="0" smtClean="0">
                <a:hlinkClick r:id="rId2"/>
              </a:rPr>
              <a:t>istenin@microsoft.com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61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571480"/>
            <a:ext cx="8464579" cy="8572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dirty="0" smtClean="0"/>
              <a:t>Как купить сертифицированный продукт</a:t>
            </a:r>
            <a:endParaRPr lang="en-US" sz="3600" b="1" dirty="0"/>
          </a:p>
        </p:txBody>
      </p:sp>
      <p:sp>
        <p:nvSpPr>
          <p:cNvPr id="2109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28736"/>
            <a:ext cx="8748712" cy="509660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 dirty="0" smtClean="0">
                <a:ea typeface="+mn-ea"/>
                <a:cs typeface="+mn-cs"/>
              </a:rPr>
              <a:t>Сертифицированный продукт отличается от лицензионного</a:t>
            </a:r>
            <a:endParaRPr lang="ru-RU" sz="2800" b="1" dirty="0" smtClean="0">
              <a:ea typeface="+mn-ea"/>
              <a:cs typeface="+mn-cs"/>
            </a:endParaRPr>
          </a:p>
          <a:p>
            <a:pPr lvl="2">
              <a:lnSpc>
                <a:spcPct val="90000"/>
              </a:lnSpc>
            </a:pPr>
            <a:r>
              <a:rPr lang="ru-RU" sz="2000" dirty="0" smtClean="0"/>
              <a:t>Каждый экземпляр сертифицированнго продукта имеет пакет документов государственного образца о том, что данный продукт является сертифицированным, включая голографический знак соответствия ФСТЭК с уникальным номером, который идентифицирует данный экземпляр в системе государственного учета сертифицированных продуктов.</a:t>
            </a:r>
          </a:p>
          <a:p>
            <a:pPr lvl="2">
              <a:lnSpc>
                <a:spcPct val="90000"/>
              </a:lnSpc>
            </a:pPr>
            <a:r>
              <a:rPr lang="ru-RU" sz="2000" dirty="0" smtClean="0">
                <a:ea typeface="+mn-ea"/>
                <a:cs typeface="+mn-cs"/>
              </a:rPr>
              <a:t>Он дороже, так как включает в себя подписку на получение сертифицированных обновлений с защищенного специализированного сайта</a:t>
            </a:r>
            <a:r>
              <a:rPr lang="ru-RU" sz="2000" b="1" dirty="0" smtClean="0">
                <a:ea typeface="+mn-ea"/>
                <a:cs typeface="+mn-cs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За покупкой КЛИЕНТЫ обращаются к своим ПАРТНЕРАМ, а ПАРТНЕРЫ обращаются на партнерский сайт, где им предложат 3-х Заявителей, которые работают </a:t>
            </a:r>
            <a:r>
              <a:rPr lang="ru-RU" sz="2000" b="1" dirty="0" smtClean="0"/>
              <a:t>только</a:t>
            </a:r>
            <a:r>
              <a:rPr lang="ru-RU" sz="2000" dirty="0" smtClean="0"/>
              <a:t> через партнеров:</a:t>
            </a:r>
          </a:p>
          <a:p>
            <a:pPr lvl="2">
              <a:lnSpc>
                <a:spcPct val="90000"/>
              </a:lnSpc>
            </a:pPr>
            <a:r>
              <a:rPr lang="ru-RU" sz="1400" b="1" dirty="0" smtClean="0">
                <a:ea typeface="+mn-ea"/>
                <a:cs typeface="+mn-cs"/>
              </a:rPr>
              <a:t>ООО «Сертифицированные информационные системы» </a:t>
            </a:r>
            <a:r>
              <a:rPr lang="en-US" sz="1400" b="1" dirty="0" smtClean="0">
                <a:ea typeface="+mn-ea"/>
                <a:cs typeface="+mn-cs"/>
                <a:hlinkClick r:id="rId3"/>
              </a:rPr>
              <a:t>www.certsys.ru</a:t>
            </a:r>
            <a:r>
              <a:rPr lang="en-US" sz="1400" b="1" dirty="0" smtClean="0">
                <a:ea typeface="+mn-ea"/>
                <a:cs typeface="+mn-cs"/>
              </a:rPr>
              <a:t> </a:t>
            </a:r>
            <a:r>
              <a:rPr lang="ru-RU" sz="1400" b="1" dirty="0" smtClean="0">
                <a:ea typeface="+mn-ea"/>
                <a:cs typeface="+mn-cs"/>
              </a:rPr>
              <a:t>(заявители на продукты </a:t>
            </a:r>
            <a:r>
              <a:rPr lang="en-US" sz="1400" b="1" dirty="0" smtClean="0">
                <a:ea typeface="+mn-ea"/>
                <a:cs typeface="+mn-cs"/>
              </a:rPr>
              <a:t>MS c 2007</a:t>
            </a:r>
            <a:r>
              <a:rPr lang="ru-RU" sz="1400" b="1" dirty="0" smtClean="0">
                <a:ea typeface="+mn-ea"/>
                <a:cs typeface="+mn-cs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ru-RU" sz="1400" b="1" dirty="0" smtClean="0">
                <a:ea typeface="+mn-ea"/>
                <a:cs typeface="+mn-cs"/>
              </a:rPr>
              <a:t>ФГУП «ППП Управления делами Президента РФ»</a:t>
            </a:r>
            <a:r>
              <a:rPr lang="en-US" sz="1400" b="1" dirty="0" smtClean="0">
                <a:ea typeface="+mn-ea"/>
                <a:cs typeface="+mn-cs"/>
              </a:rPr>
              <a:t> </a:t>
            </a:r>
            <a:r>
              <a:rPr lang="en-US" sz="1400" b="1" dirty="0" smtClean="0">
                <a:ea typeface="+mn-ea"/>
                <a:cs typeface="+mn-cs"/>
                <a:hlinkClick r:id="rId4"/>
              </a:rPr>
              <a:t>www.certifsecurity.ru</a:t>
            </a:r>
            <a:r>
              <a:rPr lang="en-US" sz="1400" b="1" dirty="0" smtClean="0">
                <a:ea typeface="+mn-ea"/>
                <a:cs typeface="+mn-cs"/>
              </a:rPr>
              <a:t> </a:t>
            </a:r>
            <a:endParaRPr lang="ru-RU" sz="1400" b="1" dirty="0" smtClean="0">
              <a:ea typeface="+mn-ea"/>
              <a:cs typeface="+mn-cs"/>
            </a:endParaRPr>
          </a:p>
          <a:p>
            <a:pPr lvl="2">
              <a:lnSpc>
                <a:spcPct val="90000"/>
              </a:lnSpc>
            </a:pPr>
            <a:r>
              <a:rPr lang="ru-RU" sz="1400" b="1" dirty="0" smtClean="0">
                <a:ea typeface="+mn-ea"/>
                <a:cs typeface="+mn-cs"/>
              </a:rPr>
              <a:t>ЗАО «Алтэкс-софт» </a:t>
            </a:r>
            <a:r>
              <a:rPr lang="en-US" sz="1400" b="1" dirty="0" smtClean="0">
                <a:ea typeface="+mn-ea"/>
                <a:cs typeface="+mn-cs"/>
                <a:hlinkClick r:id="rId5"/>
              </a:rPr>
              <a:t>altx-soft.ru</a:t>
            </a:r>
            <a:r>
              <a:rPr lang="ru-RU" sz="1400" b="1" dirty="0" smtClean="0">
                <a:ea typeface="+mn-ea"/>
                <a:cs typeface="+mn-cs"/>
              </a:rPr>
              <a:t> (заявители на продукты </a:t>
            </a:r>
            <a:r>
              <a:rPr lang="en-US" sz="1400" b="1" dirty="0" smtClean="0">
                <a:ea typeface="+mn-ea"/>
                <a:cs typeface="+mn-cs"/>
              </a:rPr>
              <a:t>MS </a:t>
            </a:r>
            <a:r>
              <a:rPr lang="ru-RU" sz="1400" b="1" dirty="0" smtClean="0">
                <a:ea typeface="+mn-ea"/>
                <a:cs typeface="+mn-cs"/>
              </a:rPr>
              <a:t>до 2007)</a:t>
            </a:r>
            <a:r>
              <a:rPr lang="en-US" sz="1400" b="1" dirty="0" smtClean="0">
                <a:ea typeface="+mn-ea"/>
                <a:cs typeface="+mn-cs"/>
              </a:rPr>
              <a:t> </a:t>
            </a:r>
            <a:endParaRPr lang="ru-RU" sz="1400" b="1" dirty="0"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public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049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357188"/>
            <a:ext cx="8477250" cy="641350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cs typeface="Arial" pitchFamily="34" charset="0"/>
              </a:rPr>
              <a:t>ВЫВОДЫ</a:t>
            </a:r>
            <a:endParaRPr lang="en-US" sz="3600" b="1" dirty="0" smtClean="0">
              <a:cs typeface="Arial" pitchFamily="34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71546"/>
            <a:ext cx="8929687" cy="521495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00" dirty="0" smtClean="0"/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Наши Клиенты могут быть уверены, что используя продукты Майкрософт они сводят свои </a:t>
            </a:r>
            <a:r>
              <a:rPr lang="ru-RU" sz="2400" b="1" dirty="0" smtClean="0">
                <a:solidFill>
                  <a:srgbClr val="FF0000"/>
                </a:solidFill>
              </a:rPr>
              <a:t>законодательные</a:t>
            </a:r>
            <a:r>
              <a:rPr lang="ru-RU" sz="2400" b="1" dirty="0" smtClean="0"/>
              <a:t> и </a:t>
            </a:r>
            <a:r>
              <a:rPr lang="ru-RU" sz="2400" b="1" dirty="0" smtClean="0">
                <a:solidFill>
                  <a:srgbClr val="FF0000"/>
                </a:solidFill>
              </a:rPr>
              <a:t>технологические</a:t>
            </a:r>
            <a:r>
              <a:rPr lang="ru-RU" sz="2400" b="1" dirty="0" smtClean="0"/>
              <a:t> риски к минимально возможным. Основанием для этого является то, что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000" b="1" dirty="0" smtClean="0"/>
              <a:t>Майкрософт предоставляет исходные коды продуктов для исследования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000" b="1" dirty="0" smtClean="0"/>
              <a:t>У Майкрософт уже есть ПЛАТФОРМА сертифицированных по российским требованиям продуктов, аналогов которой нет у конкурентов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000" b="1" dirty="0" smtClean="0"/>
              <a:t>В продуктах Майкрософт может использоваться российская криптография, разработанная партнерами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000" b="1" dirty="0" smtClean="0"/>
              <a:t>Майкрософт продолжает сертификацию продуктов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000" b="1" dirty="0" smtClean="0"/>
              <a:t>Продукты Майкрософт имеют минимальное число уязвимостей в своих классах (см. следующий слайд)</a:t>
            </a:r>
          </a:p>
          <a:p>
            <a:pPr eaLnBrk="1" hangingPunct="1">
              <a:lnSpc>
                <a:spcPct val="90000"/>
              </a:lnSpc>
            </a:pPr>
            <a:endParaRPr lang="ru-RU" sz="2400" b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public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228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76672"/>
            <a:ext cx="8223250" cy="448841"/>
          </a:xfrm>
        </p:spPr>
        <p:txBody>
          <a:bodyPr/>
          <a:lstStyle/>
          <a:p>
            <a:pPr>
              <a:lnSpc>
                <a:spcPts val="3500"/>
              </a:lnSpc>
            </a:pPr>
            <a:r>
              <a:rPr lang="ru-RU" sz="3600" b="1" dirty="0">
                <a:latin typeface="Arial" pitchFamily="34" charset="0"/>
                <a:cs typeface="Arial" pitchFamily="34" charset="0"/>
              </a:rPr>
              <a:t>Уязвимости на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17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октября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2011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928688"/>
            <a:ext cx="8208911" cy="5500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Sun Solaris 10 			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1195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Red Hat Enterprise Linux Server v.5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        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 	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87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FreeBSD 6.x			  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	    86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Microsoft Windows Server 2008		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307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		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Apple Mac OS X – 		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     	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1625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			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Red Hat Enterprise Linux Client v.5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1720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Ubuntu Linux 8.04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(выпуск 2008 год)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1406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Windows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XP (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выпуск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2001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год)	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	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504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Windows 7				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176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1" hangingPunct="1">
              <a:lnSpc>
                <a:spcPct val="80000"/>
              </a:lnSpc>
            </a:pPr>
            <a:endParaRPr lang="ru-RU" sz="7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Oracle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Database 1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.x 	 	       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	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315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			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IBM DB2 9.x 		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		  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98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MySQL 5.x				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66			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Microsoft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SQL Server 200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8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 	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sz="7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Cisco ASA 7.x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			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1600" b="1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			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Microsoft ISA Server 2006  		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     7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Microsoft Forefront TMG  		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			</a:t>
            </a:r>
          </a:p>
          <a:p>
            <a:pPr eaLnBrk="1" hangingPunct="1">
              <a:lnSpc>
                <a:spcPct val="80000"/>
              </a:lnSpc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Mozilla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Firefox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4.0   (04.2011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) 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14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50%unpatched;  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Firefox 3.5.x  (2009)     161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Opera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11	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(10.2010)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-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20%unpatched;     Opera 9.x      (2008)       56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Google Chrome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11   (04.2011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)  30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- 27%unpatched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;   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Chrome 5.x  (5.2010)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56     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Microsoft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IE 9 	         (03.2011)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26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-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0%unpatched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;    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IE 8.x            (3.2009) 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112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		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427538" y="6483351"/>
            <a:ext cx="3863451" cy="400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000" b="1" i="1" dirty="0">
                <a:hlinkClick r:id="rId3"/>
              </a:rPr>
              <a:t>источник: </a:t>
            </a:r>
            <a:r>
              <a:rPr lang="ru-RU" sz="2000" b="1" dirty="0">
                <a:hlinkClick r:id="rId3"/>
              </a:rPr>
              <a:t>http://</a:t>
            </a:r>
            <a:r>
              <a:rPr lang="en-US" sz="2000" b="1" dirty="0">
                <a:hlinkClick r:id="rId3"/>
              </a:rPr>
              <a:t>secunia.com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272144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1763713" y="2636838"/>
            <a:ext cx="60510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dirty="0" smtClean="0">
                <a:solidFill>
                  <a:schemeClr val="bg2"/>
                </a:solidFill>
              </a:rPr>
              <a:t>СПАСИБО</a:t>
            </a:r>
            <a:r>
              <a:rPr lang="en-US" sz="7200" b="1" dirty="0" smtClean="0">
                <a:solidFill>
                  <a:schemeClr val="bg2"/>
                </a:solidFill>
              </a:rPr>
              <a:t> </a:t>
            </a:r>
            <a:r>
              <a:rPr lang="ru-RU" sz="7200" b="1" dirty="0" smtClean="0">
                <a:solidFill>
                  <a:schemeClr val="bg2"/>
                </a:solidFill>
              </a:rPr>
              <a:t>!!!</a:t>
            </a:r>
            <a:endParaRPr lang="ru-RU" sz="7200" b="1" dirty="0">
              <a:solidFill>
                <a:schemeClr val="bg2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3850" y="4652963"/>
            <a:ext cx="252184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 smtClean="0"/>
              <a:t>Игорь Стенин</a:t>
            </a:r>
            <a:endParaRPr lang="ru-RU" sz="2400" b="1" i="1" dirty="0"/>
          </a:p>
          <a:p>
            <a:r>
              <a:rPr lang="en-US" i="1" dirty="0" smtClean="0">
                <a:hlinkClick r:id="rId3"/>
              </a:rPr>
              <a:t>istenin</a:t>
            </a:r>
            <a:r>
              <a:rPr lang="en-US" i="1" dirty="0" smtClean="0">
                <a:hlinkClick r:id="rId3"/>
              </a:rPr>
              <a:t>@microsoft.com</a:t>
            </a:r>
            <a:endParaRPr lang="ru-RU" b="1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public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263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71500"/>
            <a:ext cx="8763000" cy="792163"/>
          </a:xfrm>
        </p:spPr>
        <p:txBody>
          <a:bodyPr/>
          <a:lstStyle/>
          <a:p>
            <a:pPr eaLnBrk="1" hangingPunct="1"/>
            <a:r>
              <a:rPr lang="ru-RU" sz="3600" b="1" smtClean="0"/>
              <a:t>Майкрософт предоставляет исходные коды</a:t>
            </a:r>
            <a:endParaRPr lang="en-US" sz="3600" b="1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57375"/>
            <a:ext cx="8280400" cy="4500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2002 – Россия стала первой страной в мире с которой </a:t>
            </a:r>
            <a:r>
              <a:rPr lang="en-US" sz="2800" dirty="0" smtClean="0"/>
              <a:t>Microsoft </a:t>
            </a:r>
            <a:r>
              <a:rPr lang="ru-RU" sz="2800" dirty="0" smtClean="0"/>
              <a:t>подписала соглашение </a:t>
            </a:r>
            <a:r>
              <a:rPr lang="en-US" sz="2800" dirty="0" smtClean="0"/>
              <a:t>Government Security Program</a:t>
            </a:r>
            <a:r>
              <a:rPr lang="ru-RU" sz="2800" dirty="0" smtClean="0"/>
              <a:t> о доступе к исходным кодам своих программ (подписано с НТЦ «Атлас» и ФСБ).</a:t>
            </a:r>
            <a:endParaRPr lang="en-US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ru-RU" sz="2400" dirty="0" smtClean="0"/>
              <a:t>Соглашение ежегодно продлевается.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400" dirty="0" smtClean="0"/>
              <a:t>На территории НТЦ «Атлас» с 2003 организована лаборатория по исследованию исходных кодов продуктов </a:t>
            </a:r>
            <a:r>
              <a:rPr lang="en-US" sz="2400" dirty="0" smtClean="0"/>
              <a:t>Microsoft</a:t>
            </a:r>
            <a:r>
              <a:rPr lang="ru-RU" sz="2400" dirty="0" smtClean="0"/>
              <a:t> – она работает ПОСТОЯННО</a:t>
            </a: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public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958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6127" y="620688"/>
            <a:ext cx="8893175" cy="571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dirty="0" smtClean="0"/>
              <a:t>Сертифицированные продукты </a:t>
            </a:r>
            <a:r>
              <a:rPr lang="en-US" sz="3600" b="1" i="1" dirty="0"/>
              <a:t>Microsoft</a:t>
            </a:r>
            <a:r>
              <a:rPr lang="en-US" sz="3600" b="1" dirty="0"/>
              <a:t> </a:t>
            </a:r>
            <a:r>
              <a:rPr lang="ru-RU" sz="3600" b="1" dirty="0" smtClean="0"/>
              <a:t>-1</a:t>
            </a:r>
            <a:endParaRPr lang="en-US" sz="3600" b="1" dirty="0"/>
          </a:p>
        </p:txBody>
      </p:sp>
      <p:sp>
        <p:nvSpPr>
          <p:cNvPr id="2109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484784"/>
            <a:ext cx="8964488" cy="503190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000" b="1" dirty="0" smtClean="0"/>
              <a:t>Все продукты </a:t>
            </a:r>
            <a:r>
              <a:rPr lang="en-US" sz="2000" b="1" i="1" dirty="0" smtClean="0"/>
              <a:t>Microsoft</a:t>
            </a:r>
            <a:r>
              <a:rPr lang="en-US" sz="2000" b="1" dirty="0" smtClean="0"/>
              <a:t> </a:t>
            </a:r>
            <a:r>
              <a:rPr lang="ru-RU" sz="2000" b="1" dirty="0" smtClean="0"/>
              <a:t>сертифицированы во ФСТЭК «как есть», без изменений, и могут быть использованы для построения автоматизированных систем уровня защищенности 1Г</a:t>
            </a:r>
            <a:r>
              <a:rPr lang="ru-RU" sz="1600" dirty="0" smtClean="0"/>
              <a:t>: </a:t>
            </a:r>
            <a:endParaRPr lang="ru-RU" sz="1600" dirty="0"/>
          </a:p>
          <a:p>
            <a:pPr lvl="2">
              <a:lnSpc>
                <a:spcPct val="90000"/>
              </a:lnSpc>
            </a:pPr>
            <a:r>
              <a:rPr lang="en-US" sz="2000" b="1" dirty="0"/>
              <a:t>Windows XP Professional</a:t>
            </a:r>
            <a:r>
              <a:rPr lang="ru-RU" sz="2000" b="1" dirty="0"/>
              <a:t> </a:t>
            </a:r>
            <a:r>
              <a:rPr lang="ru-RU" sz="1800" dirty="0"/>
              <a:t>русская версия</a:t>
            </a:r>
          </a:p>
          <a:p>
            <a:pPr lvl="2">
              <a:lnSpc>
                <a:spcPct val="90000"/>
              </a:lnSpc>
            </a:pPr>
            <a:r>
              <a:rPr lang="en-US" sz="2000" b="1" dirty="0"/>
              <a:t>Windows Vista </a:t>
            </a:r>
            <a:r>
              <a:rPr lang="ru-RU" sz="1800" dirty="0"/>
              <a:t>русская версия</a:t>
            </a:r>
            <a:r>
              <a:rPr lang="en-US" sz="1800" b="1" dirty="0"/>
              <a:t> </a:t>
            </a:r>
            <a:endParaRPr lang="ru-RU" sz="1800" b="1" dirty="0"/>
          </a:p>
          <a:p>
            <a:pPr lvl="2">
              <a:lnSpc>
                <a:spcPct val="90000"/>
              </a:lnSpc>
            </a:pPr>
            <a:r>
              <a:rPr lang="en-US" sz="2000" b="1" dirty="0"/>
              <a:t>Windows Server 2003 </a:t>
            </a:r>
            <a:r>
              <a:rPr lang="ru-RU" sz="1800" dirty="0"/>
              <a:t>и </a:t>
            </a:r>
            <a:r>
              <a:rPr lang="en-US" sz="2000" b="1" dirty="0"/>
              <a:t>R2 </a:t>
            </a:r>
            <a:r>
              <a:rPr lang="ru-RU" sz="1800" b="1" dirty="0"/>
              <a:t>(</a:t>
            </a:r>
            <a:r>
              <a:rPr lang="en-US" sz="1800" b="1" dirty="0"/>
              <a:t>Standard </a:t>
            </a:r>
            <a:r>
              <a:rPr lang="ru-RU" sz="1800" b="1" dirty="0"/>
              <a:t>и </a:t>
            </a:r>
            <a:r>
              <a:rPr lang="en-US" sz="1800" b="1" dirty="0"/>
              <a:t>Enterprise)</a:t>
            </a:r>
            <a:r>
              <a:rPr lang="ru-RU" sz="1800" b="1" dirty="0"/>
              <a:t> </a:t>
            </a:r>
            <a:r>
              <a:rPr lang="ru-RU" sz="1800" dirty="0"/>
              <a:t>русские версии</a:t>
            </a:r>
            <a:endParaRPr lang="ru-RU" sz="1800" b="1" dirty="0"/>
          </a:p>
          <a:p>
            <a:pPr lvl="2">
              <a:lnSpc>
                <a:spcPct val="90000"/>
              </a:lnSpc>
            </a:pPr>
            <a:r>
              <a:rPr lang="en-US" sz="2000" b="1" dirty="0" smtClean="0"/>
              <a:t>SQL </a:t>
            </a:r>
            <a:r>
              <a:rPr lang="en-US" sz="2000" b="1" dirty="0"/>
              <a:t>Server 2005 </a:t>
            </a:r>
            <a:r>
              <a:rPr lang="en-US" sz="1800" b="1" dirty="0"/>
              <a:t>(Standard </a:t>
            </a:r>
            <a:r>
              <a:rPr lang="ru-RU" sz="1800" b="1" dirty="0"/>
              <a:t>и </a:t>
            </a:r>
            <a:r>
              <a:rPr lang="en-US" sz="1800" b="1" dirty="0"/>
              <a:t>Enterprise</a:t>
            </a:r>
            <a:r>
              <a:rPr lang="en-US" sz="1800" dirty="0"/>
              <a:t>)</a:t>
            </a:r>
            <a:r>
              <a:rPr lang="ru-RU" sz="1800" dirty="0"/>
              <a:t> русские версии</a:t>
            </a:r>
          </a:p>
          <a:p>
            <a:pPr lvl="2">
              <a:lnSpc>
                <a:spcPct val="90000"/>
              </a:lnSpc>
            </a:pPr>
            <a:r>
              <a:rPr lang="en-US" sz="2000" b="1" dirty="0"/>
              <a:t>Office 2003</a:t>
            </a:r>
            <a:r>
              <a:rPr lang="ru-RU" sz="2000" b="1" dirty="0"/>
              <a:t> и </a:t>
            </a:r>
            <a:r>
              <a:rPr lang="en-US" sz="2000" b="1" dirty="0"/>
              <a:t>2007 </a:t>
            </a:r>
            <a:r>
              <a:rPr lang="en-US" sz="2000" b="1" dirty="0" smtClean="0"/>
              <a:t>Standard, Professional, Plus</a:t>
            </a:r>
            <a:r>
              <a:rPr lang="ru-RU" sz="2000" b="1" dirty="0" smtClean="0"/>
              <a:t> </a:t>
            </a:r>
            <a:r>
              <a:rPr lang="ru-RU" sz="1800" dirty="0"/>
              <a:t>русские </a:t>
            </a:r>
            <a:r>
              <a:rPr lang="ru-RU" sz="1800" dirty="0" smtClean="0"/>
              <a:t>версии</a:t>
            </a:r>
            <a:endParaRPr lang="ru-RU" sz="1800" dirty="0"/>
          </a:p>
          <a:p>
            <a:pPr lvl="2">
              <a:lnSpc>
                <a:spcPct val="90000"/>
              </a:lnSpc>
            </a:pPr>
            <a:r>
              <a:rPr lang="en-US" sz="2000" b="1" dirty="0"/>
              <a:t>ISA Server 2006 </a:t>
            </a:r>
            <a:r>
              <a:rPr lang="en-US" sz="1800" b="1" dirty="0"/>
              <a:t>(Standard)</a:t>
            </a:r>
            <a:r>
              <a:rPr lang="en-US" sz="1800" dirty="0"/>
              <a:t> </a:t>
            </a:r>
            <a:r>
              <a:rPr lang="ru-RU" sz="1800" dirty="0"/>
              <a:t>русская версия</a:t>
            </a:r>
          </a:p>
          <a:p>
            <a:pPr lvl="2">
              <a:lnSpc>
                <a:spcPct val="90000"/>
              </a:lnSpc>
            </a:pPr>
            <a:r>
              <a:rPr lang="ru-RU" sz="1800" dirty="0" smtClean="0"/>
              <a:t>Антивирусные продукты </a:t>
            </a:r>
            <a:r>
              <a:rPr lang="en-US" sz="2000" b="1" dirty="0"/>
              <a:t>Forefront</a:t>
            </a:r>
            <a:r>
              <a:rPr lang="en-US" sz="1800" dirty="0"/>
              <a:t> (</a:t>
            </a:r>
            <a:r>
              <a:rPr lang="en-US" sz="2000" b="1" dirty="0"/>
              <a:t>Client</a:t>
            </a:r>
            <a:r>
              <a:rPr lang="en-US" sz="1800" dirty="0"/>
              <a:t>, </a:t>
            </a:r>
            <a:r>
              <a:rPr lang="ru-RU" sz="1800" dirty="0" smtClean="0"/>
              <a:t>для</a:t>
            </a:r>
            <a:r>
              <a:rPr lang="ru-RU" sz="1800" b="1" dirty="0" smtClean="0"/>
              <a:t> </a:t>
            </a:r>
            <a:r>
              <a:rPr lang="en-US" sz="2000" b="1" dirty="0"/>
              <a:t>Exchange</a:t>
            </a:r>
            <a:r>
              <a:rPr lang="ru-RU" sz="1800" dirty="0"/>
              <a:t> и для </a:t>
            </a:r>
            <a:r>
              <a:rPr lang="en-US" sz="2000" b="1" dirty="0"/>
              <a:t>SharePoint</a:t>
            </a:r>
            <a:r>
              <a:rPr lang="en-US" sz="1800" b="1" dirty="0"/>
              <a:t>)</a:t>
            </a:r>
            <a:r>
              <a:rPr lang="en-US" sz="1800" dirty="0"/>
              <a:t> – </a:t>
            </a:r>
            <a:r>
              <a:rPr lang="ru-RU" sz="1800" dirty="0"/>
              <a:t>русские </a:t>
            </a:r>
            <a:r>
              <a:rPr lang="ru-RU" sz="1800" dirty="0" smtClean="0"/>
              <a:t>версии</a:t>
            </a:r>
          </a:p>
          <a:p>
            <a:pPr lvl="2">
              <a:lnSpc>
                <a:spcPct val="90000"/>
              </a:lnSpc>
            </a:pPr>
            <a:r>
              <a:rPr lang="en-US" sz="2000" b="1" dirty="0" smtClean="0"/>
              <a:t>Exchange Server 2007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**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2000" b="1" dirty="0" smtClean="0"/>
              <a:t>BizTalk Server 2006 R2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**</a:t>
            </a:r>
            <a:endParaRPr lang="en-US" sz="2000" b="1" dirty="0" smtClean="0"/>
          </a:p>
          <a:p>
            <a:pPr lvl="2">
              <a:lnSpc>
                <a:spcPct val="90000"/>
              </a:lnSpc>
            </a:pPr>
            <a:r>
              <a:rPr lang="en-US" sz="2000" b="1" dirty="0" smtClean="0"/>
              <a:t>SharePoint Server 2007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**</a:t>
            </a:r>
          </a:p>
          <a:p>
            <a:pPr lvl="2">
              <a:lnSpc>
                <a:spcPct val="90000"/>
              </a:lnSpc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** получены летом 2009 и на сайте ФСТЭК помечены, как соответствующие Закону о ПД (до 2 класса включительно)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public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6127" y="620688"/>
            <a:ext cx="8893175" cy="571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dirty="0" smtClean="0"/>
              <a:t>Сертифицированные продукты </a:t>
            </a:r>
            <a:r>
              <a:rPr lang="en-US" sz="3600" b="1" i="1" dirty="0"/>
              <a:t>Microsoft</a:t>
            </a:r>
            <a:r>
              <a:rPr lang="en-US" sz="3600" b="1" dirty="0"/>
              <a:t> </a:t>
            </a:r>
            <a:r>
              <a:rPr lang="ru-RU" sz="3600" b="1" dirty="0" smtClean="0"/>
              <a:t>- 2</a:t>
            </a:r>
            <a:endParaRPr lang="en-US" sz="3600" b="1" dirty="0"/>
          </a:p>
        </p:txBody>
      </p:sp>
      <p:sp>
        <p:nvSpPr>
          <p:cNvPr id="2109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412776"/>
            <a:ext cx="8964488" cy="50405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000" b="1" dirty="0" smtClean="0"/>
              <a:t>Все продукты </a:t>
            </a:r>
            <a:r>
              <a:rPr lang="en-US" sz="2000" b="1" i="1" dirty="0" smtClean="0"/>
              <a:t>Microsoft</a:t>
            </a:r>
            <a:r>
              <a:rPr lang="en-US" sz="2000" b="1" dirty="0" smtClean="0"/>
              <a:t> </a:t>
            </a:r>
            <a:r>
              <a:rPr lang="ru-RU" sz="2000" b="1" dirty="0" smtClean="0"/>
              <a:t>сертифицированы «как есть», без изменений, и могут быть использованы для построения автоматизированных систем уровня защищенности 1Г</a:t>
            </a:r>
            <a:r>
              <a:rPr lang="ru-RU" sz="1600" dirty="0" smtClean="0"/>
              <a:t>: </a:t>
            </a:r>
            <a:endParaRPr lang="ru-RU" sz="1600" dirty="0"/>
          </a:p>
          <a:p>
            <a:pPr lvl="2">
              <a:lnSpc>
                <a:spcPct val="90000"/>
              </a:lnSpc>
            </a:pPr>
            <a:r>
              <a:rPr lang="en-US" sz="2000" b="1" dirty="0"/>
              <a:t>Windows Server 2008 (Standard, Enterprise, Datacenter</a:t>
            </a:r>
            <a:r>
              <a:rPr lang="en-US" sz="2000" b="1" dirty="0" smtClean="0"/>
              <a:t>)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*</a:t>
            </a:r>
            <a:r>
              <a:rPr lang="ru-RU" sz="2000" b="1" dirty="0" smtClean="0">
                <a:solidFill>
                  <a:srgbClr val="FF0000"/>
                </a:solidFill>
              </a:rPr>
              <a:t>**</a:t>
            </a:r>
            <a:endParaRPr lang="ru-RU" sz="2000" b="1" dirty="0"/>
          </a:p>
          <a:p>
            <a:pPr lvl="2">
              <a:lnSpc>
                <a:spcPct val="90000"/>
              </a:lnSpc>
            </a:pPr>
            <a:r>
              <a:rPr lang="en-US" sz="2000" b="1" dirty="0"/>
              <a:t>SQL Server 2008 (Standard, Enterprise</a:t>
            </a:r>
            <a:r>
              <a:rPr lang="en-US" sz="2000" b="1" dirty="0" smtClean="0"/>
              <a:t>)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**</a:t>
            </a:r>
            <a:r>
              <a:rPr lang="ru-RU" sz="2000" dirty="0" smtClean="0">
                <a:solidFill>
                  <a:srgbClr val="FF0000"/>
                </a:solidFill>
              </a:rPr>
              <a:t>*</a:t>
            </a:r>
            <a:endParaRPr lang="ru-RU" sz="2000" b="1" dirty="0"/>
          </a:p>
          <a:p>
            <a:pPr lvl="2">
              <a:lnSpc>
                <a:spcPct val="90000"/>
              </a:lnSpc>
            </a:pPr>
            <a:r>
              <a:rPr lang="en-US" sz="2000" b="1" dirty="0"/>
              <a:t>System Center Operation Manager</a:t>
            </a:r>
            <a:r>
              <a:rPr lang="ru-RU" sz="2000" b="1" dirty="0"/>
              <a:t> </a:t>
            </a:r>
            <a:r>
              <a:rPr lang="ru-RU" sz="2000" b="1" dirty="0" smtClean="0"/>
              <a:t>2007</a:t>
            </a:r>
            <a:r>
              <a:rPr lang="ru-RU" sz="2000" b="1" dirty="0" smtClean="0">
                <a:solidFill>
                  <a:srgbClr val="FF0000"/>
                </a:solidFill>
              </a:rPr>
              <a:t>**</a:t>
            </a:r>
            <a:r>
              <a:rPr lang="ru-RU" sz="2000" dirty="0">
                <a:solidFill>
                  <a:srgbClr val="FF0000"/>
                </a:solidFill>
              </a:rPr>
              <a:t>*</a:t>
            </a:r>
            <a:endParaRPr lang="ru-RU" sz="2000" b="1" dirty="0"/>
          </a:p>
          <a:p>
            <a:pPr lvl="2">
              <a:lnSpc>
                <a:spcPct val="90000"/>
              </a:lnSpc>
            </a:pPr>
            <a:r>
              <a:rPr lang="en-US" sz="2000" b="1" dirty="0"/>
              <a:t>System Center Configuration Manager</a:t>
            </a:r>
            <a:r>
              <a:rPr lang="ru-RU" sz="2000" b="1" dirty="0"/>
              <a:t> 2007 </a:t>
            </a:r>
            <a:r>
              <a:rPr lang="en-US" sz="2000" b="1" dirty="0" smtClean="0"/>
              <a:t>R2</a:t>
            </a:r>
            <a:r>
              <a:rPr lang="ru-RU" sz="2000" b="1" dirty="0">
                <a:solidFill>
                  <a:srgbClr val="FF0000"/>
                </a:solidFill>
              </a:rPr>
              <a:t>**</a:t>
            </a:r>
            <a:endParaRPr lang="ru-RU" sz="2000" b="1" dirty="0"/>
          </a:p>
          <a:p>
            <a:pPr lvl="2">
              <a:lnSpc>
                <a:spcPct val="90000"/>
              </a:lnSpc>
            </a:pPr>
            <a:r>
              <a:rPr lang="en-US" sz="2000" b="1" dirty="0"/>
              <a:t>System Center Data Protection Manager</a:t>
            </a:r>
            <a:r>
              <a:rPr lang="ru-RU" sz="2000" b="1" dirty="0"/>
              <a:t> </a:t>
            </a:r>
            <a:r>
              <a:rPr lang="ru-RU" sz="2000" b="1" dirty="0" smtClean="0"/>
              <a:t>2007</a:t>
            </a:r>
            <a:r>
              <a:rPr lang="ru-RU" sz="2000" b="1" dirty="0" smtClean="0">
                <a:solidFill>
                  <a:srgbClr val="FF0000"/>
                </a:solidFill>
              </a:rPr>
              <a:t>**</a:t>
            </a:r>
            <a:r>
              <a:rPr lang="ru-RU" sz="2000" dirty="0">
                <a:solidFill>
                  <a:srgbClr val="FF0000"/>
                </a:solidFill>
              </a:rPr>
              <a:t>*</a:t>
            </a:r>
            <a:endParaRPr lang="ru-RU" sz="2000" b="1" dirty="0"/>
          </a:p>
          <a:p>
            <a:pPr lvl="2">
              <a:lnSpc>
                <a:spcPct val="90000"/>
              </a:lnSpc>
            </a:pPr>
            <a:r>
              <a:rPr lang="en-US" sz="2000" b="1" dirty="0"/>
              <a:t>System Center Virtual Machine Manager</a:t>
            </a:r>
            <a:r>
              <a:rPr lang="ru-RU" sz="2000" b="1" dirty="0"/>
              <a:t> 200</a:t>
            </a:r>
            <a:r>
              <a:rPr lang="en-US" sz="2000" b="1" dirty="0" smtClean="0"/>
              <a:t>8</a:t>
            </a:r>
            <a:r>
              <a:rPr lang="ru-RU" sz="2000" b="1" dirty="0" smtClean="0">
                <a:solidFill>
                  <a:srgbClr val="FF0000"/>
                </a:solidFill>
              </a:rPr>
              <a:t>**</a:t>
            </a:r>
            <a:r>
              <a:rPr lang="ru-RU" sz="2000" dirty="0" smtClean="0">
                <a:solidFill>
                  <a:srgbClr val="FF0000"/>
                </a:solidFill>
              </a:rPr>
              <a:t>*</a:t>
            </a:r>
            <a:endParaRPr lang="ru-RU" sz="2000" b="1" dirty="0"/>
          </a:p>
          <a:p>
            <a:pPr lvl="2">
              <a:lnSpc>
                <a:spcPct val="90000"/>
              </a:lnSpc>
            </a:pPr>
            <a:r>
              <a:rPr lang="en-US" sz="2000" b="1" dirty="0"/>
              <a:t>Dynamics CRM </a:t>
            </a:r>
            <a:r>
              <a:rPr lang="en-US" sz="2000" b="1" dirty="0" smtClean="0"/>
              <a:t>4.0</a:t>
            </a:r>
            <a:r>
              <a:rPr lang="ru-RU" sz="2000" dirty="0">
                <a:solidFill>
                  <a:srgbClr val="FF0000"/>
                </a:solidFill>
              </a:rPr>
              <a:t> **</a:t>
            </a:r>
            <a:endParaRPr lang="en-US" sz="2000" b="1" dirty="0"/>
          </a:p>
          <a:p>
            <a:pPr lvl="2">
              <a:lnSpc>
                <a:spcPct val="90000"/>
              </a:lnSpc>
            </a:pPr>
            <a:r>
              <a:rPr lang="en-US" sz="2000" b="1" dirty="0"/>
              <a:t>Dynamics AX </a:t>
            </a:r>
            <a:r>
              <a:rPr lang="en-US" sz="2000" b="1" dirty="0" smtClean="0"/>
              <a:t>2009</a:t>
            </a:r>
            <a:r>
              <a:rPr lang="ru-RU" sz="2000" dirty="0">
                <a:solidFill>
                  <a:srgbClr val="FF0000"/>
                </a:solidFill>
              </a:rPr>
              <a:t> **</a:t>
            </a:r>
            <a:endParaRPr lang="en-US" sz="2000" b="1" dirty="0"/>
          </a:p>
          <a:p>
            <a:pPr lvl="2">
              <a:lnSpc>
                <a:spcPct val="90000"/>
              </a:lnSpc>
            </a:pPr>
            <a:r>
              <a:rPr lang="en-US" sz="2000" b="1" dirty="0"/>
              <a:t>Dynamics AX </a:t>
            </a:r>
            <a:r>
              <a:rPr lang="en-US" sz="2000" b="1" dirty="0" smtClean="0"/>
              <a:t>4.0</a:t>
            </a:r>
            <a:r>
              <a:rPr lang="ru-RU" sz="2000" dirty="0">
                <a:solidFill>
                  <a:srgbClr val="FF0000"/>
                </a:solidFill>
              </a:rPr>
              <a:t> **</a:t>
            </a:r>
            <a:endParaRPr lang="en-US" sz="2000" b="1" dirty="0"/>
          </a:p>
          <a:p>
            <a:pPr lvl="2">
              <a:lnSpc>
                <a:spcPct val="90000"/>
              </a:lnSpc>
            </a:pPr>
            <a:r>
              <a:rPr lang="en-US" sz="2000" b="1" dirty="0"/>
              <a:t>Dynamics NAV </a:t>
            </a:r>
            <a:r>
              <a:rPr lang="en-US" sz="2000" b="1" dirty="0" smtClean="0"/>
              <a:t>5.0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**</a:t>
            </a:r>
          </a:p>
          <a:p>
            <a:pPr lvl="2">
              <a:lnSpc>
                <a:spcPct val="90000"/>
              </a:lnSpc>
            </a:pPr>
            <a:r>
              <a:rPr lang="en-US" sz="2000" b="1" dirty="0"/>
              <a:t>Windows </a:t>
            </a:r>
            <a:r>
              <a:rPr lang="en-US" sz="2000" b="1" dirty="0" smtClean="0"/>
              <a:t>7 (</a:t>
            </a:r>
            <a:r>
              <a:rPr lang="ru-RU" sz="1700" b="1" dirty="0" smtClean="0"/>
              <a:t>Профессиональная, Корпоративная, Максимальная</a:t>
            </a:r>
            <a:r>
              <a:rPr lang="en-US" sz="2000" b="1" dirty="0" smtClean="0"/>
              <a:t>)</a:t>
            </a:r>
            <a:r>
              <a:rPr lang="ru-RU" sz="2000" b="1" dirty="0" smtClean="0"/>
              <a:t> </a:t>
            </a:r>
            <a:r>
              <a:rPr lang="ru-RU" sz="2000" dirty="0">
                <a:solidFill>
                  <a:srgbClr val="FF0000"/>
                </a:solidFill>
              </a:rPr>
              <a:t>**</a:t>
            </a:r>
            <a:endParaRPr lang="en-US" sz="2000" b="1" dirty="0"/>
          </a:p>
          <a:p>
            <a:pPr lvl="2">
              <a:lnSpc>
                <a:spcPct val="90000"/>
              </a:lnSpc>
            </a:pPr>
            <a:r>
              <a:rPr lang="en-US" sz="2000" b="1" dirty="0"/>
              <a:t>Windows Server 2008 </a:t>
            </a:r>
            <a:r>
              <a:rPr lang="en-US" sz="2000" b="1" dirty="0" smtClean="0"/>
              <a:t>R2 (Standard</a:t>
            </a:r>
            <a:r>
              <a:rPr lang="en-US" sz="2000" b="1" dirty="0"/>
              <a:t>, Enterprise, Datacenter)</a:t>
            </a:r>
            <a:r>
              <a:rPr lang="ru-RU" sz="2000" b="1" dirty="0"/>
              <a:t> </a:t>
            </a:r>
            <a:r>
              <a:rPr lang="ru-RU" sz="2000" dirty="0">
                <a:solidFill>
                  <a:srgbClr val="FF0000"/>
                </a:solidFill>
              </a:rPr>
              <a:t>**</a:t>
            </a:r>
            <a:endParaRPr lang="ru-RU" sz="2000" b="1" dirty="0"/>
          </a:p>
          <a:p>
            <a:pPr lvl="2">
              <a:lnSpc>
                <a:spcPct val="90000"/>
              </a:lnSpc>
            </a:pPr>
            <a:endParaRPr lang="ru-RU" sz="1200" b="1" dirty="0" smtClean="0">
              <a:solidFill>
                <a:srgbClr val="FF0000"/>
              </a:solidFill>
            </a:endParaRPr>
          </a:p>
          <a:p>
            <a:pPr lvl="2">
              <a:lnSpc>
                <a:spcPct val="90000"/>
              </a:lnSpc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*** соответствуют Закону о ПД (до 3 класса включительно)</a:t>
            </a:r>
          </a:p>
          <a:p>
            <a:pPr lvl="2">
              <a:lnSpc>
                <a:spcPct val="90000"/>
              </a:lnSpc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** соответствуют </a:t>
            </a:r>
            <a:r>
              <a:rPr lang="ru-RU" sz="2000" dirty="0">
                <a:solidFill>
                  <a:srgbClr val="FF0000"/>
                </a:solidFill>
              </a:rPr>
              <a:t>Закону о ПД (до </a:t>
            </a:r>
            <a:r>
              <a:rPr lang="ru-RU" sz="2000" dirty="0" smtClean="0">
                <a:solidFill>
                  <a:srgbClr val="FF0000"/>
                </a:solidFill>
              </a:rPr>
              <a:t>2 </a:t>
            </a:r>
            <a:r>
              <a:rPr lang="ru-RU" sz="2000" dirty="0">
                <a:solidFill>
                  <a:srgbClr val="FF0000"/>
                </a:solidFill>
              </a:rPr>
              <a:t>класса включительно)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public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464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017327" cy="641350"/>
          </a:xfrm>
        </p:spPr>
        <p:txBody>
          <a:bodyPr/>
          <a:lstStyle/>
          <a:p>
            <a:r>
              <a:rPr lang="ru-RU" sz="3600" b="1" dirty="0" smtClean="0"/>
              <a:t>Объяснение несоответствий</a:t>
            </a:r>
            <a:endParaRPr lang="en-US" sz="3600" b="1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65226"/>
            <a:ext cx="8763000" cy="5143536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00" b="1" dirty="0"/>
          </a:p>
          <a:p>
            <a:pPr>
              <a:lnSpc>
                <a:spcPct val="90000"/>
              </a:lnSpc>
            </a:pPr>
            <a:r>
              <a:rPr lang="ru-RU" sz="2400" b="1" dirty="0" smtClean="0"/>
              <a:t>Причина несоответствия классов персональных данных в выданных ранее сертификатах (К2) и новых сертификатах (К3) при проведении одних и тех испытаний и полученных одних и тех же результах объяснялась ФСТЭК непроведением сертификационных испытаний на НДВ (отсутствие недекларированных возможностей) для продуктов, получивших класс К3. При этом для продуктов, получивших класс К2 сертификация на НДВ не проводилась.</a:t>
            </a:r>
          </a:p>
          <a:p>
            <a:pPr>
              <a:lnSpc>
                <a:spcPct val="90000"/>
              </a:lnSpc>
            </a:pPr>
            <a:r>
              <a:rPr lang="ru-RU" sz="2400" b="1" dirty="0" smtClean="0"/>
              <a:t>В соответствии с вышедшими </a:t>
            </a:r>
            <a:r>
              <a:rPr lang="ru-RU" sz="2400" b="1" dirty="0" smtClean="0">
                <a:solidFill>
                  <a:srgbClr val="FF0000"/>
                </a:solidFill>
              </a:rPr>
              <a:t>зимой 2010</a:t>
            </a:r>
            <a:r>
              <a:rPr lang="ru-RU" sz="2400" b="1" dirty="0" smtClean="0"/>
              <a:t> новыми документами ФСТЭК сертификация НДВ необходима только для класса К1. Поэтому все уже полученные сертификаты могут получить класс К2, а при проведении НДВ и класс К1</a:t>
            </a:r>
            <a:endParaRPr lang="ru-RU" sz="24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public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21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146" y="476672"/>
            <a:ext cx="8763000" cy="808023"/>
          </a:xfrm>
        </p:spPr>
        <p:txBody>
          <a:bodyPr/>
          <a:lstStyle/>
          <a:p>
            <a:pPr>
              <a:lnSpc>
                <a:spcPts val="3500"/>
              </a:lnSpc>
            </a:pPr>
            <a:r>
              <a:rPr lang="ru-RU" sz="3200" b="1" dirty="0" smtClean="0"/>
              <a:t>Новые сертификаты ФСТЭК</a:t>
            </a:r>
            <a:br>
              <a:rPr lang="ru-RU" sz="3200" b="1" dirty="0" smtClean="0"/>
            </a:br>
            <a:r>
              <a:rPr lang="ru-RU" sz="3200" b="1" dirty="0" smtClean="0"/>
              <a:t>- на 1Г и на соответствие ФЗ 152</a:t>
            </a:r>
            <a:endParaRPr lang="en-US" sz="3600" b="1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988840"/>
            <a:ext cx="9036496" cy="423137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1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70C0"/>
                </a:solidFill>
              </a:rPr>
              <a:t>Windows </a:t>
            </a:r>
            <a:r>
              <a:rPr lang="ru-RU" sz="2800" b="1" dirty="0" smtClean="0">
                <a:solidFill>
                  <a:srgbClr val="0070C0"/>
                </a:solidFill>
              </a:rPr>
              <a:t>7</a:t>
            </a:r>
            <a:r>
              <a:rPr lang="en-US" sz="2800" b="1" dirty="0" smtClean="0">
                <a:solidFill>
                  <a:srgbClr val="0070C0"/>
                </a:solidFill>
              </a:rPr>
              <a:t> SP1</a:t>
            </a:r>
            <a:r>
              <a:rPr lang="en-US" dirty="0" smtClean="0"/>
              <a:t> – </a:t>
            </a:r>
            <a:r>
              <a:rPr lang="ru-RU" sz="2000" b="1" dirty="0"/>
              <a:t>сертифицирован на 1Г и К2</a:t>
            </a:r>
            <a:endParaRPr lang="ru-RU" sz="2400" b="1" dirty="0"/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0070C0"/>
                </a:solidFill>
              </a:rPr>
              <a:t>Windows Server 2008 </a:t>
            </a:r>
            <a:r>
              <a:rPr lang="en-US" sz="2800" b="1" dirty="0" smtClean="0">
                <a:solidFill>
                  <a:srgbClr val="0070C0"/>
                </a:solidFill>
              </a:rPr>
              <a:t>R2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SP1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ru-RU" sz="2000" b="1" dirty="0"/>
              <a:t>сертифицирован на 1Г и </a:t>
            </a:r>
            <a:r>
              <a:rPr lang="ru-RU" sz="2000" b="1" dirty="0" smtClean="0"/>
              <a:t>К2</a:t>
            </a:r>
            <a:endParaRPr lang="en-US" sz="2000" b="1" dirty="0" smtClean="0"/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0070C0"/>
                </a:solidFill>
              </a:rPr>
              <a:t>BizTalk Server 2009</a:t>
            </a:r>
            <a:r>
              <a:rPr lang="en-US" sz="2400" b="1" dirty="0"/>
              <a:t> </a:t>
            </a:r>
            <a:r>
              <a:rPr lang="en-US" sz="2800" dirty="0"/>
              <a:t>– </a:t>
            </a:r>
            <a:r>
              <a:rPr lang="ru-RU" sz="2000" b="1" dirty="0"/>
              <a:t>сертифицирован на 1Г и К2</a:t>
            </a:r>
            <a:endParaRPr lang="en-US" sz="1800" b="1" dirty="0"/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0070C0"/>
                </a:solidFill>
              </a:rPr>
              <a:t>Forefront Identity </a:t>
            </a:r>
            <a:r>
              <a:rPr lang="en-US" sz="2800" b="1" dirty="0" smtClean="0">
                <a:solidFill>
                  <a:srgbClr val="0070C0"/>
                </a:solidFill>
              </a:rPr>
              <a:t>Manager 2010</a:t>
            </a:r>
            <a:r>
              <a:rPr lang="en-US" sz="2400" b="1" dirty="0" smtClean="0"/>
              <a:t> </a:t>
            </a:r>
            <a:r>
              <a:rPr lang="en-US" sz="2400" dirty="0"/>
              <a:t>– </a:t>
            </a:r>
            <a:r>
              <a:rPr lang="ru-RU" sz="2000" b="1" dirty="0"/>
              <a:t>сертифицирован на 1Г и К2</a:t>
            </a:r>
            <a:endParaRPr lang="en-US" sz="2000" b="1" dirty="0" smtClean="0"/>
          </a:p>
          <a:p>
            <a:pPr>
              <a:lnSpc>
                <a:spcPct val="90000"/>
              </a:lnSpc>
            </a:pPr>
            <a:endParaRPr lang="en-US" sz="2000" b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public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146" y="260648"/>
            <a:ext cx="8763000" cy="808023"/>
          </a:xfrm>
        </p:spPr>
        <p:txBody>
          <a:bodyPr/>
          <a:lstStyle/>
          <a:p>
            <a:pPr>
              <a:lnSpc>
                <a:spcPts val="3500"/>
              </a:lnSpc>
            </a:pPr>
            <a:r>
              <a:rPr lang="ru-RU" sz="3200" b="1" dirty="0"/>
              <a:t>Работы по </a:t>
            </a:r>
            <a:r>
              <a:rPr lang="ru-RU" sz="3200" b="1" dirty="0" smtClean="0"/>
              <a:t>сертификации во ФСТЭК</a:t>
            </a:r>
            <a:endParaRPr lang="en-US" sz="3600" b="1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08720"/>
            <a:ext cx="8763000" cy="550528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70C0"/>
                </a:solidFill>
              </a:rPr>
              <a:t>Exchange Server 2010 </a:t>
            </a:r>
            <a:r>
              <a:rPr lang="en-US" sz="2400" dirty="0" smtClean="0"/>
              <a:t>– </a:t>
            </a:r>
            <a:r>
              <a:rPr lang="ru-RU" sz="1800" b="1" dirty="0"/>
              <a:t>сертификация </a:t>
            </a:r>
            <a:r>
              <a:rPr lang="ru-RU" sz="1800" b="1" dirty="0" smtClean="0"/>
              <a:t>завершена </a:t>
            </a:r>
            <a:r>
              <a:rPr lang="ru-RU" sz="1800" b="1" dirty="0"/>
              <a:t>(1Г и К2</a:t>
            </a:r>
            <a:r>
              <a:rPr lang="ru-RU" sz="1800" b="1" dirty="0" smtClean="0"/>
              <a:t>)</a:t>
            </a:r>
            <a:r>
              <a:rPr lang="en-US" sz="1800" b="1" dirty="0" smtClean="0"/>
              <a:t> –</a:t>
            </a:r>
            <a:r>
              <a:rPr lang="ru-RU" sz="1800" b="1" dirty="0" smtClean="0"/>
              <a:t> идет экспертиза результатов</a:t>
            </a:r>
            <a:endParaRPr lang="en-US" sz="1800" b="1" dirty="0"/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70C0"/>
                </a:solidFill>
              </a:rPr>
              <a:t>System Center Service Manager</a:t>
            </a:r>
            <a:r>
              <a:rPr lang="en-US" sz="2400" b="1" dirty="0" smtClean="0"/>
              <a:t> </a:t>
            </a:r>
            <a:r>
              <a:rPr lang="en-US" sz="2400" dirty="0"/>
              <a:t>– </a:t>
            </a:r>
            <a:r>
              <a:rPr lang="ru-RU" sz="1800" b="1" dirty="0"/>
              <a:t>сертификация </a:t>
            </a:r>
            <a:r>
              <a:rPr lang="ru-RU" sz="1800" b="1" dirty="0" smtClean="0"/>
              <a:t>завершена </a:t>
            </a:r>
            <a:r>
              <a:rPr lang="ru-RU" sz="2000" b="1" dirty="0"/>
              <a:t>(1Г и К2</a:t>
            </a:r>
            <a:r>
              <a:rPr lang="ru-RU" sz="2000" b="1" dirty="0" smtClean="0"/>
              <a:t>) - </a:t>
            </a:r>
            <a:r>
              <a:rPr lang="en-US" sz="2000" b="1" dirty="0"/>
              <a:t>–</a:t>
            </a:r>
            <a:r>
              <a:rPr lang="ru-RU" sz="2000" b="1" dirty="0"/>
              <a:t> идет экспертиза </a:t>
            </a:r>
            <a:r>
              <a:rPr lang="ru-RU" sz="2000" b="1" dirty="0" smtClean="0"/>
              <a:t>результатов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70C0"/>
                </a:solidFill>
              </a:rPr>
              <a:t>Dynamics CRM 2011 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sz="2800" dirty="0" smtClean="0"/>
              <a:t> </a:t>
            </a:r>
            <a:r>
              <a:rPr lang="ru-RU" sz="2000" b="1" dirty="0"/>
              <a:t>сертификация завершена (1Г и К2)</a:t>
            </a:r>
            <a:r>
              <a:rPr lang="en-US" sz="2000" b="1" dirty="0"/>
              <a:t> –</a:t>
            </a:r>
            <a:r>
              <a:rPr lang="ru-RU" sz="2000" b="1" dirty="0"/>
              <a:t> идет экспертиза </a:t>
            </a:r>
            <a:r>
              <a:rPr lang="ru-RU" sz="2000" b="1" dirty="0" smtClean="0"/>
              <a:t>результатов</a:t>
            </a:r>
            <a:endParaRPr lang="en-US" sz="2000" b="1" dirty="0" smtClean="0"/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0070C0"/>
                </a:solidFill>
              </a:rPr>
              <a:t>Dynamics </a:t>
            </a:r>
            <a:r>
              <a:rPr lang="en-US" sz="2800" b="1" dirty="0" smtClean="0">
                <a:solidFill>
                  <a:srgbClr val="0070C0"/>
                </a:solidFill>
              </a:rPr>
              <a:t>NAV 2009 R2 </a:t>
            </a:r>
            <a:r>
              <a:rPr lang="en-US" sz="2400" b="1" dirty="0">
                <a:solidFill>
                  <a:srgbClr val="0070C0"/>
                </a:solidFill>
              </a:rPr>
              <a:t>-</a:t>
            </a:r>
            <a:r>
              <a:rPr lang="en-US" sz="2800" dirty="0"/>
              <a:t> </a:t>
            </a:r>
            <a:r>
              <a:rPr lang="ru-RU" sz="2000" b="1" dirty="0"/>
              <a:t>сертификация завершена (1Г и К2)</a:t>
            </a:r>
            <a:r>
              <a:rPr lang="en-US" sz="2000" b="1" dirty="0"/>
              <a:t> –</a:t>
            </a:r>
            <a:r>
              <a:rPr lang="ru-RU" sz="2000" b="1" dirty="0"/>
              <a:t> идет экспертиза результатов</a:t>
            </a:r>
            <a:endParaRPr lang="en-US" sz="20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70C0"/>
                </a:solidFill>
              </a:rPr>
              <a:t>Forefront Endpoint Client Protection</a:t>
            </a:r>
            <a:r>
              <a:rPr lang="en-US" sz="2000" b="1" dirty="0" smtClean="0"/>
              <a:t> (</a:t>
            </a:r>
            <a:r>
              <a:rPr lang="ru-RU" sz="2000" b="1" dirty="0" smtClean="0"/>
              <a:t>антивирус)</a:t>
            </a:r>
            <a:r>
              <a:rPr lang="en-US" sz="2400" dirty="0" smtClean="0"/>
              <a:t>– </a:t>
            </a:r>
            <a:r>
              <a:rPr lang="ru-RU" sz="1800" b="1" dirty="0" smtClean="0"/>
              <a:t>сертификация идет </a:t>
            </a:r>
            <a:r>
              <a:rPr lang="ru-RU" sz="1800" b="1" dirty="0"/>
              <a:t>(1Г и К2)</a:t>
            </a:r>
            <a:endParaRPr lang="en-US" sz="1800" b="1" dirty="0"/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0070C0"/>
                </a:solidFill>
              </a:rPr>
              <a:t>Windows </a:t>
            </a:r>
            <a:r>
              <a:rPr lang="ru-RU" sz="2800" b="1" dirty="0">
                <a:solidFill>
                  <a:srgbClr val="0070C0"/>
                </a:solidFill>
              </a:rPr>
              <a:t>7</a:t>
            </a:r>
            <a:r>
              <a:rPr lang="en-US" dirty="0"/>
              <a:t> – </a:t>
            </a:r>
            <a:r>
              <a:rPr lang="ru-RU" sz="2000" b="1" dirty="0" smtClean="0"/>
              <a:t>сертификация на </a:t>
            </a:r>
            <a:r>
              <a:rPr lang="ru-RU" sz="2000" b="1" dirty="0"/>
              <a:t>НДВ проведена, идет экспертиза результатов, рассчитываем на получение сертификата </a:t>
            </a:r>
            <a:r>
              <a:rPr lang="ru-RU" sz="2000" b="1" dirty="0" smtClean="0"/>
              <a:t>на </a:t>
            </a:r>
            <a:r>
              <a:rPr lang="ru-RU" sz="2000" b="1" dirty="0"/>
              <a:t>класс К1</a:t>
            </a:r>
            <a:endParaRPr lang="ru-RU" sz="2400" b="1" dirty="0"/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0070C0"/>
                </a:solidFill>
              </a:rPr>
              <a:t>Windows Server 2008 R2</a:t>
            </a:r>
            <a:r>
              <a:rPr lang="en-US" dirty="0"/>
              <a:t> – </a:t>
            </a:r>
            <a:r>
              <a:rPr lang="ru-RU" sz="2000" b="1" dirty="0"/>
              <a:t>сертификация на</a:t>
            </a:r>
            <a:r>
              <a:rPr lang="ru-RU" sz="2000" b="1" dirty="0" smtClean="0"/>
              <a:t> </a:t>
            </a:r>
            <a:r>
              <a:rPr lang="ru-RU" sz="2000" b="1" dirty="0"/>
              <a:t>НДВ проведена, идет экспертиза результатов, рассчитываем на получение сертификата на класс К1</a:t>
            </a:r>
            <a:endParaRPr lang="en-US" sz="2000" b="1" dirty="0" smtClean="0"/>
          </a:p>
          <a:p>
            <a:pPr>
              <a:lnSpc>
                <a:spcPct val="90000"/>
              </a:lnSpc>
            </a:pPr>
            <a:endParaRPr lang="en-US" sz="2000" b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public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362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500042"/>
            <a:ext cx="8893175" cy="571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dirty="0" smtClean="0"/>
              <a:t>Сертификация </a:t>
            </a:r>
            <a:r>
              <a:rPr lang="ru-RU" sz="3600" b="1" dirty="0"/>
              <a:t>в </a:t>
            </a:r>
            <a:r>
              <a:rPr lang="ru-RU" sz="3600" b="1" dirty="0" smtClean="0"/>
              <a:t>ФСБ</a:t>
            </a:r>
            <a:endParaRPr lang="en-US" sz="3600" b="1" dirty="0"/>
          </a:p>
        </p:txBody>
      </p:sp>
      <p:sp>
        <p:nvSpPr>
          <p:cNvPr id="2109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42984"/>
            <a:ext cx="8748712" cy="571501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dirty="0" smtClean="0"/>
              <a:t>Сертифицированы</a:t>
            </a:r>
            <a:r>
              <a:rPr lang="ru-RU" sz="2800" b="1" dirty="0"/>
              <a:t>: </a:t>
            </a:r>
          </a:p>
          <a:p>
            <a:pPr lvl="2">
              <a:lnSpc>
                <a:spcPct val="90000"/>
              </a:lnSpc>
            </a:pPr>
            <a:r>
              <a:rPr lang="en-US" b="1" dirty="0">
                <a:solidFill>
                  <a:srgbClr val="00B0F0"/>
                </a:solidFill>
              </a:rPr>
              <a:t>Windows XP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Professional</a:t>
            </a:r>
            <a:endParaRPr lang="ru-RU" b="1" dirty="0">
              <a:solidFill>
                <a:srgbClr val="00B0F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b="1" dirty="0">
                <a:solidFill>
                  <a:srgbClr val="00B0F0"/>
                </a:solidFill>
              </a:rPr>
              <a:t>Windows Server 2003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Enterprise</a:t>
            </a:r>
            <a:endParaRPr lang="ru-RU" b="1" dirty="0">
              <a:solidFill>
                <a:srgbClr val="00B0F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b="1" dirty="0" smtClean="0">
                <a:solidFill>
                  <a:srgbClr val="00B0F0"/>
                </a:solidFill>
              </a:rPr>
              <a:t>SharePoint Server 2007</a:t>
            </a:r>
            <a:r>
              <a:rPr lang="en-US" b="1" dirty="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en-US" b="1" dirty="0">
                <a:solidFill>
                  <a:srgbClr val="00B0F0"/>
                </a:solidFill>
              </a:rPr>
              <a:t>SQL Server 2008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/>
              <a:t>	</a:t>
            </a:r>
            <a:r>
              <a:rPr lang="ru-RU" sz="1600" dirty="0" smtClean="0"/>
              <a:t>Каждый сертифицированный продукт включает в себя, кроме продукта Майкрософт, соответствующий продукту «</a:t>
            </a:r>
            <a:r>
              <a:rPr lang="en-US" sz="1600" dirty="0" smtClean="0"/>
              <a:t>Secure Pack </a:t>
            </a:r>
            <a:r>
              <a:rPr lang="en-US" sz="1600" dirty="0" err="1" smtClean="0"/>
              <a:t>Rus</a:t>
            </a:r>
            <a:r>
              <a:rPr lang="ru-RU" sz="1600" dirty="0" smtClean="0"/>
              <a:t>»</a:t>
            </a:r>
          </a:p>
          <a:p>
            <a:pPr>
              <a:lnSpc>
                <a:spcPct val="90000"/>
              </a:lnSpc>
            </a:pPr>
            <a:r>
              <a:rPr lang="ru-RU" sz="2800" b="1" dirty="0" smtClean="0"/>
              <a:t>Работы и планы:</a:t>
            </a:r>
          </a:p>
          <a:p>
            <a:pPr lvl="2">
              <a:lnSpc>
                <a:spcPct val="90000"/>
              </a:lnSpc>
            </a:pPr>
            <a:r>
              <a:rPr lang="en-US" b="1" dirty="0" smtClean="0">
                <a:solidFill>
                  <a:srgbClr val="00B0F0"/>
                </a:solidFill>
              </a:rPr>
              <a:t>Windows </a:t>
            </a:r>
            <a:r>
              <a:rPr lang="en-US" b="1" dirty="0">
                <a:solidFill>
                  <a:srgbClr val="00B0F0"/>
                </a:solidFill>
              </a:rPr>
              <a:t>7 </a:t>
            </a:r>
            <a:r>
              <a:rPr lang="en-US" b="1" dirty="0" smtClean="0"/>
              <a:t>- </a:t>
            </a:r>
            <a:r>
              <a:rPr lang="ru-RU" sz="2000" b="1" dirty="0">
                <a:ea typeface="+mn-ea"/>
                <a:cs typeface="+mn-cs"/>
              </a:rPr>
              <a:t>работы закончены, идет </a:t>
            </a:r>
            <a:r>
              <a:rPr lang="ru-RU" sz="2000" b="1" dirty="0" smtClean="0">
                <a:ea typeface="+mn-ea"/>
                <a:cs typeface="+mn-cs"/>
              </a:rPr>
              <a:t>экспертиза</a:t>
            </a:r>
            <a:endParaRPr lang="en-US" sz="2000" b="1" dirty="0" smtClean="0">
              <a:ea typeface="+mn-ea"/>
              <a:cs typeface="+mn-cs"/>
            </a:endParaRPr>
          </a:p>
          <a:p>
            <a:pPr lvl="2">
              <a:lnSpc>
                <a:spcPct val="90000"/>
              </a:lnSpc>
            </a:pPr>
            <a:r>
              <a:rPr lang="en-US" b="1" dirty="0">
                <a:solidFill>
                  <a:srgbClr val="00B0F0"/>
                </a:solidFill>
              </a:rPr>
              <a:t>Windows Server 2008 R2</a:t>
            </a:r>
            <a:r>
              <a:rPr lang="en-US" sz="2000" b="1" dirty="0" smtClean="0">
                <a:solidFill>
                  <a:srgbClr val="00B0F0"/>
                </a:solidFill>
              </a:rPr>
              <a:t> </a:t>
            </a:r>
            <a:r>
              <a:rPr lang="en-US" sz="2000" b="1" dirty="0" smtClean="0"/>
              <a:t>– </a:t>
            </a:r>
            <a:r>
              <a:rPr lang="ru-RU" sz="2000" b="1" dirty="0"/>
              <a:t>работы закончены, идет экспертиза</a:t>
            </a:r>
            <a:endParaRPr lang="ru-RU" sz="2000" b="1" dirty="0" smtClean="0"/>
          </a:p>
          <a:p>
            <a:pPr lvl="2">
              <a:lnSpc>
                <a:spcPct val="90000"/>
              </a:lnSpc>
            </a:pPr>
            <a:r>
              <a:rPr lang="ru-RU" b="1" dirty="0" smtClean="0"/>
              <a:t>Майкрософт </a:t>
            </a:r>
            <a:r>
              <a:rPr lang="ru-RU" sz="2000" b="1" dirty="0" smtClean="0">
                <a:ea typeface="+mn-ea"/>
                <a:cs typeface="+mn-cs"/>
              </a:rPr>
              <a:t>будет сертифицировать все продукты для построения защищенного документооборота в органах государственной власти, удовлетворяющего требованиям ФСБ</a:t>
            </a:r>
            <a:endParaRPr lang="ru-RU" sz="1400" b="1" dirty="0"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public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404664"/>
            <a:ext cx="8464579" cy="62527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dirty="0" smtClean="0"/>
              <a:t>Для чего нужен сертификат</a:t>
            </a:r>
            <a:endParaRPr lang="en-US" sz="3600" b="1" dirty="0"/>
          </a:p>
        </p:txBody>
      </p:sp>
      <p:sp>
        <p:nvSpPr>
          <p:cNvPr id="2109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4817" y="908720"/>
            <a:ext cx="8781180" cy="54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/>
              <a:t>Сертификат НЕ ОЗНАЧАЕТ, что у клиента НАХОДИТСЯ сертифицированная </a:t>
            </a:r>
            <a:r>
              <a:rPr lang="ru-RU" sz="2400" b="1" dirty="0" smtClean="0"/>
              <a:t>версия</a:t>
            </a:r>
          </a:p>
          <a:p>
            <a:pPr>
              <a:lnSpc>
                <a:spcPct val="90000"/>
              </a:lnSpc>
            </a:pPr>
            <a:r>
              <a:rPr lang="ru-RU" sz="2400" b="1" dirty="0" smtClean="0"/>
              <a:t>Сертификат только показывает, что данная копия продукта у конкретного клиента может быть проверена на соответствие сертифицированному экземпляру, прошедшему сертификацию. Только после ПРОВЕРКИ (</a:t>
            </a:r>
            <a:r>
              <a:rPr lang="ru-RU" sz="2400" b="1" dirty="0"/>
              <a:t>с выдачей соответствующих документов, включая голографические номерные марки </a:t>
            </a:r>
            <a:r>
              <a:rPr lang="ru-RU" sz="2400" b="1" dirty="0" smtClean="0"/>
              <a:t>государственного учета) </a:t>
            </a:r>
            <a:r>
              <a:rPr lang="ru-RU" sz="2400" b="1" dirty="0"/>
              <a:t>у </a:t>
            </a:r>
            <a:r>
              <a:rPr lang="ru-RU" sz="2400" b="1" dirty="0" smtClean="0"/>
              <a:t>клиента появляется СЕРТИФИЦИРОВАННАЯ версия продукта.</a:t>
            </a:r>
          </a:p>
          <a:p>
            <a:pPr>
              <a:lnSpc>
                <a:spcPct val="90000"/>
              </a:lnSpc>
            </a:pPr>
            <a:r>
              <a:rPr lang="ru-RU" sz="2400" b="1" dirty="0" smtClean="0"/>
              <a:t>Получить сертифицированную версию продукта можно двумя путями:</a:t>
            </a:r>
          </a:p>
          <a:p>
            <a:pPr lvl="1">
              <a:lnSpc>
                <a:spcPct val="90000"/>
              </a:lnSpc>
            </a:pPr>
            <a:r>
              <a:rPr lang="ru-RU" sz="2000" b="1" dirty="0" smtClean="0"/>
              <a:t>Купить сертифицированную версию сразу</a:t>
            </a:r>
          </a:p>
          <a:p>
            <a:pPr lvl="1">
              <a:lnSpc>
                <a:spcPct val="90000"/>
              </a:lnSpc>
            </a:pPr>
            <a:r>
              <a:rPr lang="ru-RU" sz="2000" b="1" dirty="0" smtClean="0"/>
              <a:t>Купить </a:t>
            </a:r>
            <a:r>
              <a:rPr lang="ru-RU" sz="2000" b="1" dirty="0"/>
              <a:t>услугу проверки соответствия ранее </a:t>
            </a:r>
            <a:r>
              <a:rPr lang="ru-RU" sz="2000" b="1" dirty="0" smtClean="0"/>
              <a:t>купленных лицензионных продуктов сертифицированным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Подробнее см </a:t>
            </a:r>
            <a:r>
              <a:rPr lang="en-US" sz="2000" b="1" dirty="0">
                <a:hlinkClick r:id="rId3"/>
              </a:rPr>
              <a:t>http://www.microsoft.com/Rus/Security/Certificate</a:t>
            </a:r>
            <a:r>
              <a:rPr lang="en-US" sz="2000" b="1" dirty="0" smtClean="0">
                <a:hlinkClick r:id="rId3"/>
              </a:rPr>
              <a:t>/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public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299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412</TotalTime>
  <Words>966</Words>
  <Application>Microsoft Office PowerPoint</Application>
  <PresentationFormat>On-screen Show (4:3)</PresentationFormat>
  <Paragraphs>150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Pixel</vt:lpstr>
      <vt:lpstr>Сертификация продуктов     Microsoft </vt:lpstr>
      <vt:lpstr>Майкрософт предоставляет исходные коды</vt:lpstr>
      <vt:lpstr>Сертифицированные продукты Microsoft -1</vt:lpstr>
      <vt:lpstr>Сертифицированные продукты Microsoft - 2</vt:lpstr>
      <vt:lpstr>Объяснение несоответствий</vt:lpstr>
      <vt:lpstr>Новые сертификаты ФСТЭК - на 1Г и на соответствие ФЗ 152</vt:lpstr>
      <vt:lpstr>Работы по сертификации во ФСТЭК</vt:lpstr>
      <vt:lpstr>Сертификация в ФСБ</vt:lpstr>
      <vt:lpstr>Для чего нужен сертификат</vt:lpstr>
      <vt:lpstr>Как купить сертифицированный продукт</vt:lpstr>
      <vt:lpstr>ВЫВОДЫ</vt:lpstr>
      <vt:lpstr>Уязвимости на 17 октября 2011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</dc:title>
  <dc:creator>vladim</dc:creator>
  <cp:lastModifiedBy>Igor Stenin</cp:lastModifiedBy>
  <cp:revision>171</cp:revision>
  <dcterms:created xsi:type="dcterms:W3CDTF">2006-02-28T15:57:30Z</dcterms:created>
  <dcterms:modified xsi:type="dcterms:W3CDTF">2011-12-08T01:57:29Z</dcterms:modified>
</cp:coreProperties>
</file>