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16" r:id="rId2"/>
    <p:sldId id="327" r:id="rId3"/>
    <p:sldId id="328" r:id="rId4"/>
    <p:sldId id="329" r:id="rId5"/>
    <p:sldId id="330" r:id="rId6"/>
    <p:sldId id="331" r:id="rId7"/>
    <p:sldId id="332" r:id="rId8"/>
    <p:sldId id="333" r:id="rId9"/>
    <p:sldId id="258" r:id="rId10"/>
    <p:sldId id="257" r:id="rId11"/>
    <p:sldId id="260" r:id="rId12"/>
    <p:sldId id="337" r:id="rId13"/>
    <p:sldId id="263" r:id="rId14"/>
    <p:sldId id="264" r:id="rId15"/>
    <p:sldId id="334" r:id="rId16"/>
    <p:sldId id="340" r:id="rId17"/>
    <p:sldId id="265" r:id="rId18"/>
    <p:sldId id="338" r:id="rId19"/>
    <p:sldId id="312" r:id="rId20"/>
    <p:sldId id="313" r:id="rId21"/>
    <p:sldId id="267" r:id="rId22"/>
    <p:sldId id="314" r:id="rId23"/>
    <p:sldId id="339" r:id="rId24"/>
    <p:sldId id="294" r:id="rId25"/>
    <p:sldId id="270" r:id="rId26"/>
    <p:sldId id="317" r:id="rId27"/>
    <p:sldId id="318" r:id="rId28"/>
    <p:sldId id="275" r:id="rId29"/>
    <p:sldId id="326" r:id="rId30"/>
    <p:sldId id="292" r:id="rId31"/>
    <p:sldId id="293" r:id="rId32"/>
    <p:sldId id="278" r:id="rId33"/>
    <p:sldId id="319" r:id="rId34"/>
    <p:sldId id="320" r:id="rId35"/>
    <p:sldId id="281" r:id="rId36"/>
    <p:sldId id="282" r:id="rId37"/>
    <p:sldId id="323" r:id="rId38"/>
    <p:sldId id="321" r:id="rId39"/>
    <p:sldId id="287" r:id="rId40"/>
    <p:sldId id="288" r:id="rId41"/>
    <p:sldId id="322" r:id="rId42"/>
    <p:sldId id="325" r:id="rId43"/>
    <p:sldId id="324" r:id="rId44"/>
    <p:sldId id="296" r:id="rId45"/>
    <p:sldId id="297" r:id="rId46"/>
    <p:sldId id="298" r:id="rId47"/>
    <p:sldId id="299" r:id="rId48"/>
    <p:sldId id="302" r:id="rId49"/>
    <p:sldId id="311" r:id="rId50"/>
    <p:sldId id="309" r:id="rId51"/>
    <p:sldId id="303" r:id="rId52"/>
    <p:sldId id="304" r:id="rId53"/>
    <p:sldId id="305" r:id="rId54"/>
    <p:sldId id="341" r:id="rId55"/>
    <p:sldId id="306" r:id="rId56"/>
    <p:sldId id="307" r:id="rId57"/>
    <p:sldId id="335" r:id="rId58"/>
    <p:sldId id="336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4" y="4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59AC9-2B73-458C-A4F4-1F46C4FF67CF}" type="datetimeFigureOut">
              <a:rPr lang="ru-RU" smtClean="0"/>
              <a:t>08.12.2011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51587-A6A9-4E32-B643-3D0CB226A8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84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26CB5-6173-43FF-8DD7-7542F496377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79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0F4AF-F5C2-4FF2-AF03-52225DE534EE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0F4AF-F5C2-4FF2-AF03-52225DE534EE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0F4AF-F5C2-4FF2-AF03-52225DE534EE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0F4AF-F5C2-4FF2-AF03-52225DE534EE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0F4AF-F5C2-4FF2-AF03-52225DE534EE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E1328-88D3-45ED-AF39-B13AB67CA07F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E1328-88D3-45ED-AF39-B13AB67CA07F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0F4AF-F5C2-4FF2-AF03-52225DE534EE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aseline="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0F4AF-F5C2-4FF2-AF03-52225DE534EE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26CB5-6173-43FF-8DD7-7542F496377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51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51587-A6A9-4E32-B643-3D0CB226A8A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490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0F4AF-F5C2-4FF2-AF03-52225DE534EE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0F4AF-F5C2-4FF2-AF03-52225DE534EE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0F4AF-F5C2-4FF2-AF03-52225DE534EE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0F4AF-F5C2-4FF2-AF03-52225DE534EE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0F4AF-F5C2-4FF2-AF03-52225DE534EE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50" y="773113"/>
            <a:ext cx="8401050" cy="6746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0838" y="1600200"/>
            <a:ext cx="4141787" cy="47545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143375" cy="47545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629400"/>
            <a:ext cx="2133600" cy="1682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1682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629400"/>
            <a:ext cx="2133600" cy="168275"/>
          </a:xfrm>
        </p:spPr>
        <p:txBody>
          <a:bodyPr/>
          <a:lstStyle>
            <a:lvl1pPr>
              <a:defRPr/>
            </a:lvl1pPr>
          </a:lstStyle>
          <a:p>
            <a:fld id="{C0BCE68E-885B-4D0B-AA88-B9A9FF7937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1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7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5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23.png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74.png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aflex.ru/about/events/stock/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image" Target="../media/image121.wmf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image" Target="../media/image120.gif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jp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3212976"/>
            <a:ext cx="7416824" cy="15841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Backup &amp; Recovery 11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24" y="5157192"/>
            <a:ext cx="1593232" cy="119492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1520" y="5157192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smtClean="0">
                <a:solidFill>
                  <a:schemeClr val="tx2"/>
                </a:solidFill>
              </a:rPr>
              <a:t>Сергей Бобров </a:t>
            </a:r>
            <a:endParaRPr lang="en-US" sz="2400" b="1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b="1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chemeClr val="tx2"/>
                </a:solidFill>
              </a:rPr>
              <a:t>инженер отдела клиентской поддержки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Aflex</a:t>
            </a:r>
            <a:r>
              <a:rPr lang="en-US">
                <a:solidFill>
                  <a:schemeClr val="tx2"/>
                </a:solidFill>
              </a:rPr>
              <a:t> </a:t>
            </a:r>
            <a:r>
              <a:rPr lang="en-US" smtClean="0">
                <a:solidFill>
                  <a:schemeClr val="tx2"/>
                </a:solidFill>
              </a:rPr>
              <a:t>Distribution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9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9798"/>
            <a:ext cx="4572000" cy="68355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517758"/>
            <a:ext cx="628109" cy="471082"/>
          </a:xfrm>
          <a:prstGeom prst="rect">
            <a:avLst/>
          </a:prstGeom>
          <a:effectLst>
            <a:reflection stA="15000" endPos="65000" dist="50800" dir="5400000" sy="-100000" algn="bl" rotWithShape="0"/>
          </a:effec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4181636" cy="51124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1600" dirty="0" smtClean="0">
                <a:latin typeface="Trebuchet MS" pitchFamily="34" charset="0"/>
              </a:rPr>
              <a:t>Единая платформа для </a:t>
            </a:r>
            <a:r>
              <a:rPr lang="ru-RU" sz="1600" dirty="0">
                <a:latin typeface="Trebuchet MS" pitchFamily="34" charset="0"/>
              </a:rPr>
              <a:t>аварийного восстановления </a:t>
            </a:r>
            <a:r>
              <a:rPr lang="ru-RU" sz="1600" dirty="0" smtClean="0">
                <a:latin typeface="Trebuchet MS" pitchFamily="34" charset="0"/>
              </a:rPr>
              <a:t>систем. </a:t>
            </a:r>
          </a:p>
          <a:p>
            <a:pPr marL="0" indent="0">
              <a:buNone/>
            </a:pPr>
            <a:endParaRPr lang="ru-RU" sz="800" dirty="0" smtClean="0">
              <a:latin typeface="Trebuchet MS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rebuchet MS" pitchFamily="34" charset="0"/>
              </a:rPr>
              <a:t>13 запатентованных технологий охватывают весь спектр операций по резервному копированию и восстановлению </a:t>
            </a:r>
            <a:r>
              <a:rPr lang="en-US" sz="1600" dirty="0" smtClean="0">
                <a:latin typeface="Trebuchet MS" pitchFamily="34" charset="0"/>
              </a:rPr>
              <a:t>Windows </a:t>
            </a:r>
            <a:r>
              <a:rPr lang="ru-RU" sz="1600" dirty="0" smtClean="0">
                <a:latin typeface="Trebuchet MS" pitchFamily="34" charset="0"/>
              </a:rPr>
              <a:t>и </a:t>
            </a:r>
            <a:r>
              <a:rPr lang="en-US" sz="1600" dirty="0" smtClean="0">
                <a:latin typeface="Trebuchet MS" pitchFamily="34" charset="0"/>
              </a:rPr>
              <a:t>Linux: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tx2"/>
                </a:solidFill>
                <a:latin typeface="Trebuchet MS" pitchFamily="34" charset="0"/>
              </a:rPr>
              <a:t>Создание образа как диска, так и файлов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tx2"/>
                </a:solidFill>
                <a:latin typeface="Trebuchet MS" pitchFamily="34" charset="0"/>
              </a:rPr>
              <a:t>Дублирование, конвертирование и разделение копий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tx2"/>
                </a:solidFill>
                <a:latin typeface="Trebuchet MS" pitchFamily="34" charset="0"/>
              </a:rPr>
              <a:t>Восстановление при загрузке, или на «голое железо», или на разнородное оборудование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tx2"/>
                </a:solidFill>
                <a:latin typeface="Trebuchet MS" pitchFamily="34" charset="0"/>
              </a:rPr>
              <a:t>Широкая интеграция с виртуальными серверами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tx2"/>
                </a:solidFill>
                <a:latin typeface="Trebuchet MS" pitchFamily="34" charset="0"/>
              </a:rPr>
              <a:t>Централизованное управление и мониторинг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tx2"/>
                </a:solidFill>
                <a:latin typeface="Trebuchet MS" pitchFamily="34" charset="0"/>
              </a:rPr>
              <a:t>и многое другое!</a:t>
            </a:r>
            <a:endParaRPr lang="ru-RU" sz="16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39552" y="620688"/>
            <a:ext cx="3592041" cy="5092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Единая платформа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29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4"/>
          <p:cNvSpPr txBox="1">
            <a:spLocks noChangeArrowheads="1"/>
          </p:cNvSpPr>
          <p:nvPr/>
        </p:nvSpPr>
        <p:spPr bwMode="gray">
          <a:xfrm>
            <a:off x="395982" y="1296491"/>
            <a:ext cx="446405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7338" marR="0" lvl="0" indent="-14288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Times New Roman" pitchFamily="18" charset="0"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kumimoji="0" lang="ru-RU" sz="1500" b="1" i="0" u="none" strike="noStrike" kern="0" cap="none" spc="0" normalizeH="0" baseline="0" noProof="0" dirty="0" smtClean="0">
              <a:ln>
                <a:noFill/>
              </a:ln>
              <a:solidFill>
                <a:srgbClr val="19196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287338" lvl="0" indent="-14288">
              <a:spcBef>
                <a:spcPts val="400"/>
              </a:spcBef>
              <a:spcAft>
                <a:spcPts val="400"/>
              </a:spcAft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b="1" kern="0" dirty="0" smtClean="0">
                <a:solidFill>
                  <a:schemeClr val="tx2"/>
                </a:solidFill>
                <a:latin typeface="Trebuchet MS" pitchFamily="34" charset="0"/>
              </a:rPr>
              <a:t>Acronis Backup </a:t>
            </a:r>
            <a:r>
              <a:rPr lang="en-US" b="1" kern="0" dirty="0" smtClean="0">
                <a:solidFill>
                  <a:schemeClr val="tx2"/>
                </a:solidFill>
                <a:latin typeface="+mn-lt"/>
              </a:rPr>
              <a:t>&amp;</a:t>
            </a:r>
            <a:r>
              <a:rPr lang="en-US" b="1" kern="0" dirty="0" smtClean="0">
                <a:solidFill>
                  <a:schemeClr val="tx2"/>
                </a:solidFill>
                <a:latin typeface="Trebuchet MS" pitchFamily="34" charset="0"/>
              </a:rPr>
              <a:t> Recovery 11</a:t>
            </a:r>
          </a:p>
          <a:p>
            <a:pPr marL="287338" lvl="0" indent="-204788">
              <a:spcBef>
                <a:spcPts val="400"/>
              </a:spcBef>
              <a:spcAft>
                <a:spcPts val="400"/>
              </a:spcAft>
              <a:buClr>
                <a:srgbClr val="FF6600"/>
              </a:buClr>
              <a:buFont typeface="Wingdings" pitchFamily="2" charset="2"/>
              <a:buChar char="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700" kern="0" dirty="0" smtClean="0"/>
              <a:t>Advanced Server</a:t>
            </a:r>
          </a:p>
          <a:p>
            <a:pPr marL="287338" lvl="0" indent="-204788">
              <a:spcBef>
                <a:spcPts val="400"/>
              </a:spcBef>
              <a:spcAft>
                <a:spcPts val="400"/>
              </a:spcAft>
              <a:buClr>
                <a:srgbClr val="FF6600"/>
              </a:buClr>
              <a:buFont typeface="Wingdings" pitchFamily="2" charset="2"/>
              <a:buChar char="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700" kern="0" dirty="0" smtClean="0"/>
              <a:t>Virtual Edition</a:t>
            </a:r>
          </a:p>
          <a:p>
            <a:pPr marL="287338" lvl="0" indent="-204788">
              <a:spcBef>
                <a:spcPts val="400"/>
              </a:spcBef>
              <a:spcAft>
                <a:spcPts val="400"/>
              </a:spcAft>
              <a:buClr>
                <a:srgbClr val="FF6600"/>
              </a:buClr>
              <a:buFont typeface="Wingdings" pitchFamily="2" charset="2"/>
              <a:buChar char="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700" kern="0" dirty="0" smtClean="0"/>
              <a:t>Advanced Server SBS Edition</a:t>
            </a:r>
          </a:p>
          <a:p>
            <a:pPr marL="287338" lvl="0" indent="-204788">
              <a:spcBef>
                <a:spcPts val="400"/>
              </a:spcBef>
              <a:spcAft>
                <a:spcPts val="400"/>
              </a:spcAft>
              <a:buClr>
                <a:srgbClr val="FF6600"/>
              </a:buClr>
              <a:buFont typeface="Wingdings" pitchFamily="2" charset="2"/>
              <a:buChar char="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700" kern="0" dirty="0" smtClean="0"/>
              <a:t>Server for Windows </a:t>
            </a:r>
          </a:p>
          <a:p>
            <a:pPr marL="287338" lvl="0" indent="-204788">
              <a:spcBef>
                <a:spcPts val="400"/>
              </a:spcBef>
              <a:spcAft>
                <a:spcPts val="400"/>
              </a:spcAft>
              <a:buClr>
                <a:srgbClr val="FF6600"/>
              </a:buClr>
              <a:buFont typeface="Wingdings" pitchFamily="2" charset="2"/>
              <a:buChar char="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700" kern="0" dirty="0" smtClean="0"/>
              <a:t>Server for Linux</a:t>
            </a:r>
          </a:p>
          <a:p>
            <a:pPr marL="287338" lvl="0" indent="-204788">
              <a:spcBef>
                <a:spcPts val="400"/>
              </a:spcBef>
              <a:spcAft>
                <a:spcPts val="400"/>
              </a:spcAft>
              <a:buClr>
                <a:srgbClr val="FF6600"/>
              </a:buClr>
              <a:buFont typeface="Wingdings" pitchFamily="2" charset="2"/>
              <a:buChar char="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700" kern="0" dirty="0" smtClean="0"/>
              <a:t>Advanced Workstation</a:t>
            </a:r>
          </a:p>
          <a:p>
            <a:pPr marL="287338" lvl="0" indent="-204788">
              <a:spcBef>
                <a:spcPts val="400"/>
              </a:spcBef>
              <a:spcAft>
                <a:spcPts val="400"/>
              </a:spcAft>
              <a:buClr>
                <a:srgbClr val="FF6600"/>
              </a:buClr>
              <a:buFont typeface="Wingdings" pitchFamily="2" charset="2"/>
              <a:buChar char="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700" kern="0" dirty="0" smtClean="0"/>
              <a:t>Workstation</a:t>
            </a:r>
          </a:p>
          <a:p>
            <a:pPr marL="287338" marR="0" lvl="0" indent="-14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7338" marR="0" lvl="0" indent="-14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 New Roman" pitchFamily="18" charset="0"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7338" marR="0" lvl="0" indent="-14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 New Roman" pitchFamily="18" charset="0"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kumimoji="0" lang="ru-RU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Rectangle 4"/>
          <p:cNvSpPr txBox="1">
            <a:spLocks noChangeArrowheads="1"/>
          </p:cNvSpPr>
          <p:nvPr/>
        </p:nvSpPr>
        <p:spPr bwMode="auto">
          <a:xfrm>
            <a:off x="4572000" y="1368499"/>
            <a:ext cx="4248150" cy="5876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287338" indent="-14288" eaLnBrk="1" hangingPunct="1">
              <a:spcBef>
                <a:spcPts val="1000"/>
              </a:spcBef>
              <a:spcAft>
                <a:spcPts val="1000"/>
              </a:spcAft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ru-RU" sz="1500" b="1" dirty="0">
              <a:solidFill>
                <a:srgbClr val="191966"/>
              </a:solidFill>
              <a:latin typeface="Trebuchet MS" pitchFamily="34" charset="0"/>
            </a:endParaRPr>
          </a:p>
          <a:p>
            <a:pPr marL="287338" indent="-14288" eaLnBrk="1" hangingPunct="1">
              <a:spcBef>
                <a:spcPts val="400"/>
              </a:spcBef>
              <a:spcAft>
                <a:spcPts val="400"/>
              </a:spcAft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ru-RU" b="1" dirty="0" smtClean="0">
                <a:solidFill>
                  <a:schemeClr val="tx2"/>
                </a:solidFill>
                <a:latin typeface="Trebuchet MS" pitchFamily="34" charset="0"/>
              </a:rPr>
              <a:t>Дополнения к продуктам </a:t>
            </a:r>
            <a:r>
              <a:rPr lang="en-US" b="1" dirty="0" smtClean="0">
                <a:solidFill>
                  <a:schemeClr val="tx2"/>
                </a:solidFill>
                <a:latin typeface="Trebuchet MS" pitchFamily="34" charset="0"/>
              </a:rPr>
              <a:t>Acronis</a:t>
            </a:r>
          </a:p>
          <a:p>
            <a:pPr marL="287338" indent="-204788" eaLnBrk="1" hangingPunct="1">
              <a:spcBef>
                <a:spcPts val="400"/>
              </a:spcBef>
              <a:spcAft>
                <a:spcPts val="400"/>
              </a:spcAft>
              <a:buClr>
                <a:srgbClr val="FF6600"/>
              </a:buClr>
              <a:buFont typeface="Wingdings" pitchFamily="2" charset="2"/>
              <a:buChar char="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en-US" dirty="0" smtClean="0">
                <a:solidFill>
                  <a:schemeClr val="tx2"/>
                </a:solidFill>
              </a:rPr>
              <a:t>Acronis Backup &amp; Recovery 11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/>
              <a:t>Universal Restore </a:t>
            </a:r>
          </a:p>
          <a:p>
            <a:pPr marL="287338" indent="-204788" eaLnBrk="1" hangingPunct="1">
              <a:spcBef>
                <a:spcPts val="400"/>
              </a:spcBef>
              <a:spcAft>
                <a:spcPts val="400"/>
              </a:spcAft>
              <a:buClr>
                <a:srgbClr val="FF6600"/>
              </a:buClr>
              <a:buFont typeface="Wingdings" pitchFamily="2" charset="2"/>
              <a:buChar char="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en-US" dirty="0" smtClean="0">
                <a:solidFill>
                  <a:schemeClr val="tx2"/>
                </a:solidFill>
              </a:rPr>
              <a:t>Acronis Backup &amp; Recovery 11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err="1" smtClean="0"/>
              <a:t>Deduplication</a:t>
            </a:r>
            <a:endParaRPr lang="en-US" dirty="0" smtClean="0"/>
          </a:p>
          <a:p>
            <a:pPr marL="287338" indent="-14288" eaLnBrk="1" hangingPunct="1">
              <a:spcBef>
                <a:spcPts val="1400"/>
              </a:spcBef>
              <a:spcAft>
                <a:spcPts val="1400"/>
              </a:spcAft>
              <a:buFont typeface="Wingdings" pitchFamily="2" charset="2"/>
              <a:buChar char="Ø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ru-RU" dirty="0">
              <a:solidFill>
                <a:srgbClr val="000000"/>
              </a:solidFill>
            </a:endParaRPr>
          </a:p>
          <a:p>
            <a:pPr marL="287338" indent="-14288" eaLnBrk="1" hangingPunct="1">
              <a:spcBef>
                <a:spcPts val="1400"/>
              </a:spcBef>
              <a:spcAft>
                <a:spcPts val="1400"/>
              </a:spcAft>
              <a:buFont typeface="Wingdings" pitchFamily="2" charset="2"/>
              <a:buChar char="Ø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en-US" sz="2000" dirty="0">
              <a:solidFill>
                <a:srgbClr val="000000"/>
              </a:solidFill>
            </a:endParaRPr>
          </a:p>
          <a:p>
            <a:pPr marL="287338" indent="-14288" eaLnBrk="1" hangingPunct="1">
              <a:spcBef>
                <a:spcPts val="1400"/>
              </a:spcBef>
              <a:spcAft>
                <a:spcPts val="1400"/>
              </a:spcAft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ru-RU" sz="2000" dirty="0">
              <a:solidFill>
                <a:srgbClr val="000000"/>
              </a:solidFill>
            </a:endParaRPr>
          </a:p>
          <a:p>
            <a:pPr marL="287338" indent="-14288" eaLnBrk="1" hangingPunct="1">
              <a:spcBef>
                <a:spcPts val="1400"/>
              </a:spcBef>
              <a:spcAft>
                <a:spcPts val="1400"/>
              </a:spcAft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ru-RU" sz="2200" dirty="0">
              <a:solidFill>
                <a:srgbClr val="000000"/>
              </a:solidFill>
            </a:endParaRPr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 flipV="1">
            <a:off x="4499992" y="1700808"/>
            <a:ext cx="1588" cy="2880320"/>
          </a:xfrm>
          <a:prstGeom prst="line">
            <a:avLst/>
          </a:prstGeom>
          <a:noFill/>
          <a:ln w="19080" cap="rnd">
            <a:solidFill>
              <a:srgbClr val="006FB7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1331640" y="620688"/>
            <a:ext cx="6256337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dirty="0" smtClean="0">
                <a:solidFill>
                  <a:srgbClr val="0070C0"/>
                </a:solidFill>
              </a:rPr>
              <a:t>Acronis </a:t>
            </a:r>
            <a:r>
              <a:rPr lang="en-US" sz="2800" b="1" dirty="0">
                <a:solidFill>
                  <a:srgbClr val="0070C0"/>
                </a:solidFill>
              </a:rPr>
              <a:t>Backup &amp; </a:t>
            </a:r>
            <a:r>
              <a:rPr lang="en-US" sz="2800" b="1" dirty="0" smtClean="0">
                <a:solidFill>
                  <a:srgbClr val="0070C0"/>
                </a:solidFill>
              </a:rPr>
              <a:t>Recovery 1</a:t>
            </a:r>
            <a:r>
              <a:rPr lang="ru-RU" sz="2800" b="1" dirty="0" smtClean="0">
                <a:solidFill>
                  <a:srgbClr val="0070C0"/>
                </a:solidFill>
              </a:rPr>
              <a:t>1</a:t>
            </a:r>
            <a:r>
              <a:rPr lang="en-US" sz="2800" b="1" dirty="0">
                <a:solidFill>
                  <a:srgbClr val="0070C0"/>
                </a:solidFill>
              </a:rPr>
              <a:t/>
            </a:r>
            <a:br>
              <a:rPr lang="en-US" sz="2800" b="1" dirty="0">
                <a:solidFill>
                  <a:srgbClr val="0070C0"/>
                </a:solidFill>
              </a:rPr>
            </a:br>
            <a:r>
              <a:rPr lang="ru-RU" sz="2800" b="1" dirty="0">
                <a:solidFill>
                  <a:srgbClr val="0070C0"/>
                </a:solidFill>
              </a:rPr>
              <a:t>Линейка продуктов</a:t>
            </a: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899592" y="4653136"/>
            <a:ext cx="7560840" cy="1656184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5E0EF">
                  <a:alpha val="50000"/>
                </a:srgbClr>
              </a:gs>
            </a:gsLst>
            <a:lin ang="5400000" scaled="1"/>
          </a:gradFill>
          <a:ln w="9360">
            <a:solidFill>
              <a:srgbClr val="B5CEED"/>
            </a:solidFill>
            <a:miter lim="800000"/>
            <a:headEnd/>
            <a:tailEnd/>
          </a:ln>
        </p:spPr>
        <p:txBody>
          <a:bodyPr lIns="612000" tIns="72000" rIns="108000" bIns="72000"/>
          <a:lstStyle/>
          <a:p>
            <a:pPr>
              <a:spcBef>
                <a:spcPts val="700"/>
              </a:spcBef>
              <a:spcAft>
                <a:spcPts val="700"/>
              </a:spcAft>
              <a:tabLst>
                <a:tab pos="915988" algn="l"/>
                <a:tab pos="1830388" algn="l"/>
                <a:tab pos="2744788" algn="l"/>
                <a:tab pos="3659188" algn="l"/>
                <a:tab pos="4573588" algn="l"/>
                <a:tab pos="5487988" algn="l"/>
                <a:tab pos="6402388" algn="l"/>
                <a:tab pos="7316788" algn="l"/>
                <a:tab pos="8231188" algn="l"/>
                <a:tab pos="9145588" algn="l"/>
                <a:tab pos="10059988" algn="l"/>
              </a:tabLst>
            </a:pPr>
            <a:r>
              <a:rPr lang="en-US" sz="1600" dirty="0">
                <a:solidFill>
                  <a:srgbClr val="071730"/>
                </a:solidFill>
                <a:latin typeface="Trebuchet MS" pitchFamily="34" charset="0"/>
              </a:rPr>
              <a:t>Advanced </a:t>
            </a:r>
            <a:r>
              <a:rPr lang="ru-RU" sz="1600" dirty="0" smtClean="0">
                <a:solidFill>
                  <a:srgbClr val="071730"/>
                </a:solidFill>
                <a:latin typeface="Trebuchet MS" pitchFamily="34" charset="0"/>
              </a:rPr>
              <a:t>и </a:t>
            </a:r>
            <a:r>
              <a:rPr lang="en-US" sz="1600" dirty="0" smtClean="0">
                <a:solidFill>
                  <a:srgbClr val="071730"/>
                </a:solidFill>
                <a:latin typeface="Trebuchet MS" pitchFamily="34" charset="0"/>
              </a:rPr>
              <a:t>Virtual </a:t>
            </a:r>
            <a:r>
              <a:rPr lang="ru-RU" sz="1600" dirty="0" smtClean="0">
                <a:solidFill>
                  <a:srgbClr val="071730"/>
                </a:solidFill>
                <a:latin typeface="Trebuchet MS" pitchFamily="34" charset="0"/>
              </a:rPr>
              <a:t>продукты </a:t>
            </a:r>
            <a:r>
              <a:rPr lang="ru-RU" sz="1600" dirty="0">
                <a:solidFill>
                  <a:srgbClr val="071730"/>
                </a:solidFill>
                <a:latin typeface="Trebuchet MS" pitchFamily="34" charset="0"/>
              </a:rPr>
              <a:t>содержат сетевые </a:t>
            </a:r>
            <a:r>
              <a:rPr lang="ru-RU" sz="1600" dirty="0" smtClean="0">
                <a:solidFill>
                  <a:srgbClr val="071730"/>
                </a:solidFill>
                <a:latin typeface="Trebuchet MS" pitchFamily="34" charset="0"/>
              </a:rPr>
              <a:t>компоненты</a:t>
            </a:r>
            <a:endParaRPr lang="en-US" sz="1600" dirty="0">
              <a:solidFill>
                <a:srgbClr val="071730"/>
              </a:solidFill>
              <a:latin typeface="Trebuchet MS" pitchFamily="34" charset="0"/>
            </a:endParaRPr>
          </a:p>
          <a:p>
            <a:pPr>
              <a:spcBef>
                <a:spcPts val="700"/>
              </a:spcBef>
              <a:spcAft>
                <a:spcPts val="700"/>
              </a:spcAft>
              <a:tabLst>
                <a:tab pos="915988" algn="l"/>
                <a:tab pos="1830388" algn="l"/>
                <a:tab pos="2744788" algn="l"/>
                <a:tab pos="3659188" algn="l"/>
                <a:tab pos="4573588" algn="l"/>
                <a:tab pos="5487988" algn="l"/>
                <a:tab pos="6402388" algn="l"/>
                <a:tab pos="7316788" algn="l"/>
                <a:tab pos="8231188" algn="l"/>
                <a:tab pos="9145588" algn="l"/>
                <a:tab pos="10059988" algn="l"/>
              </a:tabLst>
            </a:pPr>
            <a:r>
              <a:rPr lang="en-US" sz="1600" dirty="0">
                <a:solidFill>
                  <a:srgbClr val="071730"/>
                </a:solidFill>
                <a:latin typeface="Trebuchet MS" pitchFamily="34" charset="0"/>
              </a:rPr>
              <a:t>SBS Edition </a:t>
            </a:r>
            <a:r>
              <a:rPr lang="ru-RU" sz="1600" dirty="0">
                <a:solidFill>
                  <a:srgbClr val="071730"/>
                </a:solidFill>
                <a:latin typeface="Trebuchet MS" pitchFamily="34" charset="0"/>
              </a:rPr>
              <a:t>и</a:t>
            </a:r>
            <a:r>
              <a:rPr lang="en-US" sz="1600" dirty="0">
                <a:solidFill>
                  <a:srgbClr val="071730"/>
                </a:solidFill>
                <a:latin typeface="Trebuchet MS" pitchFamily="34" charset="0"/>
              </a:rPr>
              <a:t> Virtual Edition </a:t>
            </a:r>
            <a:r>
              <a:rPr lang="ru-RU" sz="1600" dirty="0">
                <a:solidFill>
                  <a:srgbClr val="071730"/>
                </a:solidFill>
                <a:latin typeface="Trebuchet MS" pitchFamily="34" charset="0"/>
              </a:rPr>
              <a:t>содержат</a:t>
            </a:r>
            <a:r>
              <a:rPr lang="en-US" sz="1600" dirty="0">
                <a:solidFill>
                  <a:srgbClr val="071730"/>
                </a:solidFill>
                <a:latin typeface="Trebuchet MS" pitchFamily="34" charset="0"/>
              </a:rPr>
              <a:t> Universal Restore</a:t>
            </a:r>
          </a:p>
          <a:p>
            <a:pPr>
              <a:spcBef>
                <a:spcPts val="700"/>
              </a:spcBef>
              <a:spcAft>
                <a:spcPts val="700"/>
              </a:spcAft>
              <a:tabLst>
                <a:tab pos="915988" algn="l"/>
                <a:tab pos="1830388" algn="l"/>
                <a:tab pos="2744788" algn="l"/>
                <a:tab pos="3659188" algn="l"/>
                <a:tab pos="4573588" algn="l"/>
                <a:tab pos="5487988" algn="l"/>
                <a:tab pos="6402388" algn="l"/>
                <a:tab pos="7316788" algn="l"/>
                <a:tab pos="8231188" algn="l"/>
                <a:tab pos="9145588" algn="l"/>
                <a:tab pos="10059988" algn="l"/>
              </a:tabLst>
            </a:pPr>
            <a:r>
              <a:rPr lang="ru-RU" sz="1600" dirty="0">
                <a:solidFill>
                  <a:srgbClr val="071730"/>
                </a:solidFill>
                <a:latin typeface="Trebuchet MS" pitchFamily="34" charset="0"/>
              </a:rPr>
              <a:t>Цена включает в себя один год </a:t>
            </a:r>
            <a:r>
              <a:rPr lang="ru-RU" sz="1600" dirty="0" smtClean="0">
                <a:solidFill>
                  <a:srgbClr val="071730"/>
                </a:solidFill>
                <a:latin typeface="Trebuchet MS" pitchFamily="34" charset="0"/>
              </a:rPr>
              <a:t>технического поддержки  </a:t>
            </a:r>
            <a:r>
              <a:rPr lang="en-US" sz="1600" dirty="0">
                <a:solidFill>
                  <a:srgbClr val="071730"/>
                </a:solidFill>
                <a:latin typeface="Trebuchet MS" pitchFamily="34" charset="0"/>
              </a:rPr>
              <a:t>Acronis Advantage Standard/Premier </a:t>
            </a: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 rot="20700000" flipH="1">
            <a:off x="657113" y="4748248"/>
            <a:ext cx="577850" cy="266700"/>
          </a:xfrm>
          <a:custGeom>
            <a:avLst/>
            <a:gdLst>
              <a:gd name="T0" fmla="*/ 0 w 869"/>
              <a:gd name="T1" fmla="*/ 2147483647 h 400"/>
              <a:gd name="T2" fmla="*/ 2147483647 w 869"/>
              <a:gd name="T3" fmla="*/ 2147483647 h 400"/>
              <a:gd name="T4" fmla="*/ 2147483647 w 869"/>
              <a:gd name="T5" fmla="*/ 2147483647 h 400"/>
              <a:gd name="T6" fmla="*/ 2147483647 w 869"/>
              <a:gd name="T7" fmla="*/ 2147483647 h 400"/>
              <a:gd name="T8" fmla="*/ 2147483647 w 869"/>
              <a:gd name="T9" fmla="*/ 2147483647 h 400"/>
              <a:gd name="T10" fmla="*/ 2147483647 w 869"/>
              <a:gd name="T11" fmla="*/ 0 h 400"/>
              <a:gd name="T12" fmla="*/ 2147483647 w 869"/>
              <a:gd name="T13" fmla="*/ 2147483647 h 400"/>
              <a:gd name="T14" fmla="*/ 2147483647 w 869"/>
              <a:gd name="T15" fmla="*/ 2147483647 h 400"/>
              <a:gd name="T16" fmla="*/ 0 w 869"/>
              <a:gd name="T17" fmla="*/ 2147483647 h 4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69"/>
              <a:gd name="T28" fmla="*/ 0 h 400"/>
              <a:gd name="T29" fmla="*/ 869 w 869"/>
              <a:gd name="T30" fmla="*/ 400 h 4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69" h="400">
                <a:moveTo>
                  <a:pt x="0" y="400"/>
                </a:moveTo>
                <a:cubicBezTo>
                  <a:pt x="184" y="352"/>
                  <a:pt x="184" y="352"/>
                  <a:pt x="184" y="352"/>
                </a:cubicBezTo>
                <a:cubicBezTo>
                  <a:pt x="138" y="311"/>
                  <a:pt x="138" y="311"/>
                  <a:pt x="138" y="311"/>
                </a:cubicBezTo>
                <a:cubicBezTo>
                  <a:pt x="237" y="173"/>
                  <a:pt x="358" y="120"/>
                  <a:pt x="443" y="97"/>
                </a:cubicBezTo>
                <a:cubicBezTo>
                  <a:pt x="579" y="61"/>
                  <a:pt x="749" y="86"/>
                  <a:pt x="869" y="111"/>
                </a:cubicBezTo>
                <a:cubicBezTo>
                  <a:pt x="776" y="49"/>
                  <a:pt x="673" y="0"/>
                  <a:pt x="553" y="0"/>
                </a:cubicBezTo>
                <a:cubicBezTo>
                  <a:pt x="417" y="0"/>
                  <a:pt x="233" y="0"/>
                  <a:pt x="65" y="239"/>
                </a:cubicBezTo>
                <a:cubicBezTo>
                  <a:pt x="32" y="198"/>
                  <a:pt x="32" y="198"/>
                  <a:pt x="32" y="198"/>
                </a:cubicBezTo>
                <a:lnTo>
                  <a:pt x="0" y="400"/>
                </a:lnTo>
                <a:close/>
              </a:path>
            </a:pathLst>
          </a:custGeom>
          <a:solidFill>
            <a:srgbClr val="EC7404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auto">
          <a:xfrm rot="20700000" flipH="1">
            <a:off x="657113" y="5155420"/>
            <a:ext cx="577850" cy="266700"/>
          </a:xfrm>
          <a:custGeom>
            <a:avLst/>
            <a:gdLst>
              <a:gd name="T0" fmla="*/ 0 w 869"/>
              <a:gd name="T1" fmla="*/ 2147483647 h 400"/>
              <a:gd name="T2" fmla="*/ 2147483647 w 869"/>
              <a:gd name="T3" fmla="*/ 2147483647 h 400"/>
              <a:gd name="T4" fmla="*/ 2147483647 w 869"/>
              <a:gd name="T5" fmla="*/ 2147483647 h 400"/>
              <a:gd name="T6" fmla="*/ 2147483647 w 869"/>
              <a:gd name="T7" fmla="*/ 2147483647 h 400"/>
              <a:gd name="T8" fmla="*/ 2147483647 w 869"/>
              <a:gd name="T9" fmla="*/ 2147483647 h 400"/>
              <a:gd name="T10" fmla="*/ 2147483647 w 869"/>
              <a:gd name="T11" fmla="*/ 0 h 400"/>
              <a:gd name="T12" fmla="*/ 2147483647 w 869"/>
              <a:gd name="T13" fmla="*/ 2147483647 h 400"/>
              <a:gd name="T14" fmla="*/ 2147483647 w 869"/>
              <a:gd name="T15" fmla="*/ 2147483647 h 400"/>
              <a:gd name="T16" fmla="*/ 0 w 869"/>
              <a:gd name="T17" fmla="*/ 2147483647 h 4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69"/>
              <a:gd name="T28" fmla="*/ 0 h 400"/>
              <a:gd name="T29" fmla="*/ 869 w 869"/>
              <a:gd name="T30" fmla="*/ 400 h 4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69" h="400">
                <a:moveTo>
                  <a:pt x="0" y="400"/>
                </a:moveTo>
                <a:cubicBezTo>
                  <a:pt x="184" y="352"/>
                  <a:pt x="184" y="352"/>
                  <a:pt x="184" y="352"/>
                </a:cubicBezTo>
                <a:cubicBezTo>
                  <a:pt x="138" y="311"/>
                  <a:pt x="138" y="311"/>
                  <a:pt x="138" y="311"/>
                </a:cubicBezTo>
                <a:cubicBezTo>
                  <a:pt x="237" y="173"/>
                  <a:pt x="358" y="120"/>
                  <a:pt x="443" y="97"/>
                </a:cubicBezTo>
                <a:cubicBezTo>
                  <a:pt x="579" y="61"/>
                  <a:pt x="749" y="86"/>
                  <a:pt x="869" y="111"/>
                </a:cubicBezTo>
                <a:cubicBezTo>
                  <a:pt x="776" y="49"/>
                  <a:pt x="673" y="0"/>
                  <a:pt x="553" y="0"/>
                </a:cubicBezTo>
                <a:cubicBezTo>
                  <a:pt x="417" y="0"/>
                  <a:pt x="233" y="0"/>
                  <a:pt x="65" y="239"/>
                </a:cubicBezTo>
                <a:cubicBezTo>
                  <a:pt x="32" y="198"/>
                  <a:pt x="32" y="198"/>
                  <a:pt x="32" y="198"/>
                </a:cubicBezTo>
                <a:lnTo>
                  <a:pt x="0" y="400"/>
                </a:lnTo>
                <a:close/>
              </a:path>
            </a:pathLst>
          </a:custGeom>
          <a:solidFill>
            <a:srgbClr val="EC7404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8" name="AutoShape 4"/>
          <p:cNvSpPr>
            <a:spLocks noChangeArrowheads="1"/>
          </p:cNvSpPr>
          <p:nvPr/>
        </p:nvSpPr>
        <p:spPr bwMode="auto">
          <a:xfrm rot="20700000" flipH="1">
            <a:off x="708237" y="5684352"/>
            <a:ext cx="577850" cy="266700"/>
          </a:xfrm>
          <a:custGeom>
            <a:avLst/>
            <a:gdLst>
              <a:gd name="T0" fmla="*/ 0 w 869"/>
              <a:gd name="T1" fmla="*/ 2147483647 h 400"/>
              <a:gd name="T2" fmla="*/ 2147483647 w 869"/>
              <a:gd name="T3" fmla="*/ 2147483647 h 400"/>
              <a:gd name="T4" fmla="*/ 2147483647 w 869"/>
              <a:gd name="T5" fmla="*/ 2147483647 h 400"/>
              <a:gd name="T6" fmla="*/ 2147483647 w 869"/>
              <a:gd name="T7" fmla="*/ 2147483647 h 400"/>
              <a:gd name="T8" fmla="*/ 2147483647 w 869"/>
              <a:gd name="T9" fmla="*/ 2147483647 h 400"/>
              <a:gd name="T10" fmla="*/ 2147483647 w 869"/>
              <a:gd name="T11" fmla="*/ 0 h 400"/>
              <a:gd name="T12" fmla="*/ 2147483647 w 869"/>
              <a:gd name="T13" fmla="*/ 2147483647 h 400"/>
              <a:gd name="T14" fmla="*/ 2147483647 w 869"/>
              <a:gd name="T15" fmla="*/ 2147483647 h 400"/>
              <a:gd name="T16" fmla="*/ 0 w 869"/>
              <a:gd name="T17" fmla="*/ 2147483647 h 4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69"/>
              <a:gd name="T28" fmla="*/ 0 h 400"/>
              <a:gd name="T29" fmla="*/ 869 w 869"/>
              <a:gd name="T30" fmla="*/ 400 h 4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69" h="400">
                <a:moveTo>
                  <a:pt x="0" y="400"/>
                </a:moveTo>
                <a:cubicBezTo>
                  <a:pt x="184" y="352"/>
                  <a:pt x="184" y="352"/>
                  <a:pt x="184" y="352"/>
                </a:cubicBezTo>
                <a:cubicBezTo>
                  <a:pt x="138" y="311"/>
                  <a:pt x="138" y="311"/>
                  <a:pt x="138" y="311"/>
                </a:cubicBezTo>
                <a:cubicBezTo>
                  <a:pt x="237" y="173"/>
                  <a:pt x="358" y="120"/>
                  <a:pt x="443" y="97"/>
                </a:cubicBezTo>
                <a:cubicBezTo>
                  <a:pt x="579" y="61"/>
                  <a:pt x="749" y="86"/>
                  <a:pt x="869" y="111"/>
                </a:cubicBezTo>
                <a:cubicBezTo>
                  <a:pt x="776" y="49"/>
                  <a:pt x="673" y="0"/>
                  <a:pt x="553" y="0"/>
                </a:cubicBezTo>
                <a:cubicBezTo>
                  <a:pt x="417" y="0"/>
                  <a:pt x="233" y="0"/>
                  <a:pt x="65" y="239"/>
                </a:cubicBezTo>
                <a:cubicBezTo>
                  <a:pt x="32" y="198"/>
                  <a:pt x="32" y="198"/>
                  <a:pt x="32" y="198"/>
                </a:cubicBezTo>
                <a:lnTo>
                  <a:pt x="0" y="400"/>
                </a:lnTo>
                <a:close/>
              </a:path>
            </a:pathLst>
          </a:custGeom>
          <a:solidFill>
            <a:srgbClr val="EC7404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353760"/>
            <a:ext cx="1243908" cy="93293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" name="AutoShape 4"/>
          <p:cNvSpPr>
            <a:spLocks noChangeArrowheads="1"/>
          </p:cNvSpPr>
          <p:nvPr/>
        </p:nvSpPr>
        <p:spPr bwMode="auto">
          <a:xfrm rot="15096909">
            <a:off x="113145" y="2379536"/>
            <a:ext cx="363424" cy="226933"/>
          </a:xfrm>
          <a:custGeom>
            <a:avLst/>
            <a:gdLst>
              <a:gd name="T0" fmla="*/ 0 w 869"/>
              <a:gd name="T1" fmla="*/ 2147483647 h 400"/>
              <a:gd name="T2" fmla="*/ 2147483647 w 869"/>
              <a:gd name="T3" fmla="*/ 2147483647 h 400"/>
              <a:gd name="T4" fmla="*/ 2147483647 w 869"/>
              <a:gd name="T5" fmla="*/ 2147483647 h 400"/>
              <a:gd name="T6" fmla="*/ 2147483647 w 869"/>
              <a:gd name="T7" fmla="*/ 2147483647 h 400"/>
              <a:gd name="T8" fmla="*/ 2147483647 w 869"/>
              <a:gd name="T9" fmla="*/ 2147483647 h 400"/>
              <a:gd name="T10" fmla="*/ 2147483647 w 869"/>
              <a:gd name="T11" fmla="*/ 0 h 400"/>
              <a:gd name="T12" fmla="*/ 2147483647 w 869"/>
              <a:gd name="T13" fmla="*/ 2147483647 h 400"/>
              <a:gd name="T14" fmla="*/ 2147483647 w 869"/>
              <a:gd name="T15" fmla="*/ 2147483647 h 400"/>
              <a:gd name="T16" fmla="*/ 0 w 869"/>
              <a:gd name="T17" fmla="*/ 2147483647 h 4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69"/>
              <a:gd name="T28" fmla="*/ 0 h 400"/>
              <a:gd name="T29" fmla="*/ 869 w 869"/>
              <a:gd name="T30" fmla="*/ 400 h 4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69" h="400">
                <a:moveTo>
                  <a:pt x="0" y="400"/>
                </a:moveTo>
                <a:cubicBezTo>
                  <a:pt x="184" y="352"/>
                  <a:pt x="184" y="352"/>
                  <a:pt x="184" y="352"/>
                </a:cubicBezTo>
                <a:cubicBezTo>
                  <a:pt x="138" y="311"/>
                  <a:pt x="138" y="311"/>
                  <a:pt x="138" y="311"/>
                </a:cubicBezTo>
                <a:cubicBezTo>
                  <a:pt x="237" y="173"/>
                  <a:pt x="358" y="120"/>
                  <a:pt x="443" y="97"/>
                </a:cubicBezTo>
                <a:cubicBezTo>
                  <a:pt x="579" y="61"/>
                  <a:pt x="749" y="86"/>
                  <a:pt x="869" y="111"/>
                </a:cubicBezTo>
                <a:cubicBezTo>
                  <a:pt x="776" y="49"/>
                  <a:pt x="673" y="0"/>
                  <a:pt x="553" y="0"/>
                </a:cubicBezTo>
                <a:cubicBezTo>
                  <a:pt x="417" y="0"/>
                  <a:pt x="233" y="0"/>
                  <a:pt x="65" y="239"/>
                </a:cubicBezTo>
                <a:cubicBezTo>
                  <a:pt x="32" y="198"/>
                  <a:pt x="32" y="198"/>
                  <a:pt x="32" y="198"/>
                </a:cubicBezTo>
                <a:lnTo>
                  <a:pt x="0" y="400"/>
                </a:lnTo>
                <a:close/>
              </a:path>
            </a:pathLst>
          </a:custGeom>
          <a:solidFill>
            <a:srgbClr val="EC7404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556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331640" y="692696"/>
            <a:ext cx="6256337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dirty="0" smtClean="0">
                <a:solidFill>
                  <a:srgbClr val="0070C0"/>
                </a:solidFill>
              </a:rPr>
              <a:t>Acronis </a:t>
            </a:r>
            <a:r>
              <a:rPr lang="en-US" sz="2800" b="1" dirty="0">
                <a:solidFill>
                  <a:srgbClr val="0070C0"/>
                </a:solidFill>
              </a:rPr>
              <a:t>Backup &amp; </a:t>
            </a:r>
            <a:r>
              <a:rPr lang="en-US" sz="2800" b="1" dirty="0" smtClean="0">
                <a:solidFill>
                  <a:srgbClr val="0070C0"/>
                </a:solidFill>
              </a:rPr>
              <a:t>Recovery 11</a:t>
            </a:r>
            <a:r>
              <a:rPr lang="en-US" sz="2800" b="1" dirty="0">
                <a:solidFill>
                  <a:srgbClr val="0070C0"/>
                </a:solidFill>
              </a:rPr>
              <a:t/>
            </a:r>
            <a:br>
              <a:rPr lang="en-US" sz="2800" b="1" dirty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Компоненты продуктов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323528" y="1715566"/>
            <a:ext cx="8569771" cy="50258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just">
              <a:defRPr/>
            </a:pPr>
            <a:r>
              <a:rPr lang="ru-RU" sz="1500" b="1" dirty="0" smtClean="0">
                <a:solidFill>
                  <a:schemeClr val="tx2"/>
                </a:solidFill>
                <a:cs typeface="Arial" pitchFamily="34" charset="0"/>
              </a:rPr>
              <a:t>Сервер лицензирования </a:t>
            </a:r>
            <a:r>
              <a:rPr lang="ru-RU" sz="1500" dirty="0" smtClean="0">
                <a:cs typeface="Arial" pitchFamily="34" charset="0"/>
              </a:rPr>
              <a:t>–</a:t>
            </a:r>
            <a:r>
              <a:rPr lang="en-US" sz="1500" dirty="0" smtClean="0">
                <a:cs typeface="Arial" pitchFamily="34" charset="0"/>
              </a:rPr>
              <a:t> </a:t>
            </a:r>
            <a:r>
              <a:rPr lang="ru-RU" sz="1500" dirty="0" smtClean="0">
                <a:cs typeface="Arial" pitchFamily="34" charset="0"/>
              </a:rPr>
              <a:t>централизованное </a:t>
            </a:r>
            <a:r>
              <a:rPr lang="ru-RU" sz="1500" dirty="0" smtClean="0">
                <a:solidFill>
                  <a:schemeClr val="tx1"/>
                </a:solidFill>
                <a:cs typeface="Arial" pitchFamily="34" charset="0"/>
              </a:rPr>
              <a:t>управления </a:t>
            </a:r>
            <a:r>
              <a:rPr lang="ru-RU" sz="1500" dirty="0">
                <a:solidFill>
                  <a:schemeClr val="tx1"/>
                </a:solidFill>
                <a:cs typeface="Arial" pitchFamily="34" charset="0"/>
              </a:rPr>
              <a:t>лицензиями</a:t>
            </a:r>
            <a:endParaRPr lang="en-US" sz="1500" dirty="0">
              <a:solidFill>
                <a:schemeClr val="tx1"/>
              </a:solidFill>
              <a:cs typeface="Arial" pitchFamily="34" charset="0"/>
            </a:endParaRPr>
          </a:p>
          <a:p>
            <a:pPr algn="just">
              <a:defRPr/>
            </a:pPr>
            <a:r>
              <a:rPr lang="ru-RU" sz="1500" b="1" dirty="0" smtClean="0">
                <a:solidFill>
                  <a:schemeClr val="tx2"/>
                </a:solidFill>
                <a:cs typeface="Arial" pitchFamily="34" charset="0"/>
              </a:rPr>
              <a:t>Консоль управления</a:t>
            </a:r>
            <a:r>
              <a:rPr lang="en-US" sz="1500" b="1" dirty="0" smtClean="0">
                <a:solidFill>
                  <a:schemeClr val="tx2"/>
                </a:solidFill>
                <a:cs typeface="Arial" pitchFamily="34" charset="0"/>
              </a:rPr>
              <a:t>  </a:t>
            </a:r>
            <a:r>
              <a:rPr lang="ru-RU" sz="1500" dirty="0" smtClean="0">
                <a:cs typeface="Arial" pitchFamily="34" charset="0"/>
              </a:rPr>
              <a:t>- главный </a:t>
            </a:r>
            <a:r>
              <a:rPr lang="ru-RU" sz="1500" dirty="0">
                <a:solidFill>
                  <a:schemeClr val="tx1"/>
                </a:solidFill>
                <a:cs typeface="Arial" pitchFamily="34" charset="0"/>
              </a:rPr>
              <a:t>компонент управления локальными и удаленными </a:t>
            </a:r>
            <a:r>
              <a:rPr lang="ru-RU" sz="1500" dirty="0" smtClean="0">
                <a:solidFill>
                  <a:schemeClr val="tx1"/>
                </a:solidFill>
                <a:cs typeface="Arial" pitchFamily="34" charset="0"/>
              </a:rPr>
              <a:t>соединениями:</a:t>
            </a:r>
            <a:endParaRPr lang="en-US" sz="1500" dirty="0">
              <a:solidFill>
                <a:schemeClr val="tx1"/>
              </a:solidFill>
              <a:cs typeface="Arial" pitchFamily="34" charset="0"/>
            </a:endParaRPr>
          </a:p>
          <a:p>
            <a:pPr marL="360363" indent="-180975" algn="just">
              <a:buClr>
                <a:srgbClr val="FF6600"/>
              </a:buClr>
              <a:buFont typeface="Wingdings" pitchFamily="2" charset="2"/>
              <a:buChar char="§"/>
              <a:defRPr/>
            </a:pPr>
            <a:r>
              <a:rPr lang="ru-RU" sz="1500" b="1" kern="0" dirty="0" smtClean="0">
                <a:solidFill>
                  <a:schemeClr val="tx2"/>
                </a:solidFill>
                <a:cs typeface="Arial" pitchFamily="34" charset="0"/>
              </a:rPr>
              <a:t>Консоль управления для</a:t>
            </a:r>
            <a:r>
              <a:rPr lang="en-US" sz="1500" b="1" kern="0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sz="1500" b="1" kern="0" dirty="0">
                <a:solidFill>
                  <a:schemeClr val="tx2"/>
                </a:solidFill>
                <a:cs typeface="Arial" pitchFamily="34" charset="0"/>
              </a:rPr>
              <a:t>Windows</a:t>
            </a:r>
          </a:p>
          <a:p>
            <a:pPr marL="360363" indent="-180975" algn="just">
              <a:buClr>
                <a:srgbClr val="FF6600"/>
              </a:buClr>
              <a:buFont typeface="Wingdings" pitchFamily="2" charset="2"/>
              <a:buChar char="§"/>
              <a:defRPr/>
            </a:pPr>
            <a:r>
              <a:rPr lang="ru-RU" sz="1500" b="1" kern="0" dirty="0" smtClean="0">
                <a:solidFill>
                  <a:schemeClr val="tx2"/>
                </a:solidFill>
                <a:cs typeface="Arial" pitchFamily="34" charset="0"/>
              </a:rPr>
              <a:t>Консоль управления для</a:t>
            </a:r>
            <a:r>
              <a:rPr lang="en-US" sz="1500" b="1" kern="0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sz="1500" b="1" kern="0" dirty="0">
                <a:solidFill>
                  <a:schemeClr val="tx2"/>
                </a:solidFill>
                <a:cs typeface="Arial" pitchFamily="34" charset="0"/>
              </a:rPr>
              <a:t>Linux</a:t>
            </a:r>
            <a:endParaRPr lang="en-US" sz="1500" b="1" dirty="0">
              <a:solidFill>
                <a:schemeClr val="tx2"/>
              </a:solidFill>
              <a:cs typeface="Arial" pitchFamily="34" charset="0"/>
            </a:endParaRPr>
          </a:p>
          <a:p>
            <a:pPr algn="just">
              <a:defRPr/>
            </a:pPr>
            <a:r>
              <a:rPr lang="ru-RU" sz="1500" b="1" dirty="0" smtClean="0">
                <a:solidFill>
                  <a:schemeClr val="tx2"/>
                </a:solidFill>
                <a:cs typeface="Arial" pitchFamily="34" charset="0"/>
              </a:rPr>
              <a:t>Сервер управления</a:t>
            </a:r>
            <a:r>
              <a:rPr lang="en-US" sz="1500" b="1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ru-RU" sz="1500" dirty="0" smtClean="0">
                <a:cs typeface="Arial" pitchFamily="34" charset="0"/>
              </a:rPr>
              <a:t>- управление  </a:t>
            </a:r>
            <a:r>
              <a:rPr lang="ru-RU" sz="1500" dirty="0">
                <a:cs typeface="Arial" pitchFamily="34" charset="0"/>
              </a:rPr>
              <a:t>политиками, хранилищами, отчетами и мониторингом</a:t>
            </a:r>
            <a:endParaRPr lang="en-US" sz="1500" dirty="0">
              <a:cs typeface="Arial" pitchFamily="34" charset="0"/>
            </a:endParaRPr>
          </a:p>
          <a:p>
            <a:pPr algn="just">
              <a:defRPr/>
            </a:pPr>
            <a:r>
              <a:rPr lang="ru-RU" sz="1500" b="1" dirty="0" smtClean="0">
                <a:solidFill>
                  <a:schemeClr val="tx2"/>
                </a:solidFill>
                <a:cs typeface="Arial" pitchFamily="34" charset="0"/>
              </a:rPr>
              <a:t>Узел хранения</a:t>
            </a:r>
            <a:r>
              <a:rPr lang="en-US" sz="1500" b="1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ru-RU" sz="1500" dirty="0" smtClean="0">
                <a:cs typeface="Arial" pitchFamily="34" charset="0"/>
              </a:rPr>
              <a:t>- </a:t>
            </a:r>
            <a:r>
              <a:rPr lang="ru-RU" sz="1500" dirty="0" smtClean="0">
                <a:solidFill>
                  <a:schemeClr val="tx1"/>
                </a:solidFill>
                <a:cs typeface="Arial" pitchFamily="34" charset="0"/>
              </a:rPr>
              <a:t>создание </a:t>
            </a:r>
            <a:r>
              <a:rPr lang="ru-RU" sz="1500" dirty="0">
                <a:solidFill>
                  <a:schemeClr val="tx1"/>
                </a:solidFill>
                <a:cs typeface="Arial" pitchFamily="34" charset="0"/>
              </a:rPr>
              <a:t>централизованных хранилищ резервных </a:t>
            </a:r>
            <a:r>
              <a:rPr lang="ru-RU" sz="1500" dirty="0" smtClean="0">
                <a:solidFill>
                  <a:schemeClr val="tx1"/>
                </a:solidFill>
                <a:cs typeface="Arial" pitchFamily="34" charset="0"/>
              </a:rPr>
              <a:t>копий</a:t>
            </a:r>
          </a:p>
          <a:p>
            <a:pPr algn="just">
              <a:defRPr/>
            </a:pPr>
            <a:r>
              <a:rPr lang="ru-RU" sz="1500" b="1" kern="0" dirty="0" smtClean="0">
                <a:solidFill>
                  <a:schemeClr val="tx2"/>
                </a:solidFill>
                <a:cs typeface="Arial" pitchFamily="34" charset="0"/>
              </a:rPr>
              <a:t>Агент</a:t>
            </a:r>
            <a:r>
              <a:rPr lang="en-US" sz="1500" kern="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ru-RU" sz="1500" kern="0" dirty="0" smtClean="0">
                <a:cs typeface="Arial" pitchFamily="34" charset="0"/>
              </a:rPr>
              <a:t>– компонент, который </a:t>
            </a:r>
            <a:r>
              <a:rPr lang="ru-RU" sz="1500" kern="0" dirty="0" smtClean="0">
                <a:solidFill>
                  <a:schemeClr val="tx1"/>
                </a:solidFill>
                <a:cs typeface="Arial" pitchFamily="34" charset="0"/>
              </a:rPr>
              <a:t>обеспечивает выполнение </a:t>
            </a:r>
            <a:r>
              <a:rPr lang="ru-RU" sz="1500" kern="0" dirty="0">
                <a:solidFill>
                  <a:schemeClr val="tx1"/>
                </a:solidFill>
                <a:cs typeface="Arial" pitchFamily="34" charset="0"/>
              </a:rPr>
              <a:t>операций </a:t>
            </a:r>
            <a:r>
              <a:rPr lang="ru-RU" sz="1500" kern="0" dirty="0" smtClean="0">
                <a:solidFill>
                  <a:schemeClr val="tx1"/>
                </a:solidFill>
                <a:cs typeface="Arial" pitchFamily="34" charset="0"/>
              </a:rPr>
              <a:t>на локальных </a:t>
            </a:r>
            <a:r>
              <a:rPr lang="ru-RU" sz="1500" kern="0" dirty="0">
                <a:solidFill>
                  <a:schemeClr val="tx1"/>
                </a:solidFill>
                <a:cs typeface="Arial" pitchFamily="34" charset="0"/>
              </a:rPr>
              <a:t>и на удаленных </a:t>
            </a:r>
            <a:r>
              <a:rPr lang="ru-RU" sz="1500" kern="0" dirty="0" smtClean="0">
                <a:solidFill>
                  <a:schemeClr val="tx1"/>
                </a:solidFill>
                <a:cs typeface="Arial" pitchFamily="34" charset="0"/>
              </a:rPr>
              <a:t>машинах:</a:t>
            </a:r>
            <a:endParaRPr lang="en-US" sz="1500" kern="0" dirty="0">
              <a:solidFill>
                <a:schemeClr val="tx1"/>
              </a:solidFill>
              <a:cs typeface="Arial" pitchFamily="34" charset="0"/>
            </a:endParaRPr>
          </a:p>
          <a:p>
            <a:pPr marL="360363" indent="-180975" algn="just">
              <a:buClr>
                <a:srgbClr val="FF6600"/>
              </a:buClr>
              <a:buFont typeface="Wingdings" pitchFamily="2" charset="2"/>
              <a:buChar char="§"/>
              <a:defRPr/>
            </a:pPr>
            <a:r>
              <a:rPr lang="ru-RU" sz="1500" b="1" kern="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ru-RU" sz="1500" b="1" kern="0" dirty="0" smtClean="0">
                <a:solidFill>
                  <a:schemeClr val="tx2"/>
                </a:solidFill>
                <a:cs typeface="Arial" pitchFamily="34" charset="0"/>
              </a:rPr>
              <a:t>Агент для</a:t>
            </a:r>
            <a:r>
              <a:rPr lang="en-US" sz="1500" b="1" kern="0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sz="1500" b="1" kern="0" dirty="0">
                <a:solidFill>
                  <a:schemeClr val="tx2"/>
                </a:solidFill>
                <a:cs typeface="Arial" pitchFamily="34" charset="0"/>
              </a:rPr>
              <a:t>Windows</a:t>
            </a:r>
          </a:p>
          <a:p>
            <a:pPr marL="360363" indent="-180975" algn="just">
              <a:buClr>
                <a:srgbClr val="FF6600"/>
              </a:buClr>
              <a:buFont typeface="Wingdings" pitchFamily="2" charset="2"/>
              <a:buChar char="§"/>
              <a:defRPr/>
            </a:pPr>
            <a:r>
              <a:rPr lang="ru-RU" sz="1500" b="1" kern="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ru-RU" sz="1500" b="1" kern="0" dirty="0" smtClean="0">
                <a:solidFill>
                  <a:schemeClr val="tx2"/>
                </a:solidFill>
                <a:cs typeface="Arial" pitchFamily="34" charset="0"/>
              </a:rPr>
              <a:t>Агент для</a:t>
            </a:r>
            <a:r>
              <a:rPr lang="en-US" sz="1500" b="1" kern="0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sz="1500" b="1" kern="0" dirty="0">
                <a:solidFill>
                  <a:schemeClr val="tx2"/>
                </a:solidFill>
                <a:cs typeface="Arial" pitchFamily="34" charset="0"/>
              </a:rPr>
              <a:t>Linux</a:t>
            </a:r>
          </a:p>
          <a:p>
            <a:pPr marL="360363" indent="-180975" algn="just">
              <a:buClr>
                <a:srgbClr val="FF6600"/>
              </a:buClr>
              <a:buFont typeface="Wingdings" pitchFamily="2" charset="2"/>
              <a:buChar char="§"/>
              <a:defRPr/>
            </a:pPr>
            <a:r>
              <a:rPr lang="ru-RU" sz="1500" b="1" kern="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ru-RU" sz="1500" b="1" kern="0" dirty="0" smtClean="0">
                <a:solidFill>
                  <a:schemeClr val="tx2"/>
                </a:solidFill>
                <a:cs typeface="Arial" pitchFamily="34" charset="0"/>
              </a:rPr>
              <a:t>Агент для</a:t>
            </a:r>
            <a:r>
              <a:rPr lang="en-US" sz="1500" b="1" kern="0" dirty="0" smtClean="0">
                <a:solidFill>
                  <a:schemeClr val="tx2"/>
                </a:solidFill>
                <a:cs typeface="Arial" pitchFamily="34" charset="0"/>
              </a:rPr>
              <a:t> Microsoft Hyper-V</a:t>
            </a:r>
            <a:endParaRPr lang="en-US" sz="1500" b="1" kern="0" dirty="0">
              <a:solidFill>
                <a:schemeClr val="tx2"/>
              </a:solidFill>
              <a:cs typeface="Arial" pitchFamily="34" charset="0"/>
            </a:endParaRPr>
          </a:p>
          <a:p>
            <a:pPr marL="360363" indent="-180975" algn="just">
              <a:buClr>
                <a:srgbClr val="FF6600"/>
              </a:buClr>
              <a:buFont typeface="Wingdings" pitchFamily="2" charset="2"/>
              <a:buChar char="§"/>
              <a:defRPr/>
            </a:pPr>
            <a:r>
              <a:rPr lang="ru-RU" sz="1500" b="1" kern="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ru-RU" sz="1500" b="1" kern="0" dirty="0" smtClean="0">
                <a:solidFill>
                  <a:schemeClr val="tx2"/>
                </a:solidFill>
                <a:cs typeface="Arial" pitchFamily="34" charset="0"/>
              </a:rPr>
              <a:t>Агент для</a:t>
            </a:r>
            <a:r>
              <a:rPr lang="en-US" sz="1500" b="1" kern="0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sz="1500" b="1" kern="0" dirty="0">
                <a:solidFill>
                  <a:schemeClr val="tx2"/>
                </a:solidFill>
                <a:cs typeface="Arial" pitchFamily="34" charset="0"/>
              </a:rPr>
              <a:t>VMware ESX(i</a:t>
            </a:r>
            <a:r>
              <a:rPr lang="en-US" sz="1500" b="1" kern="0" dirty="0" smtClean="0">
                <a:solidFill>
                  <a:schemeClr val="tx2"/>
                </a:solidFill>
                <a:cs typeface="Arial" pitchFamily="34" charset="0"/>
              </a:rPr>
              <a:t>)</a:t>
            </a:r>
            <a:endParaRPr lang="ru-RU" sz="1500" b="1" kern="0" dirty="0" smtClean="0">
              <a:solidFill>
                <a:schemeClr val="tx2"/>
              </a:solidFill>
              <a:cs typeface="Arial" pitchFamily="34" charset="0"/>
            </a:endParaRPr>
          </a:p>
          <a:p>
            <a:pPr marL="360363" indent="-180975" algn="just">
              <a:buClr>
                <a:srgbClr val="FF6600"/>
              </a:buClr>
              <a:buFont typeface="Wingdings" pitchFamily="2" charset="2"/>
              <a:buChar char="§"/>
              <a:defRPr/>
            </a:pPr>
            <a:r>
              <a:rPr lang="en-US" sz="1500" b="1" kern="0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ru-RU" sz="1500" b="1" kern="0" dirty="0" smtClean="0">
                <a:solidFill>
                  <a:schemeClr val="tx2"/>
                </a:solidFill>
                <a:cs typeface="Arial" pitchFamily="34" charset="0"/>
              </a:rPr>
              <a:t>Агент для</a:t>
            </a:r>
            <a:r>
              <a:rPr lang="en-US" sz="1500" b="1" kern="0" dirty="0" smtClean="0">
                <a:solidFill>
                  <a:schemeClr val="tx2"/>
                </a:solidFill>
                <a:cs typeface="Arial" pitchFamily="34" charset="0"/>
              </a:rPr>
              <a:t> VMware </a:t>
            </a:r>
            <a:r>
              <a:rPr lang="en-US" sz="1500" b="1" kern="0" dirty="0" err="1" smtClean="0">
                <a:solidFill>
                  <a:schemeClr val="tx2"/>
                </a:solidFill>
                <a:cs typeface="Arial" pitchFamily="34" charset="0"/>
              </a:rPr>
              <a:t>vSphere</a:t>
            </a:r>
            <a:r>
              <a:rPr lang="en-US" sz="1500" b="1" kern="0" dirty="0" smtClean="0">
                <a:solidFill>
                  <a:schemeClr val="tx2"/>
                </a:solidFill>
                <a:cs typeface="Arial" pitchFamily="34" charset="0"/>
              </a:rPr>
              <a:t> ESX(i)</a:t>
            </a:r>
            <a:endParaRPr lang="en-US" sz="1500" b="1" kern="0" dirty="0">
              <a:solidFill>
                <a:schemeClr val="tx2"/>
              </a:solidFill>
              <a:cs typeface="Arial" pitchFamily="34" charset="0"/>
            </a:endParaRPr>
          </a:p>
          <a:p>
            <a:pPr algn="ctr">
              <a:lnSpc>
                <a:spcPct val="150000"/>
              </a:lnSpc>
              <a:defRPr/>
            </a:pPr>
            <a:endParaRPr lang="ru-RU" sz="1500" b="1" kern="0" dirty="0" smtClean="0">
              <a:solidFill>
                <a:schemeClr val="tx2"/>
              </a:solidFill>
              <a:cs typeface="Arial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500" b="1" kern="0" dirty="0" smtClean="0">
                <a:solidFill>
                  <a:schemeClr val="tx2"/>
                </a:solidFill>
                <a:cs typeface="Arial" pitchFamily="34" charset="0"/>
              </a:rPr>
              <a:t>Дополнительные компоненты:</a:t>
            </a:r>
            <a:endParaRPr lang="en-US" sz="1500" b="1" kern="0" dirty="0">
              <a:solidFill>
                <a:schemeClr val="tx2"/>
              </a:solidFill>
              <a:cs typeface="Arial" pitchFamily="34" charset="0"/>
            </a:endParaRPr>
          </a:p>
          <a:p>
            <a:pPr marL="11113" indent="-11113" algn="just">
              <a:buClr>
                <a:srgbClr val="FF6600"/>
              </a:buClr>
              <a:defRPr/>
            </a:pPr>
            <a:r>
              <a:rPr lang="ru-RU" sz="1500" b="1" kern="0" dirty="0" smtClean="0">
                <a:solidFill>
                  <a:schemeClr val="tx2"/>
                </a:solidFill>
                <a:cs typeface="Arial" pitchFamily="34" charset="0"/>
              </a:rPr>
              <a:t>Конвертер </a:t>
            </a:r>
            <a:r>
              <a:rPr lang="ru-RU" sz="1500" b="1" kern="0" dirty="0">
                <a:solidFill>
                  <a:schemeClr val="tx2"/>
                </a:solidFill>
                <a:cs typeface="Arial" pitchFamily="34" charset="0"/>
              </a:rPr>
              <a:t>в </a:t>
            </a:r>
            <a:r>
              <a:rPr lang="en-US" sz="1500" b="1" kern="0" dirty="0">
                <a:solidFill>
                  <a:schemeClr val="tx2"/>
                </a:solidFill>
                <a:cs typeface="Arial" pitchFamily="34" charset="0"/>
              </a:rPr>
              <a:t>VM </a:t>
            </a:r>
            <a:r>
              <a:rPr lang="ru-RU" sz="1500" kern="0" dirty="0" smtClean="0">
                <a:cs typeface="Arial" pitchFamily="34" charset="0"/>
              </a:rPr>
              <a:t>- </a:t>
            </a:r>
            <a:r>
              <a:rPr lang="ru-RU" sz="1500" kern="0" dirty="0" smtClean="0">
                <a:solidFill>
                  <a:schemeClr val="tx1"/>
                </a:solidFill>
                <a:cs typeface="Arial" pitchFamily="34" charset="0"/>
              </a:rPr>
              <a:t>обеспечивает восстановление </a:t>
            </a:r>
            <a:r>
              <a:rPr lang="ru-RU" sz="1500" kern="0" dirty="0">
                <a:solidFill>
                  <a:schemeClr val="tx1"/>
                </a:solidFill>
                <a:cs typeface="Arial" pitchFamily="34" charset="0"/>
              </a:rPr>
              <a:t>во внешние или новые </a:t>
            </a:r>
            <a:r>
              <a:rPr lang="en-US" sz="1500" kern="0" dirty="0" smtClean="0">
                <a:solidFill>
                  <a:schemeClr val="tx1"/>
                </a:solidFill>
                <a:cs typeface="Arial" pitchFamily="34" charset="0"/>
              </a:rPr>
              <a:t>VM (p2v, v2p, v2v)</a:t>
            </a:r>
            <a:endParaRPr lang="en-US" sz="1500" kern="0" dirty="0">
              <a:solidFill>
                <a:schemeClr val="tx1"/>
              </a:solidFill>
              <a:cs typeface="Arial" pitchFamily="34" charset="0"/>
            </a:endParaRPr>
          </a:p>
          <a:p>
            <a:pPr marL="11113" indent="-11113" algn="just">
              <a:buClr>
                <a:srgbClr val="FF6600"/>
              </a:buClr>
              <a:defRPr/>
            </a:pPr>
            <a:r>
              <a:rPr lang="en-US" sz="1500" b="1" kern="0" dirty="0" smtClean="0">
                <a:solidFill>
                  <a:schemeClr val="tx2"/>
                </a:solidFill>
                <a:cs typeface="Arial" pitchFamily="34" charset="0"/>
              </a:rPr>
              <a:t>PXE </a:t>
            </a:r>
            <a:r>
              <a:rPr lang="en-US" sz="1500" b="1" kern="0" dirty="0">
                <a:solidFill>
                  <a:schemeClr val="tx2"/>
                </a:solidFill>
                <a:cs typeface="Arial" pitchFamily="34" charset="0"/>
              </a:rPr>
              <a:t>Server </a:t>
            </a:r>
            <a:r>
              <a:rPr lang="ru-RU" sz="1500" kern="0" dirty="0" smtClean="0">
                <a:cs typeface="Arial" pitchFamily="34" charset="0"/>
              </a:rPr>
              <a:t>- дополнение </a:t>
            </a:r>
            <a:r>
              <a:rPr lang="ru-RU" sz="1500" kern="0" dirty="0">
                <a:solidFill>
                  <a:schemeClr val="tx1"/>
                </a:solidFill>
                <a:cs typeface="Arial" pitchFamily="34" charset="0"/>
              </a:rPr>
              <a:t>предназначенное для удаленной загрузки компьютеров по сети </a:t>
            </a:r>
            <a:r>
              <a:rPr lang="ru-RU" sz="1500" kern="0" dirty="0" smtClean="0">
                <a:solidFill>
                  <a:schemeClr val="tx1"/>
                </a:solidFill>
                <a:cs typeface="Arial" pitchFamily="34" charset="0"/>
              </a:rPr>
              <a:t>в интегрированное </a:t>
            </a:r>
            <a:r>
              <a:rPr lang="ru-RU" sz="1500" kern="0" dirty="0">
                <a:solidFill>
                  <a:schemeClr val="tx1"/>
                </a:solidFill>
                <a:cs typeface="Arial" pitchFamily="34" charset="0"/>
              </a:rPr>
              <a:t>ПО </a:t>
            </a:r>
            <a:r>
              <a:rPr lang="en-US" sz="1500" kern="0" dirty="0">
                <a:solidFill>
                  <a:schemeClr val="tx1"/>
                </a:solidFill>
                <a:cs typeface="Arial" pitchFamily="34" charset="0"/>
              </a:rPr>
              <a:t>Acronis</a:t>
            </a:r>
          </a:p>
          <a:p>
            <a:pPr marL="11113" indent="-11113" algn="just">
              <a:buClr>
                <a:srgbClr val="FF6600"/>
              </a:buClr>
              <a:defRPr/>
            </a:pPr>
            <a:r>
              <a:rPr lang="en-US" sz="1500" b="1" kern="0" dirty="0" smtClean="0">
                <a:solidFill>
                  <a:schemeClr val="tx2"/>
                </a:solidFill>
                <a:cs typeface="Arial" pitchFamily="34" charset="0"/>
              </a:rPr>
              <a:t>WinPE </a:t>
            </a:r>
            <a:r>
              <a:rPr lang="en-US" sz="1500" b="1" kern="0" dirty="0">
                <a:solidFill>
                  <a:schemeClr val="tx2"/>
                </a:solidFill>
                <a:cs typeface="Arial" pitchFamily="34" charset="0"/>
              </a:rPr>
              <a:t>ISO Builder </a:t>
            </a:r>
            <a:r>
              <a:rPr lang="ru-RU" sz="1500" kern="0" dirty="0" smtClean="0">
                <a:cs typeface="Arial" pitchFamily="34" charset="0"/>
              </a:rPr>
              <a:t>- дополнение </a:t>
            </a:r>
            <a:r>
              <a:rPr lang="ru-RU" sz="1500" kern="0" dirty="0">
                <a:solidFill>
                  <a:schemeClr val="tx1"/>
                </a:solidFill>
                <a:cs typeface="Arial" pitchFamily="34" charset="0"/>
              </a:rPr>
              <a:t>предназначенное для создания </a:t>
            </a:r>
            <a:r>
              <a:rPr lang="en-US" sz="1500" kern="0" dirty="0">
                <a:solidFill>
                  <a:schemeClr val="tx1"/>
                </a:solidFill>
                <a:cs typeface="Arial" pitchFamily="34" charset="0"/>
              </a:rPr>
              <a:t>Acronis PE-based ISO</a:t>
            </a: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 rot="15096909">
            <a:off x="119435" y="4350745"/>
            <a:ext cx="288000" cy="252000"/>
          </a:xfrm>
          <a:custGeom>
            <a:avLst/>
            <a:gdLst>
              <a:gd name="T0" fmla="*/ 0 w 869"/>
              <a:gd name="T1" fmla="*/ 2147483647 h 400"/>
              <a:gd name="T2" fmla="*/ 2147483647 w 869"/>
              <a:gd name="T3" fmla="*/ 2147483647 h 400"/>
              <a:gd name="T4" fmla="*/ 2147483647 w 869"/>
              <a:gd name="T5" fmla="*/ 2147483647 h 400"/>
              <a:gd name="T6" fmla="*/ 2147483647 w 869"/>
              <a:gd name="T7" fmla="*/ 2147483647 h 400"/>
              <a:gd name="T8" fmla="*/ 2147483647 w 869"/>
              <a:gd name="T9" fmla="*/ 2147483647 h 400"/>
              <a:gd name="T10" fmla="*/ 2147483647 w 869"/>
              <a:gd name="T11" fmla="*/ 0 h 400"/>
              <a:gd name="T12" fmla="*/ 2147483647 w 869"/>
              <a:gd name="T13" fmla="*/ 2147483647 h 400"/>
              <a:gd name="T14" fmla="*/ 2147483647 w 869"/>
              <a:gd name="T15" fmla="*/ 2147483647 h 400"/>
              <a:gd name="T16" fmla="*/ 0 w 869"/>
              <a:gd name="T17" fmla="*/ 2147483647 h 4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69"/>
              <a:gd name="T28" fmla="*/ 0 h 400"/>
              <a:gd name="T29" fmla="*/ 869 w 869"/>
              <a:gd name="T30" fmla="*/ 400 h 4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69" h="400">
                <a:moveTo>
                  <a:pt x="0" y="400"/>
                </a:moveTo>
                <a:cubicBezTo>
                  <a:pt x="184" y="352"/>
                  <a:pt x="184" y="352"/>
                  <a:pt x="184" y="352"/>
                </a:cubicBezTo>
                <a:cubicBezTo>
                  <a:pt x="138" y="311"/>
                  <a:pt x="138" y="311"/>
                  <a:pt x="138" y="311"/>
                </a:cubicBezTo>
                <a:cubicBezTo>
                  <a:pt x="237" y="173"/>
                  <a:pt x="358" y="120"/>
                  <a:pt x="443" y="97"/>
                </a:cubicBezTo>
                <a:cubicBezTo>
                  <a:pt x="579" y="61"/>
                  <a:pt x="749" y="86"/>
                  <a:pt x="869" y="111"/>
                </a:cubicBezTo>
                <a:cubicBezTo>
                  <a:pt x="776" y="49"/>
                  <a:pt x="673" y="0"/>
                  <a:pt x="553" y="0"/>
                </a:cubicBezTo>
                <a:cubicBezTo>
                  <a:pt x="417" y="0"/>
                  <a:pt x="233" y="0"/>
                  <a:pt x="65" y="239"/>
                </a:cubicBezTo>
                <a:cubicBezTo>
                  <a:pt x="32" y="198"/>
                  <a:pt x="32" y="198"/>
                  <a:pt x="32" y="198"/>
                </a:cubicBezTo>
                <a:lnTo>
                  <a:pt x="0" y="400"/>
                </a:lnTo>
                <a:close/>
              </a:path>
            </a:pathLst>
          </a:custGeom>
          <a:solidFill>
            <a:srgbClr val="EC7404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875" y="3223330"/>
            <a:ext cx="2356557" cy="23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0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57" y="894410"/>
            <a:ext cx="8643323" cy="52708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5720" y="214290"/>
            <a:ext cx="8286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</a:rPr>
              <a:t>Версии и особенности </a:t>
            </a:r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</a:rPr>
              <a:t>Acronis Backup &amp; Recovery 11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63888" y="6277962"/>
            <a:ext cx="5183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schemeClr val="tx2">
                    <a:lumMod val="50000"/>
                  </a:schemeClr>
                </a:solidFill>
                <a:sym typeface="Wingdings"/>
              </a:rPr>
              <a:t></a:t>
            </a:r>
            <a:r>
              <a:rPr lang="en-US" dirty="0" smtClean="0">
                <a:solidFill>
                  <a:schemeClr val="accent2"/>
                </a:solidFill>
                <a:sym typeface="Wingdings"/>
              </a:rPr>
              <a:t>- </a:t>
            </a:r>
            <a:r>
              <a:rPr lang="ru-RU" dirty="0" smtClean="0">
                <a:solidFill>
                  <a:schemeClr val="accent2"/>
                </a:solidFill>
                <a:sym typeface="Wingdings"/>
              </a:rPr>
              <a:t>включено</a:t>
            </a:r>
            <a:r>
              <a:rPr lang="en-US" dirty="0" smtClean="0">
                <a:solidFill>
                  <a:schemeClr val="accent2"/>
                </a:solidFill>
                <a:sym typeface="Wingdings"/>
              </a:rPr>
              <a:t> 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sym typeface="Wingdings"/>
              </a:rPr>
              <a:t>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sym typeface="Wingdings"/>
              </a:rPr>
              <a:t> </a:t>
            </a:r>
            <a:r>
              <a:rPr lang="en-US" dirty="0" smtClean="0">
                <a:solidFill>
                  <a:schemeClr val="accent2"/>
                </a:solidFill>
                <a:sym typeface="Wingdings"/>
              </a:rPr>
              <a:t>- </a:t>
            </a:r>
            <a:r>
              <a:rPr lang="ru-RU" dirty="0" smtClean="0">
                <a:solidFill>
                  <a:schemeClr val="accent2"/>
                </a:solidFill>
                <a:sym typeface="Wingdings"/>
              </a:rPr>
              <a:t>опционально</a:t>
            </a:r>
            <a:r>
              <a:rPr lang="en-US" dirty="0" smtClean="0">
                <a:solidFill>
                  <a:schemeClr val="accent2"/>
                </a:solidFill>
                <a:sym typeface="Wingdings"/>
              </a:rPr>
              <a:t>  </a:t>
            </a:r>
            <a:r>
              <a:rPr lang="de-DE" b="1" dirty="0" smtClean="0">
                <a:solidFill>
                  <a:srgbClr val="071730"/>
                </a:solidFill>
                <a:latin typeface="Arial" charset="0"/>
                <a:cs typeface="Arial" charset="0"/>
              </a:rPr>
              <a:t>* </a:t>
            </a:r>
            <a:r>
              <a:rPr lang="en-US" dirty="0">
                <a:solidFill>
                  <a:schemeClr val="accent2"/>
                </a:solidFill>
                <a:sym typeface="Wingdings"/>
              </a:rPr>
              <a:t>- </a:t>
            </a:r>
            <a:r>
              <a:rPr lang="ru-RU" dirty="0" smtClean="0">
                <a:solidFill>
                  <a:schemeClr val="accent2"/>
                </a:solidFill>
                <a:sym typeface="Wingdings"/>
              </a:rPr>
              <a:t>только </a:t>
            </a:r>
            <a:r>
              <a:rPr lang="en-US" dirty="0" smtClean="0">
                <a:solidFill>
                  <a:schemeClr val="accent2"/>
                </a:solidFill>
                <a:sym typeface="Wingdings"/>
              </a:rPr>
              <a:t>Windows</a:t>
            </a:r>
            <a:r>
              <a:rPr lang="de-DE" b="1" dirty="0" smtClean="0">
                <a:solidFill>
                  <a:srgbClr val="071730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sym typeface="Wingdings"/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5" name="Picture 2" descr="D:\new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163" y="3429001"/>
            <a:ext cx="209123" cy="21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D:\new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394" y="3861049"/>
            <a:ext cx="209123" cy="21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73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61880" y="447481"/>
            <a:ext cx="8401050" cy="67468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sz="2800" dirty="0" smtClean="0">
                <a:solidFill>
                  <a:srgbClr val="0070C0"/>
                </a:solidFill>
                <a:latin typeface="+mn-lt"/>
              </a:rPr>
              <a:t>Продукты </a:t>
            </a:r>
            <a:r>
              <a:rPr lang="en-US" sz="2800" dirty="0" smtClean="0">
                <a:solidFill>
                  <a:srgbClr val="0070C0"/>
                </a:solidFill>
                <a:latin typeface="+mn-lt"/>
              </a:rPr>
              <a:t>Acronis </a:t>
            </a:r>
            <a:r>
              <a:rPr lang="ru-RU" sz="2800" dirty="0" smtClean="0">
                <a:solidFill>
                  <a:srgbClr val="0070C0"/>
                </a:solidFill>
                <a:latin typeface="+mn-lt"/>
              </a:rPr>
              <a:t>– системные решения любого масштаба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69917" y="1918494"/>
            <a:ext cx="8784976" cy="4868092"/>
            <a:chOff x="179512" y="1918494"/>
            <a:chExt cx="8583488" cy="486809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79512" y="1918494"/>
              <a:ext cx="8583488" cy="4868092"/>
            </a:xfrm>
            <a:prstGeom prst="rect">
              <a:avLst/>
            </a:prstGeom>
            <a:noFill/>
          </p:spPr>
        </p:sp>
        <p:sp>
          <p:nvSpPr>
            <p:cNvPr id="9" name="Shape 8"/>
            <p:cNvSpPr/>
            <p:nvPr/>
          </p:nvSpPr>
          <p:spPr>
            <a:xfrm>
              <a:off x="887335" y="1918494"/>
              <a:ext cx="7525525" cy="4868092"/>
            </a:xfrm>
            <a:prstGeom prst="swooshArrow">
              <a:avLst>
                <a:gd name="adj1" fmla="val 25000"/>
                <a:gd name="adj2" fmla="val 25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Овал 9"/>
            <p:cNvSpPr/>
            <p:nvPr/>
          </p:nvSpPr>
          <p:spPr>
            <a:xfrm>
              <a:off x="1886147" y="5240708"/>
              <a:ext cx="202512" cy="20251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Овал 11"/>
            <p:cNvSpPr/>
            <p:nvPr/>
          </p:nvSpPr>
          <p:spPr>
            <a:xfrm>
              <a:off x="3260087" y="4063044"/>
              <a:ext cx="366080" cy="36608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Овал 13"/>
            <p:cNvSpPr/>
            <p:nvPr/>
          </p:nvSpPr>
          <p:spPr>
            <a:xfrm>
              <a:off x="5419801" y="3150121"/>
              <a:ext cx="506281" cy="50628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9" y="2031059"/>
            <a:ext cx="1843791" cy="20319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077" y="1153176"/>
            <a:ext cx="1840132" cy="2027953"/>
          </a:xfrm>
          <a:prstGeom prst="rect">
            <a:avLst/>
          </a:prstGeom>
        </p:spPr>
      </p:pic>
      <p:pic>
        <p:nvPicPr>
          <p:cNvPr id="5" name="Рисунок 6" descr="ms sq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143853"/>
            <a:ext cx="927610" cy="147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61" y="3374870"/>
            <a:ext cx="1293713" cy="1848162"/>
          </a:xfrm>
          <a:prstGeom prst="rect">
            <a:avLst/>
          </a:prstGeom>
        </p:spPr>
      </p:pic>
      <p:sp>
        <p:nvSpPr>
          <p:cNvPr id="17" name="Полилиния 16"/>
          <p:cNvSpPr/>
          <p:nvPr/>
        </p:nvSpPr>
        <p:spPr>
          <a:xfrm>
            <a:off x="1056574" y="5548268"/>
            <a:ext cx="1857425" cy="1132621"/>
          </a:xfrm>
          <a:custGeom>
            <a:avLst/>
            <a:gdLst>
              <a:gd name="connsiteX0" fmla="*/ 0 w 1814824"/>
              <a:gd name="connsiteY0" fmla="*/ 0 h 1132621"/>
              <a:gd name="connsiteX1" fmla="*/ 1814824 w 1814824"/>
              <a:gd name="connsiteY1" fmla="*/ 0 h 1132621"/>
              <a:gd name="connsiteX2" fmla="*/ 1814824 w 1814824"/>
              <a:gd name="connsiteY2" fmla="*/ 1132621 h 1132621"/>
              <a:gd name="connsiteX3" fmla="*/ 0 w 1814824"/>
              <a:gd name="connsiteY3" fmla="*/ 1132621 h 1132621"/>
              <a:gd name="connsiteX4" fmla="*/ 0 w 1814824"/>
              <a:gd name="connsiteY4" fmla="*/ 0 h 113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4824" h="1132621">
                <a:moveTo>
                  <a:pt x="0" y="0"/>
                </a:moveTo>
                <a:lnTo>
                  <a:pt x="1814824" y="0"/>
                </a:lnTo>
                <a:lnTo>
                  <a:pt x="1814824" y="1132621"/>
                </a:lnTo>
                <a:lnTo>
                  <a:pt x="0" y="11326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307" tIns="0" rIns="0" bIns="0" numCol="1" spcCol="1270" anchor="t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latin typeface="Trebuchet MS" pitchFamily="34" charset="0"/>
              </a:rPr>
              <a:t>Пользователи</a:t>
            </a:r>
            <a:r>
              <a:rPr lang="en-US" sz="1600" kern="1200" dirty="0" smtClean="0">
                <a:latin typeface="Trebuchet MS" pitchFamily="34" charset="0"/>
              </a:rPr>
              <a:t>:</a:t>
            </a:r>
          </a:p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>
                <a:latin typeface="Trebuchet MS" pitchFamily="34" charset="0"/>
              </a:rPr>
              <a:t>ATI Home 2011                            ADD 11 Home                                                                 </a:t>
            </a:r>
            <a:endParaRPr lang="ru-RU" sz="1600" kern="1200" dirty="0">
              <a:latin typeface="Trebuchet MS" pitchFamily="34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2627784" y="4524978"/>
            <a:ext cx="3009717" cy="2288398"/>
          </a:xfrm>
          <a:custGeom>
            <a:avLst/>
            <a:gdLst>
              <a:gd name="connsiteX0" fmla="*/ 0 w 2940688"/>
              <a:gd name="connsiteY0" fmla="*/ 0 h 2288398"/>
              <a:gd name="connsiteX1" fmla="*/ 2940688 w 2940688"/>
              <a:gd name="connsiteY1" fmla="*/ 0 h 2288398"/>
              <a:gd name="connsiteX2" fmla="*/ 2940688 w 2940688"/>
              <a:gd name="connsiteY2" fmla="*/ 2288398 h 2288398"/>
              <a:gd name="connsiteX3" fmla="*/ 0 w 2940688"/>
              <a:gd name="connsiteY3" fmla="*/ 2288398 h 2288398"/>
              <a:gd name="connsiteX4" fmla="*/ 0 w 2940688"/>
              <a:gd name="connsiteY4" fmla="*/ 0 h 228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0688" h="2288398">
                <a:moveTo>
                  <a:pt x="0" y="0"/>
                </a:moveTo>
                <a:lnTo>
                  <a:pt x="2940688" y="0"/>
                </a:lnTo>
                <a:lnTo>
                  <a:pt x="2940688" y="2288398"/>
                </a:lnTo>
                <a:lnTo>
                  <a:pt x="0" y="228839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3978" tIns="0" rIns="0" bIns="0" numCol="1" spcCol="1270" anchor="t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latin typeface="Trebuchet MS" pitchFamily="34" charset="0"/>
              </a:rPr>
              <a:t>SMB </a:t>
            </a:r>
            <a:r>
              <a:rPr lang="ru-RU" sz="1600" b="1" kern="1200" dirty="0" smtClean="0">
                <a:latin typeface="Trebuchet MS" pitchFamily="34" charset="0"/>
              </a:rPr>
              <a:t>от</a:t>
            </a:r>
            <a:r>
              <a:rPr lang="en-US" sz="1600" b="1" kern="1200" dirty="0" smtClean="0">
                <a:latin typeface="Trebuchet MS" pitchFamily="34" charset="0"/>
              </a:rPr>
              <a:t> </a:t>
            </a:r>
            <a:r>
              <a:rPr lang="ru-RU" sz="1600" b="1" dirty="0">
                <a:latin typeface="Trebuchet MS" pitchFamily="34" charset="0"/>
              </a:rPr>
              <a:t>2</a:t>
            </a:r>
            <a:r>
              <a:rPr lang="en-US" sz="1600" b="1" kern="1200" dirty="0" smtClean="0">
                <a:latin typeface="Trebuchet MS" pitchFamily="34" charset="0"/>
              </a:rPr>
              <a:t>0</a:t>
            </a:r>
            <a:r>
              <a:rPr lang="ru-RU" sz="1600" b="1" kern="1200" dirty="0" smtClean="0">
                <a:latin typeface="Trebuchet MS" pitchFamily="34" charset="0"/>
              </a:rPr>
              <a:t> до </a:t>
            </a:r>
            <a:r>
              <a:rPr lang="ru-RU" sz="1600" b="1" dirty="0">
                <a:latin typeface="Trebuchet MS" pitchFamily="34" charset="0"/>
              </a:rPr>
              <a:t>1</a:t>
            </a:r>
            <a:r>
              <a:rPr lang="ru-RU" sz="1600" b="1" kern="1200" dirty="0" smtClean="0">
                <a:latin typeface="Trebuchet MS" pitchFamily="34" charset="0"/>
              </a:rPr>
              <a:t>00</a:t>
            </a:r>
            <a:r>
              <a:rPr lang="en-US" sz="1600" b="1" kern="1200" dirty="0" smtClean="0">
                <a:latin typeface="Trebuchet MS" pitchFamily="34" charset="0"/>
              </a:rPr>
              <a:t> </a:t>
            </a:r>
            <a:r>
              <a:rPr lang="ru-RU" sz="1600" b="1" kern="1200" dirty="0" smtClean="0">
                <a:latin typeface="Trebuchet MS" pitchFamily="34" charset="0"/>
              </a:rPr>
              <a:t>рабочих мест </a:t>
            </a:r>
            <a:r>
              <a:rPr lang="ru-RU" sz="1600" kern="1200" dirty="0" smtClean="0">
                <a:latin typeface="Trebuchet MS" pitchFamily="34" charset="0"/>
              </a:rPr>
              <a:t>     </a:t>
            </a:r>
            <a:endParaRPr lang="en-US" sz="1600" kern="1200" dirty="0" smtClean="0">
              <a:latin typeface="Trebuchet MS" pitchFamily="34" charset="0"/>
            </a:endParaRPr>
          </a:p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>
                <a:latin typeface="Trebuchet MS" pitchFamily="34" charset="0"/>
              </a:rPr>
              <a:t>ABR 11 Server for Windows             ABR 11 Server for Linux                 ABR 11 Workstation                      ABR 11 SBS Server</a:t>
            </a:r>
            <a:endParaRPr lang="ru-RU" sz="1600" kern="1200" dirty="0">
              <a:latin typeface="Trebuchet MS" pitchFamily="34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364088" y="3815031"/>
            <a:ext cx="3500060" cy="2834819"/>
          </a:xfrm>
          <a:custGeom>
            <a:avLst/>
            <a:gdLst>
              <a:gd name="connsiteX0" fmla="*/ 0 w 3419784"/>
              <a:gd name="connsiteY0" fmla="*/ 0 h 2834819"/>
              <a:gd name="connsiteX1" fmla="*/ 3419784 w 3419784"/>
              <a:gd name="connsiteY1" fmla="*/ 0 h 2834819"/>
              <a:gd name="connsiteX2" fmla="*/ 3419784 w 3419784"/>
              <a:gd name="connsiteY2" fmla="*/ 2834819 h 2834819"/>
              <a:gd name="connsiteX3" fmla="*/ 0 w 3419784"/>
              <a:gd name="connsiteY3" fmla="*/ 2834819 h 2834819"/>
              <a:gd name="connsiteX4" fmla="*/ 0 w 3419784"/>
              <a:gd name="connsiteY4" fmla="*/ 0 h 283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9784" h="2834819">
                <a:moveTo>
                  <a:pt x="0" y="0"/>
                </a:moveTo>
                <a:lnTo>
                  <a:pt x="3419784" y="0"/>
                </a:lnTo>
                <a:lnTo>
                  <a:pt x="3419784" y="2834819"/>
                </a:lnTo>
                <a:lnTo>
                  <a:pt x="0" y="28348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8268" tIns="0" rIns="0" bIns="0" numCol="1" spcCol="1270" anchor="t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latin typeface="Trebuchet MS" pitchFamily="34" charset="0"/>
              </a:rPr>
              <a:t>Enterprise </a:t>
            </a:r>
            <a:r>
              <a:rPr lang="ru-RU" sz="1600" b="1" kern="1200" dirty="0" smtClean="0">
                <a:latin typeface="Trebuchet MS" pitchFamily="34" charset="0"/>
              </a:rPr>
              <a:t>более</a:t>
            </a:r>
            <a:r>
              <a:rPr lang="en-US" sz="1600" b="1" kern="1200" dirty="0" smtClean="0">
                <a:latin typeface="Trebuchet MS" pitchFamily="34" charset="0"/>
              </a:rPr>
              <a:t> </a:t>
            </a:r>
            <a:r>
              <a:rPr lang="ru-RU" sz="1600" b="1" kern="1200" dirty="0" smtClean="0">
                <a:latin typeface="Trebuchet MS" pitchFamily="34" charset="0"/>
              </a:rPr>
              <a:t>1</a:t>
            </a:r>
            <a:r>
              <a:rPr lang="en-US" sz="1600" b="1" kern="1200" dirty="0" smtClean="0">
                <a:latin typeface="Trebuchet MS" pitchFamily="34" charset="0"/>
              </a:rPr>
              <a:t>00 </a:t>
            </a:r>
            <a:r>
              <a:rPr lang="ru-RU" sz="1600" b="1" kern="1200" dirty="0" smtClean="0">
                <a:latin typeface="Trebuchet MS" pitchFamily="34" charset="0"/>
              </a:rPr>
              <a:t>рабочих мест     </a:t>
            </a:r>
            <a:endParaRPr lang="en-US" sz="1600" b="1" kern="1200" dirty="0" smtClean="0">
              <a:latin typeface="Trebuchet MS" pitchFamily="34" charset="0"/>
            </a:endParaRPr>
          </a:p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600" kern="1200" dirty="0" smtClean="0">
                <a:latin typeface="Trebuchet MS" pitchFamily="34" charset="0"/>
              </a:rPr>
              <a:t>ABR 11 Advanced Server                 </a:t>
            </a:r>
            <a:endParaRPr lang="ru-RU" sz="1600" kern="1200" dirty="0" smtClean="0">
              <a:latin typeface="Trebuchet MS" pitchFamily="34" charset="0"/>
            </a:endParaRPr>
          </a:p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600" kern="1200" dirty="0" smtClean="0">
                <a:latin typeface="Trebuchet MS" pitchFamily="34" charset="0"/>
              </a:rPr>
              <a:t>ABR 11 Advanced Workstation       </a:t>
            </a:r>
            <a:endParaRPr lang="ru-RU" sz="1600" kern="1200" dirty="0" smtClean="0">
              <a:latin typeface="Trebuchet MS" pitchFamily="34" charset="0"/>
            </a:endParaRPr>
          </a:p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600" kern="1200" dirty="0" smtClean="0">
                <a:latin typeface="Trebuchet MS" pitchFamily="34" charset="0"/>
              </a:rPr>
              <a:t>ABR 11 Virtual Server       </a:t>
            </a:r>
          </a:p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600" kern="1200" dirty="0" smtClean="0">
                <a:latin typeface="Trebuchet MS" pitchFamily="34" charset="0"/>
              </a:rPr>
              <a:t>Acronis Recovery for MS SQL          Acronis Recovery for MS Exchange            Acronis Snap Deploy 3.0</a:t>
            </a:r>
            <a:endParaRPr lang="ru-RU" sz="1600" kern="12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77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331640" y="548680"/>
            <a:ext cx="6635837" cy="67468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sz="2800" dirty="0" smtClean="0">
                <a:solidFill>
                  <a:srgbClr val="0070C0"/>
                </a:solidFill>
                <a:latin typeface="+mn-lt"/>
              </a:rPr>
              <a:t>Всегда под рукой домашние версии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5112568" cy="3009615"/>
          </a:xfrm>
          <a:prstGeom prst="rect">
            <a:avLst/>
          </a:prstGeom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780928"/>
            <a:ext cx="4559723" cy="3766728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9513" y="5373216"/>
            <a:ext cx="3816424" cy="9361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72000" tIns="72000" rIns="72000" bIns="72000"/>
          <a:lstStyle/>
          <a:p>
            <a:pPr algn="ctr">
              <a:spcBef>
                <a:spcPts val="613"/>
              </a:spcBef>
              <a:spcAft>
                <a:spcPts val="613"/>
              </a:spcAft>
              <a:buClr>
                <a:srgbClr val="EC7404"/>
              </a:buClr>
              <a:buSzPct val="105000"/>
              <a:tabLst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</a:pPr>
            <a:r>
              <a:rPr lang="ru-RU" sz="2000" dirty="0" smtClean="0">
                <a:solidFill>
                  <a:srgbClr val="071730"/>
                </a:solidFill>
                <a:latin typeface="Calibri" pitchFamily="34" charset="0"/>
                <a:cs typeface="Calibri" pitchFamily="34" charset="0"/>
              </a:rPr>
              <a:t>Стоимость любого домашнего продукта – </a:t>
            </a:r>
            <a:r>
              <a:rPr lang="en-US" sz="2000" b="1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1015</a:t>
            </a:r>
            <a:r>
              <a:rPr lang="ru-RU" sz="2000" b="1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рублей</a:t>
            </a:r>
            <a:endParaRPr lang="en-US" sz="2000" b="1" dirty="0">
              <a:solidFill>
                <a:srgbClr val="FF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580112" y="1628800"/>
            <a:ext cx="3260464" cy="4640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72000" tIns="72000" rIns="72000" bIns="72000"/>
          <a:lstStyle/>
          <a:p>
            <a:pPr marL="174625" indent="-174625">
              <a:spcBef>
                <a:spcPts val="613"/>
              </a:spcBef>
              <a:spcAft>
                <a:spcPts val="613"/>
              </a:spcAft>
              <a:buClr>
                <a:srgbClr val="EC7404"/>
              </a:buClr>
              <a:buSzPct val="105000"/>
              <a:buFont typeface="Arial" charset="0"/>
              <a:buChar char="•"/>
              <a:tabLst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</a:pPr>
            <a:r>
              <a:rPr lang="en-US" dirty="0" smtClean="0">
                <a:solidFill>
                  <a:srgbClr val="071730"/>
                </a:solidFill>
                <a:latin typeface="Calibri" pitchFamily="34" charset="0"/>
                <a:cs typeface="Calibri" pitchFamily="34" charset="0"/>
              </a:rPr>
              <a:t>Acronis True Image Home </a:t>
            </a:r>
            <a:r>
              <a:rPr lang="en-US" dirty="0" smtClean="0">
                <a:solidFill>
                  <a:srgbClr val="071730"/>
                </a:solidFill>
                <a:latin typeface="Calibri" pitchFamily="34" charset="0"/>
                <a:cs typeface="Calibri" pitchFamily="34" charset="0"/>
              </a:rPr>
              <a:t>201</a:t>
            </a:r>
            <a:r>
              <a:rPr lang="ru-RU" dirty="0" smtClean="0">
                <a:solidFill>
                  <a:srgbClr val="07173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dirty="0" smtClean="0">
              <a:solidFill>
                <a:srgbClr val="071730"/>
              </a:solidFill>
              <a:latin typeface="Calibri" pitchFamily="34" charset="0"/>
              <a:cs typeface="Calibri" pitchFamily="34" charset="0"/>
            </a:endParaRPr>
          </a:p>
          <a:p>
            <a:pPr marL="174625" indent="-174625">
              <a:spcBef>
                <a:spcPts val="613"/>
              </a:spcBef>
              <a:spcAft>
                <a:spcPts val="613"/>
              </a:spcAft>
              <a:buClr>
                <a:srgbClr val="EC7404"/>
              </a:buClr>
              <a:buSzPct val="105000"/>
              <a:buFont typeface="Arial" charset="0"/>
              <a:buChar char="•"/>
              <a:tabLst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</a:pPr>
            <a:r>
              <a:rPr lang="en-US" dirty="0" smtClean="0">
                <a:solidFill>
                  <a:srgbClr val="071730"/>
                </a:solidFill>
                <a:latin typeface="Calibri" pitchFamily="34" charset="0"/>
                <a:cs typeface="Calibri" pitchFamily="34" charset="0"/>
              </a:rPr>
              <a:t>Acronis Disk Director </a:t>
            </a:r>
            <a:r>
              <a:rPr lang="en-US" dirty="0" smtClean="0">
                <a:solidFill>
                  <a:srgbClr val="07173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ru-RU" dirty="0" smtClean="0">
                <a:solidFill>
                  <a:srgbClr val="07173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solidFill>
                  <a:srgbClr val="07173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solidFill>
                  <a:srgbClr val="071730"/>
                </a:solidFill>
                <a:latin typeface="Calibri" pitchFamily="34" charset="0"/>
                <a:cs typeface="Calibri" pitchFamily="34" charset="0"/>
              </a:rPr>
              <a:t>Home</a:t>
            </a:r>
            <a:endParaRPr lang="en-US" dirty="0">
              <a:solidFill>
                <a:srgbClr val="07173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622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27584" y="332656"/>
            <a:ext cx="6635837" cy="67468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sz="2800" dirty="0" smtClean="0">
                <a:solidFill>
                  <a:srgbClr val="0070C0"/>
                </a:solidFill>
                <a:latin typeface="+mn-lt"/>
              </a:rPr>
              <a:t>Передовая защита персонального цифрового мира</a:t>
            </a:r>
            <a:r>
              <a:rPr lang="en-US" sz="2800" dirty="0" smtClean="0">
                <a:solidFill>
                  <a:srgbClr val="0070C0"/>
                </a:solidFill>
                <a:latin typeface="+mn-lt"/>
              </a:rPr>
              <a:t> c</a:t>
            </a:r>
            <a:endParaRPr lang="en-GB" sz="2800" dirty="0" smtClean="0">
              <a:solidFill>
                <a:srgbClr val="0070C0"/>
              </a:solidFill>
              <a:latin typeface="+mn-lt"/>
            </a:endParaRPr>
          </a:p>
          <a:p>
            <a:pPr algn="ctr"/>
            <a:r>
              <a:rPr lang="en-US" sz="2800" dirty="0" smtClean="0">
                <a:solidFill>
                  <a:srgbClr val="0070C0"/>
                </a:solidFill>
                <a:latin typeface="+mn-lt"/>
              </a:rPr>
              <a:t>Acronis True Image Home 2012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9" y="1916832"/>
            <a:ext cx="6370449" cy="431250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804248" y="1956823"/>
            <a:ext cx="2088232" cy="4496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72000" tIns="72000" rIns="72000" bIns="72000"/>
          <a:lstStyle/>
          <a:p>
            <a:pPr marL="285750" indent="-285750">
              <a:spcBef>
                <a:spcPts val="613"/>
              </a:spcBef>
              <a:spcAft>
                <a:spcPts val="613"/>
              </a:spcAft>
              <a:buClr>
                <a:srgbClr val="EC7404"/>
              </a:buClr>
              <a:buSzPct val="105000"/>
              <a:buFont typeface="Arial" pitchFamily="34" charset="0"/>
              <a:buChar char="•"/>
              <a:tabLst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</a:pPr>
            <a:r>
              <a:rPr lang="ru-RU" sz="1600" dirty="0" smtClean="0">
                <a:latin typeface="Calibri" pitchFamily="34" charset="0"/>
                <a:cs typeface="Calibri" pitchFamily="34" charset="0"/>
              </a:rPr>
              <a:t>Поддержка нового оборудования</a:t>
            </a:r>
          </a:p>
          <a:p>
            <a:pPr marL="285750" indent="-285750">
              <a:spcBef>
                <a:spcPts val="613"/>
              </a:spcBef>
              <a:spcAft>
                <a:spcPts val="613"/>
              </a:spcAft>
              <a:buClr>
                <a:srgbClr val="EC7404"/>
              </a:buClr>
              <a:buSzPct val="105000"/>
              <a:buFont typeface="Arial" pitchFamily="34" charset="0"/>
              <a:buChar char="•"/>
              <a:tabLst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</a:pPr>
            <a:r>
              <a:rPr lang="ru-RU" sz="1600" dirty="0" smtClean="0">
                <a:latin typeface="Calibri" pitchFamily="34" charset="0"/>
                <a:cs typeface="Calibri" pitchFamily="34" charset="0"/>
              </a:rPr>
              <a:t>Синхронизация</a:t>
            </a:r>
          </a:p>
          <a:p>
            <a:pPr marL="285750" indent="-285750">
              <a:spcBef>
                <a:spcPts val="613"/>
              </a:spcBef>
              <a:spcAft>
                <a:spcPts val="613"/>
              </a:spcAft>
              <a:buClr>
                <a:srgbClr val="EC7404"/>
              </a:buClr>
              <a:buSzPct val="105000"/>
              <a:buFont typeface="Arial" pitchFamily="34" charset="0"/>
              <a:buChar char="•"/>
              <a:tabLst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</a:pPr>
            <a:r>
              <a:rPr lang="ru-RU" sz="1600" dirty="0" smtClean="0">
                <a:latin typeface="Calibri" pitchFamily="34" charset="0"/>
                <a:cs typeface="Calibri" pitchFamily="34" charset="0"/>
              </a:rPr>
              <a:t>Переработанный планировщик</a:t>
            </a:r>
          </a:p>
          <a:p>
            <a:pPr marL="285750" indent="-285750">
              <a:spcBef>
                <a:spcPts val="613"/>
              </a:spcBef>
              <a:spcAft>
                <a:spcPts val="613"/>
              </a:spcAft>
              <a:buClr>
                <a:srgbClr val="EC7404"/>
              </a:buClr>
              <a:buSzPct val="105000"/>
              <a:buFont typeface="Arial" pitchFamily="34" charset="0"/>
              <a:buChar char="•"/>
              <a:tabLst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</a:pPr>
            <a:r>
              <a:rPr lang="en-GB" sz="1600" dirty="0" smtClean="0">
                <a:latin typeface="Calibri" pitchFamily="34" charset="0"/>
                <a:cs typeface="Calibri" pitchFamily="34" charset="0"/>
              </a:rPr>
              <a:t>Try &amp; Decide</a:t>
            </a:r>
          </a:p>
          <a:p>
            <a:pPr marL="285750" indent="-285750">
              <a:spcBef>
                <a:spcPts val="613"/>
              </a:spcBef>
              <a:spcAft>
                <a:spcPts val="613"/>
              </a:spcAft>
              <a:buClr>
                <a:srgbClr val="EC7404"/>
              </a:buClr>
              <a:buSzPct val="105000"/>
              <a:buFont typeface="Arial" pitchFamily="34" charset="0"/>
              <a:buChar char="•"/>
              <a:tabLst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</a:pPr>
            <a:r>
              <a:rPr lang="ru-RU" sz="1600" dirty="0" smtClean="0">
                <a:latin typeface="Calibri" pitchFamily="34" charset="0"/>
                <a:cs typeface="Calibri" pitchFamily="34" charset="0"/>
              </a:rPr>
              <a:t>Каталоги данных</a:t>
            </a:r>
          </a:p>
          <a:p>
            <a:pPr marL="285750" indent="-285750">
              <a:spcBef>
                <a:spcPts val="613"/>
              </a:spcBef>
              <a:spcAft>
                <a:spcPts val="613"/>
              </a:spcAft>
              <a:buClr>
                <a:srgbClr val="EC7404"/>
              </a:buClr>
              <a:buSzPct val="105000"/>
              <a:buFont typeface="Arial" pitchFamily="34" charset="0"/>
              <a:buChar char="•"/>
              <a:tabLst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</a:pPr>
            <a:r>
              <a:rPr lang="ru-RU" sz="1600" dirty="0" smtClean="0">
                <a:latin typeface="Calibri" pitchFamily="34" charset="0"/>
                <a:cs typeface="Calibri" pitchFamily="34" charset="0"/>
              </a:rPr>
              <a:t>Расширенная поддержка 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NAS</a:t>
            </a:r>
            <a:endParaRPr lang="ru-RU" sz="16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13"/>
              </a:spcBef>
              <a:spcAft>
                <a:spcPts val="613"/>
              </a:spcAft>
              <a:buClr>
                <a:srgbClr val="EC7404"/>
              </a:buClr>
              <a:buSzPct val="105000"/>
              <a:buFont typeface="Arial" pitchFamily="34" charset="0"/>
              <a:buChar char="•"/>
              <a:tabLst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</a:pPr>
            <a:r>
              <a:rPr lang="ru-RU" sz="1600" dirty="0" smtClean="0">
                <a:latin typeface="Calibri" pitchFamily="34" charset="0"/>
                <a:cs typeface="Calibri" pitchFamily="34" charset="0"/>
              </a:rPr>
              <a:t>Полная поддержка динамических и 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GPT </a:t>
            </a:r>
            <a:r>
              <a:rPr lang="ru-RU" sz="1600" dirty="0" smtClean="0">
                <a:latin typeface="Calibri" pitchFamily="34" charset="0"/>
                <a:cs typeface="Calibri" pitchFamily="34" charset="0"/>
              </a:rPr>
              <a:t>дисков</a:t>
            </a:r>
          </a:p>
        </p:txBody>
      </p:sp>
    </p:spTree>
    <p:extLst>
      <p:ext uri="{BB962C8B-B14F-4D97-AF65-F5344CB8AC3E}">
        <p14:creationId xmlns:p14="http://schemas.microsoft.com/office/powerpoint/2010/main" val="416044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51601" y="260648"/>
            <a:ext cx="882047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dirty="0" smtClean="0">
                <a:solidFill>
                  <a:srgbClr val="0070C0"/>
                </a:solidFill>
              </a:rPr>
              <a:t>Acronis </a:t>
            </a:r>
            <a:r>
              <a:rPr lang="en-US" sz="2800" b="1" dirty="0">
                <a:solidFill>
                  <a:srgbClr val="0070C0"/>
                </a:solidFill>
              </a:rPr>
              <a:t>Backup &amp; </a:t>
            </a:r>
            <a:r>
              <a:rPr lang="en-US" sz="2800" b="1" dirty="0" smtClean="0">
                <a:solidFill>
                  <a:srgbClr val="0070C0"/>
                </a:solidFill>
              </a:rPr>
              <a:t>Recovery 11</a:t>
            </a: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>
                <a:solidFill>
                  <a:srgbClr val="0070C0"/>
                </a:solidFill>
              </a:rPr>
              <a:t>Н</a:t>
            </a:r>
            <a:r>
              <a:rPr lang="ru-RU" sz="2800" b="1" dirty="0" smtClean="0">
                <a:solidFill>
                  <a:srgbClr val="0070C0"/>
                </a:solidFill>
              </a:rPr>
              <a:t>овые функции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227444"/>
            <a:ext cx="2035996" cy="152699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349925" y="5522348"/>
            <a:ext cx="8067656" cy="9812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latin typeface="Trebuchet MS" pitchFamily="34" charset="0"/>
              </a:rPr>
              <a:t>Использование</a:t>
            </a: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План резервного восстановления</a:t>
            </a: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Простая установка, управление и использование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49925" y="890649"/>
            <a:ext cx="8067656" cy="145351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latin typeface="Trebuchet MS" pitchFamily="34" charset="0"/>
              </a:rPr>
              <a:t>Единое решение</a:t>
            </a: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Повышенная производительность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</a:endParaRP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Каталог данных и поиск файлов</a:t>
            </a: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Интеллектуальная работа с лентами и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Acronis RSM</a:t>
            </a: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65769" y="2196289"/>
            <a:ext cx="8067656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latin typeface="Trebuchet MS" pitchFamily="34" charset="0"/>
              </a:rPr>
              <a:t>Базовые функции восстановления</a:t>
            </a: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Acronis Universal Restore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для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Linux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и средства загрузки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Universal Restore</a:t>
            </a: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</a:endParaRP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Полная поддержка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GPT, Linux LVM, UEFI, SSD</a:t>
            </a: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</a:endParaRP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Аппаратные снимки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49925" y="3501853"/>
            <a:ext cx="8067656" cy="99869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latin typeface="Trebuchet MS" pitchFamily="34" charset="0"/>
              </a:rPr>
              <a:t>Долгосрочное хранение</a:t>
            </a:r>
            <a:endParaRPr lang="en-US" sz="1600" b="1" dirty="0" smtClean="0">
              <a:latin typeface="Trebuchet MS" pitchFamily="34" charset="0"/>
            </a:endParaRP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Репликация и промежуточное копирование данных (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D2D2T, D2D2D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)</a:t>
            </a:r>
          </a:p>
          <a:p>
            <a:pPr lvl="0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Онлайн резервное копирование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(D2C, D2D2C1) </a:t>
            </a:r>
            <a:r>
              <a:rPr lang="de-DE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  <a:cs typeface="Arial" charset="0"/>
              </a:rPr>
              <a:t>* 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349925" y="4522697"/>
            <a:ext cx="8067656" cy="93649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ru-RU" sz="1600" b="1" dirty="0" smtClean="0">
                <a:latin typeface="Trebuchet MS" pitchFamily="34" charset="0"/>
              </a:rPr>
              <a:t>Расширенная поддержка виртуальных сред</a:t>
            </a: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Распределение нагрузки при работе в виртуальных средах</a:t>
            </a: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Надёжная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и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нтеграция с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vCenter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и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vSphere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786021" y="6143321"/>
            <a:ext cx="3384376" cy="49064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Trebuchet MS" pitchFamily="34" charset="0"/>
              </a:rPr>
              <a:t> </a:t>
            </a:r>
            <a:r>
              <a:rPr lang="de-DE" sz="1600" b="1" dirty="0">
                <a:solidFill>
                  <a:srgbClr val="071730"/>
                </a:solidFill>
                <a:latin typeface="Trebuchet MS" pitchFamily="34" charset="0"/>
                <a:cs typeface="Arial" charset="0"/>
              </a:rPr>
              <a:t>* </a:t>
            </a:r>
            <a:r>
              <a:rPr lang="ru-RU" sz="1600" dirty="0" smtClean="0">
                <a:latin typeface="Trebuchet MS" pitchFamily="34" charset="0"/>
              </a:rPr>
              <a:t>- в России ожидается осенью</a:t>
            </a:r>
            <a:endParaRPr lang="ru-RU" sz="16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6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240615" y="447774"/>
            <a:ext cx="4462490" cy="388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Лёгкая установка</a:t>
            </a:r>
          </a:p>
        </p:txBody>
      </p:sp>
      <p:cxnSp>
        <p:nvCxnSpPr>
          <p:cNvPr id="16" name="Straight Arrow Connector 54"/>
          <p:cNvCxnSpPr>
            <a:endCxn id="43" idx="0"/>
          </p:cNvCxnSpPr>
          <p:nvPr/>
        </p:nvCxnSpPr>
        <p:spPr>
          <a:xfrm flipH="1">
            <a:off x="849145" y="2228200"/>
            <a:ext cx="914543" cy="8104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56"/>
          <p:cNvCxnSpPr>
            <a:endCxn id="44" idx="0"/>
          </p:cNvCxnSpPr>
          <p:nvPr/>
        </p:nvCxnSpPr>
        <p:spPr>
          <a:xfrm flipH="1">
            <a:off x="1931889" y="2654608"/>
            <a:ext cx="177812" cy="3659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58"/>
          <p:cNvCxnSpPr>
            <a:endCxn id="45" idx="0"/>
          </p:cNvCxnSpPr>
          <p:nvPr/>
        </p:nvCxnSpPr>
        <p:spPr>
          <a:xfrm>
            <a:off x="2815676" y="2654608"/>
            <a:ext cx="191640" cy="3659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60"/>
          <p:cNvCxnSpPr>
            <a:endCxn id="46" idx="0"/>
          </p:cNvCxnSpPr>
          <p:nvPr/>
        </p:nvCxnSpPr>
        <p:spPr>
          <a:xfrm>
            <a:off x="3131840" y="2228200"/>
            <a:ext cx="960289" cy="7923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 стрелкой 116"/>
          <p:cNvCxnSpPr>
            <a:endCxn id="47" idx="0"/>
          </p:cNvCxnSpPr>
          <p:nvPr/>
        </p:nvCxnSpPr>
        <p:spPr>
          <a:xfrm flipH="1">
            <a:off x="5172594" y="2228200"/>
            <a:ext cx="911574" cy="8104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/>
          <p:cNvCxnSpPr>
            <a:endCxn id="48" idx="0"/>
          </p:cNvCxnSpPr>
          <p:nvPr/>
        </p:nvCxnSpPr>
        <p:spPr>
          <a:xfrm flipH="1">
            <a:off x="6228184" y="2624395"/>
            <a:ext cx="144017" cy="4142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/>
          <p:cNvCxnSpPr>
            <a:endCxn id="49" idx="0"/>
          </p:cNvCxnSpPr>
          <p:nvPr/>
        </p:nvCxnSpPr>
        <p:spPr>
          <a:xfrm>
            <a:off x="7040392" y="2561548"/>
            <a:ext cx="215251" cy="4782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/>
          <p:cNvCxnSpPr>
            <a:endCxn id="50" idx="0"/>
          </p:cNvCxnSpPr>
          <p:nvPr/>
        </p:nvCxnSpPr>
        <p:spPr>
          <a:xfrm>
            <a:off x="7380312" y="2228200"/>
            <a:ext cx="850006" cy="7923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 Box 2"/>
          <p:cNvSpPr txBox="1">
            <a:spLocks noChangeArrowheads="1"/>
          </p:cNvSpPr>
          <p:nvPr/>
        </p:nvSpPr>
        <p:spPr bwMode="auto">
          <a:xfrm>
            <a:off x="145329" y="1121265"/>
            <a:ext cx="1511165" cy="388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 smtClean="0">
                <a:solidFill>
                  <a:srgbClr val="0070C0"/>
                </a:solidFill>
                <a:latin typeface="Trebuchet MS" pitchFamily="34" charset="0"/>
              </a:rPr>
              <a:t>ABR 10 :</a:t>
            </a:r>
            <a:endParaRPr lang="ru-RU" sz="2000" b="1" dirty="0" smtClean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128" name="Text Box 2"/>
          <p:cNvSpPr txBox="1">
            <a:spLocks noChangeArrowheads="1"/>
          </p:cNvSpPr>
          <p:nvPr/>
        </p:nvSpPr>
        <p:spPr bwMode="auto">
          <a:xfrm>
            <a:off x="4392984" y="1121265"/>
            <a:ext cx="1511165" cy="388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 smtClean="0">
                <a:solidFill>
                  <a:srgbClr val="0070C0"/>
                </a:solidFill>
                <a:latin typeface="Trebuchet MS" pitchFamily="34" charset="0"/>
              </a:rPr>
              <a:t>ABR 11 :</a:t>
            </a:r>
            <a:endParaRPr lang="ru-RU" sz="2000" b="1" dirty="0" smtClean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129" name="Объект 2"/>
          <p:cNvSpPr txBox="1">
            <a:spLocks/>
          </p:cNvSpPr>
          <p:nvPr/>
        </p:nvSpPr>
        <p:spPr>
          <a:xfrm>
            <a:off x="392912" y="4437112"/>
            <a:ext cx="8067656" cy="19442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Trebuchet MS" pitchFamily="34" charset="0"/>
                <a:cs typeface="Arial" pitchFamily="34" charset="0"/>
              </a:rPr>
              <a:t>Отныне не обязательно устанавливать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Сервер </a:t>
            </a:r>
            <a:r>
              <a:rPr lang="ru-RU" sz="1600" dirty="0">
                <a:latin typeface="Trebuchet MS" pitchFamily="34" charset="0"/>
                <a:cs typeface="Arial" pitchFamily="34" charset="0"/>
              </a:rPr>
              <a:t>л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ицензий </a:t>
            </a:r>
            <a:r>
              <a:rPr lang="ru-RU" sz="1600" dirty="0">
                <a:latin typeface="Trebuchet MS" pitchFamily="34" charset="0"/>
                <a:cs typeface="Arial" pitchFamily="34" charset="0"/>
              </a:rPr>
              <a:t>для установки </a:t>
            </a:r>
            <a:r>
              <a:rPr lang="en-US" sz="1600" dirty="0">
                <a:latin typeface="Trebuchet MS" pitchFamily="34" charset="0"/>
                <a:cs typeface="Arial" pitchFamily="34" charset="0"/>
              </a:rPr>
              <a:t>ABR11</a:t>
            </a:r>
            <a:r>
              <a:rPr lang="ru-RU" sz="1600" dirty="0">
                <a:latin typeface="Trebuchet MS" pitchFamily="34" charset="0"/>
                <a:cs typeface="Arial" pitchFamily="34" charset="0"/>
              </a:rPr>
              <a:t>.</a:t>
            </a:r>
            <a:endParaRPr lang="en-US" sz="1600" dirty="0">
              <a:latin typeface="Trebuchet MS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Trebuchet MS" pitchFamily="34" charset="0"/>
              </a:rPr>
              <a:t>Компьютеры без защиты  автоматически предлагаются для установки Агента.</a:t>
            </a:r>
          </a:p>
          <a:p>
            <a:r>
              <a:rPr lang="ru-RU" sz="1600" dirty="0" smtClean="0">
                <a:latin typeface="Trebuchet MS" pitchFamily="34" charset="0"/>
              </a:rPr>
              <a:t>Агенты устанавливаются параллельно, а не последовательно.</a:t>
            </a:r>
          </a:p>
          <a:p>
            <a:r>
              <a:rPr lang="ru-RU" sz="1600" dirty="0" smtClean="0">
                <a:latin typeface="Trebuchet MS" pitchFamily="34" charset="0"/>
              </a:rPr>
              <a:t>Лицензия может быть внесена локально, а только затем перенесена на Сервер лицензий</a:t>
            </a:r>
          </a:p>
          <a:p>
            <a:r>
              <a:rPr lang="ru-RU" sz="1600" dirty="0" smtClean="0">
                <a:latin typeface="Trebuchet MS" pitchFamily="34" charset="0"/>
              </a:rPr>
              <a:t>Добавлена веб-страница Сервера управления для удобства установки</a:t>
            </a:r>
          </a:p>
          <a:p>
            <a:pPr marL="0" indent="0">
              <a:buNone/>
            </a:pPr>
            <a:endParaRPr lang="ru-RU" sz="1600" dirty="0" smtClean="0">
              <a:latin typeface="Trebuchet MS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54984"/>
            <a:ext cx="1689840" cy="1689840"/>
          </a:xfrm>
          <a:prstGeom prst="rect">
            <a:avLst/>
          </a:prstGeom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20795" y="1558199"/>
            <a:ext cx="912466" cy="91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46872" y="1537376"/>
            <a:ext cx="912466" cy="91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2912" y="3038610"/>
            <a:ext cx="912466" cy="91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75656" y="3020590"/>
            <a:ext cx="912466" cy="91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51083" y="3020590"/>
            <a:ext cx="912466" cy="91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635896" y="3020590"/>
            <a:ext cx="912466" cy="91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16361" y="3038610"/>
            <a:ext cx="912466" cy="91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71951" y="3038610"/>
            <a:ext cx="912466" cy="91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799410" y="3039793"/>
            <a:ext cx="912466" cy="91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774085" y="3020590"/>
            <a:ext cx="912466" cy="91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628800"/>
            <a:ext cx="682081" cy="51156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694565"/>
            <a:ext cx="600352" cy="510299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72" y="3140968"/>
            <a:ext cx="600352" cy="510299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494" y="3140967"/>
            <a:ext cx="600352" cy="510299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512" y="3130502"/>
            <a:ext cx="600352" cy="51029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093" y="3130501"/>
            <a:ext cx="600352" cy="510299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553" y="3140968"/>
            <a:ext cx="682081" cy="511561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831" y="3139705"/>
            <a:ext cx="682081" cy="511561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02" y="3140968"/>
            <a:ext cx="682081" cy="511561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91" y="3139704"/>
            <a:ext cx="682081" cy="5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9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75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28" grpId="0"/>
      <p:bldP spid="1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35696" y="223864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</a:rPr>
              <a:t>Новый Сервер лицензий </a:t>
            </a:r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</a:rPr>
              <a:t>Acronis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7646" y="747084"/>
            <a:ext cx="87868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В 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Acronis Backup 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&amp;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 Recovery 11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включено 2 версии Сервера лицензий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:</a:t>
            </a:r>
          </a:p>
          <a:p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-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Стандартный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(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который может использоваться со всеми продуктами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Acronis)</a:t>
            </a:r>
          </a:p>
          <a:p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-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Встроенный в Сервер управления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Acronis (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может использоваться </a:t>
            </a:r>
            <a:r>
              <a:rPr lang="ru-RU" sz="1600" i="1" dirty="0" smtClean="0">
                <a:latin typeface="Trebuchet MS" pitchFamily="34" charset="0"/>
                <a:cs typeface="Arial" pitchFamily="34" charset="0"/>
              </a:rPr>
              <a:t>только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для лицензий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ABR 10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Trebuchet MS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и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ABR 11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)</a:t>
            </a:r>
            <a:endParaRPr lang="en-US" sz="1600" dirty="0"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0" y="1859427"/>
            <a:ext cx="7827849" cy="39552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163" y="2132856"/>
            <a:ext cx="7085309" cy="441304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2591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12007" y="188640"/>
            <a:ext cx="6256337" cy="63385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Резервное копирование?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90" y="1052736"/>
            <a:ext cx="3513969" cy="5274251"/>
          </a:xfr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41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03648" y="237511"/>
            <a:ext cx="7022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</a:rPr>
              <a:t>Web-</a:t>
            </a:r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</a:rPr>
              <a:t>страница Сервера управления </a:t>
            </a:r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</a:rPr>
              <a:t>Acronis</a:t>
            </a:r>
            <a:endParaRPr lang="en-US" sz="2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0862" y="718096"/>
            <a:ext cx="87868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Web-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страница Сервера управления </a:t>
            </a:r>
            <a:r>
              <a:rPr lang="en-US" sz="1600" dirty="0" err="1" smtClean="0">
                <a:latin typeface="Trebuchet MS" pitchFamily="34" charset="0"/>
                <a:cs typeface="Arial" pitchFamily="34" charset="0"/>
              </a:rPr>
              <a:t>Acronis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это альтернативный метод установки компонентов 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Acronis Backup 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&amp;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 Recovery 11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.</a:t>
            </a:r>
          </a:p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Для того что бы открыть эту страницу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,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напишите имя или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IP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адрес сервера управления и номер порта в адресную строку браузера. Например,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Trebuchet MS" pitchFamily="34" charset="0"/>
                <a:cs typeface="Arial" pitchFamily="34" charset="0"/>
              </a:rPr>
              <a:t>http://ams:8080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или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Trebuchet MS" pitchFamily="34" charset="0"/>
                <a:cs typeface="Arial" pitchFamily="34" charset="0"/>
              </a:rPr>
              <a:t>http://192.168.0.1:8080</a:t>
            </a:r>
            <a:endParaRPr lang="en-US" sz="1600" dirty="0" smtClean="0">
              <a:solidFill>
                <a:srgbClr val="FF0000"/>
              </a:solidFill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40" y="2068824"/>
            <a:ext cx="5526085" cy="445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051720" y="296306"/>
            <a:ext cx="4703725" cy="510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Интуитивный интерфейс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3" y="836712"/>
            <a:ext cx="8441881" cy="49530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Rectangle 19"/>
          <p:cNvSpPr/>
          <p:nvPr/>
        </p:nvSpPr>
        <p:spPr>
          <a:xfrm>
            <a:off x="321662" y="5805264"/>
            <a:ext cx="8786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rebuchet MS" pitchFamily="34" charset="0"/>
                <a:cs typeface="Arial" pitchFamily="34" charset="0"/>
              </a:rPr>
              <a:t>GUI переработан с учетом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пожеланий пользователей. Интерфейс стал более логичным, понятным и лёгким. Нужные настройки и задачи запускаются несколькими щелчками мыши. </a:t>
            </a:r>
            <a:endParaRPr lang="en-US" sz="1600" dirty="0">
              <a:latin typeface="Trebuchet M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89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34" y="3474770"/>
            <a:ext cx="2603090" cy="25197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8" y="1234685"/>
            <a:ext cx="2595116" cy="3906527"/>
          </a:xfrm>
          <a:prstGeom prst="rect">
            <a:avLst/>
          </a:prstGeom>
        </p:spPr>
      </p:pic>
      <p:sp>
        <p:nvSpPr>
          <p:cNvPr id="9" name="Header"/>
          <p:cNvSpPr/>
          <p:nvPr/>
        </p:nvSpPr>
        <p:spPr>
          <a:xfrm>
            <a:off x="1844929" y="262414"/>
            <a:ext cx="6014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</a:rPr>
              <a:t>Навигация</a:t>
            </a:r>
            <a:r>
              <a:rPr lang="en-US" sz="2800" b="1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</a:rPr>
              <a:t>- </a:t>
            </a:r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</a:rPr>
              <a:t>Короткий и полный лист</a:t>
            </a:r>
            <a:endParaRPr lang="en-US" sz="28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1869" y="2849394"/>
            <a:ext cx="16602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rebuchet MS" pitchFamily="34" charset="0"/>
                <a:cs typeface="Arial" pitchFamily="34" charset="0"/>
              </a:rPr>
              <a:t>Агент </a:t>
            </a:r>
            <a:r>
              <a:rPr lang="en-US" sz="1600" b="1" dirty="0" err="1" smtClean="0">
                <a:latin typeface="Trebuchet MS" pitchFamily="34" charset="0"/>
                <a:cs typeface="Arial" pitchFamily="34" charset="0"/>
              </a:rPr>
              <a:t>Acronis</a:t>
            </a:r>
            <a:endParaRPr lang="en-US" sz="1600" b="1" dirty="0" smtClean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9992" y="714182"/>
            <a:ext cx="54275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rebuchet MS" pitchFamily="34" charset="0"/>
                <a:cs typeface="Arial" pitchFamily="34" charset="0"/>
              </a:rPr>
              <a:t>Сервер управления </a:t>
            </a:r>
            <a:r>
              <a:rPr lang="en-US" sz="1600" b="1" dirty="0" err="1" smtClean="0">
                <a:latin typeface="Trebuchet MS" pitchFamily="34" charset="0"/>
                <a:cs typeface="Arial" pitchFamily="34" charset="0"/>
              </a:rPr>
              <a:t>Acronis</a:t>
            </a:r>
            <a:endParaRPr lang="en-US" sz="1600" b="1" dirty="0" smtClean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6726" y="2513093"/>
            <a:ext cx="2597878" cy="595781"/>
          </a:xfrm>
          <a:prstGeom prst="rect">
            <a:avLst/>
          </a:prstGeom>
          <a:solidFill>
            <a:srgbClr val="FF0000">
              <a:alpha val="14902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4258" y="3267357"/>
            <a:ext cx="2590346" cy="207414"/>
          </a:xfrm>
          <a:prstGeom prst="rect">
            <a:avLst/>
          </a:prstGeom>
          <a:solidFill>
            <a:srgbClr val="FF0000">
              <a:alpha val="14902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6726" y="3839289"/>
            <a:ext cx="2597878" cy="597823"/>
          </a:xfrm>
          <a:prstGeom prst="rect">
            <a:avLst/>
          </a:prstGeom>
          <a:solidFill>
            <a:srgbClr val="FF0000">
              <a:alpha val="14902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22534" y="4941167"/>
            <a:ext cx="2613389" cy="576065"/>
          </a:xfrm>
          <a:prstGeom prst="rect">
            <a:avLst/>
          </a:prstGeom>
          <a:solidFill>
            <a:srgbClr val="FF0000">
              <a:alpha val="14902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9"/>
          <p:cNvSpPr/>
          <p:nvPr/>
        </p:nvSpPr>
        <p:spPr>
          <a:xfrm>
            <a:off x="438968" y="6012577"/>
            <a:ext cx="8453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Можно использовать либо полный вид со всеми настройками, либо же использовать только частые функции.</a:t>
            </a:r>
            <a:endParaRPr lang="en-US" sz="1600" dirty="0"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34685"/>
            <a:ext cx="2516215" cy="2032672"/>
          </a:xfrm>
          <a:prstGeom prst="rect">
            <a:avLst/>
          </a:prstGeom>
        </p:spPr>
      </p:pic>
      <p:sp>
        <p:nvSpPr>
          <p:cNvPr id="20" name="Rectangle 17"/>
          <p:cNvSpPr/>
          <p:nvPr/>
        </p:nvSpPr>
        <p:spPr>
          <a:xfrm>
            <a:off x="256726" y="4653136"/>
            <a:ext cx="2597878" cy="464179"/>
          </a:xfrm>
          <a:prstGeom prst="rect">
            <a:avLst/>
          </a:prstGeom>
          <a:solidFill>
            <a:srgbClr val="FF0000">
              <a:alpha val="14902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67" y="3474771"/>
            <a:ext cx="2407013" cy="1604675"/>
          </a:xfrm>
          <a:prstGeom prst="rect">
            <a:avLst/>
          </a:prstGeom>
        </p:spPr>
      </p:pic>
      <p:sp>
        <p:nvSpPr>
          <p:cNvPr id="22" name="Rectangle 18"/>
          <p:cNvSpPr/>
          <p:nvPr/>
        </p:nvSpPr>
        <p:spPr>
          <a:xfrm>
            <a:off x="3722535" y="5706455"/>
            <a:ext cx="2613389" cy="288032"/>
          </a:xfrm>
          <a:prstGeom prst="rect">
            <a:avLst/>
          </a:prstGeom>
          <a:solidFill>
            <a:srgbClr val="FF0000">
              <a:alpha val="14902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9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 animBg="1"/>
      <p:bldP spid="17" grpId="0" animBg="1"/>
      <p:bldP spid="18" grpId="0" animBg="1"/>
      <p:bldP spid="19" grpId="0" animBg="1"/>
      <p:bldP spid="14" grpId="0"/>
      <p:bldP spid="20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5909649" cy="550849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90492" y="116632"/>
            <a:ext cx="8286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</a:rPr>
              <a:t>Дополнительные опции свернуты по умолчанию</a:t>
            </a:r>
            <a:endParaRPr lang="en-US" sz="28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031" y="615650"/>
            <a:ext cx="3715269" cy="181952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Straight Arrow Connector 18"/>
          <p:cNvCxnSpPr/>
          <p:nvPr/>
        </p:nvCxnSpPr>
        <p:spPr>
          <a:xfrm flipV="1">
            <a:off x="1839156" y="1536700"/>
            <a:ext cx="3596940" cy="5920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018" y="2258355"/>
            <a:ext cx="6784155" cy="147719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27" y="2922936"/>
            <a:ext cx="6567173" cy="259914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3" name="Straight Arrow Connector 22"/>
          <p:cNvCxnSpPr/>
          <p:nvPr/>
        </p:nvCxnSpPr>
        <p:spPr>
          <a:xfrm>
            <a:off x="1324806" y="4292104"/>
            <a:ext cx="1438424" cy="49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05064"/>
            <a:ext cx="4433274" cy="250226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Straight Arrow Connector 25"/>
          <p:cNvCxnSpPr/>
          <p:nvPr/>
        </p:nvCxnSpPr>
        <p:spPr>
          <a:xfrm flipV="1">
            <a:off x="3175481" y="5341973"/>
            <a:ext cx="2664296" cy="5421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515132" y="2996952"/>
            <a:ext cx="1438424" cy="17586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82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29907" y="116632"/>
            <a:ext cx="8820472" cy="5618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Встроенные схемы резервного копирования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812623"/>
            <a:ext cx="4797995" cy="57127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Rectangle 19"/>
          <p:cNvSpPr/>
          <p:nvPr/>
        </p:nvSpPr>
        <p:spPr>
          <a:xfrm>
            <a:off x="323528" y="1412318"/>
            <a:ext cx="36004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Trebuchet MS" pitchFamily="34" charset="0"/>
              </a:rPr>
              <a:t>GFS</a:t>
            </a:r>
            <a:endParaRPr lang="ru-RU" sz="1600" dirty="0" smtClean="0">
              <a:latin typeface="Trebuchet MS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- Самая </a:t>
            </a:r>
            <a:r>
              <a:rPr lang="ru-RU" sz="1600" dirty="0">
                <a:latin typeface="Trebuchet MS" pitchFamily="34" charset="0"/>
                <a:cs typeface="Arial" pitchFamily="34" charset="0"/>
              </a:rPr>
              <a:t>популярная схема </a:t>
            </a:r>
            <a:r>
              <a:rPr lang="ru-RU" sz="1600" dirty="0" err="1">
                <a:latin typeface="Trebuchet MS" pitchFamily="34" charset="0"/>
                <a:cs typeface="Arial" pitchFamily="34" charset="0"/>
              </a:rPr>
              <a:t>Grandfather-Father-Son</a:t>
            </a:r>
            <a:endParaRPr lang="ru-RU" sz="1600" dirty="0">
              <a:latin typeface="Trebuchet MS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- Определение </a:t>
            </a:r>
            <a:r>
              <a:rPr lang="ru-RU" sz="1600" dirty="0">
                <a:latin typeface="Trebuchet MS" pitchFamily="34" charset="0"/>
                <a:cs typeface="Arial" pitchFamily="34" charset="0"/>
              </a:rPr>
              <a:t>как долго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хранить Ежедневные</a:t>
            </a:r>
            <a:r>
              <a:rPr lang="ru-RU" sz="1600" dirty="0">
                <a:latin typeface="Trebuchet MS" pitchFamily="34" charset="0"/>
                <a:cs typeface="Arial" pitchFamily="34" charset="0"/>
              </a:rPr>
              <a:t>, Еженедельные и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Ежемесячные архивы</a:t>
            </a:r>
          </a:p>
          <a:p>
            <a:pPr marL="285750" indent="-285750">
              <a:buFontTx/>
              <a:buChar char="-"/>
            </a:pPr>
            <a:endParaRPr lang="ru-RU" sz="1600" dirty="0">
              <a:latin typeface="Trebuchet MS" pitchFamily="34" charset="0"/>
              <a:cs typeface="Arial" pitchFamily="34" charset="0"/>
            </a:endParaRPr>
          </a:p>
          <a:p>
            <a:r>
              <a:rPr lang="ru-RU" sz="1600" b="1" dirty="0">
                <a:latin typeface="Trebuchet MS" pitchFamily="34" charset="0"/>
              </a:rPr>
              <a:t>Ханойская башня</a:t>
            </a:r>
            <a:endParaRPr lang="en-US" sz="1600" b="1" dirty="0">
              <a:latin typeface="Trebuchet MS" pitchFamily="34" charset="0"/>
            </a:endParaRPr>
          </a:p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- Эффективная </a:t>
            </a:r>
            <a:r>
              <a:rPr lang="ru-RU" sz="1600" dirty="0">
                <a:latin typeface="Trebuchet MS" pitchFamily="34" charset="0"/>
                <a:cs typeface="Arial" pitchFamily="34" charset="0"/>
              </a:rPr>
              <a:t>схема</a:t>
            </a:r>
          </a:p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- Одна </a:t>
            </a:r>
            <a:r>
              <a:rPr lang="ru-RU" sz="1600" dirty="0">
                <a:latin typeface="Trebuchet MS" pitchFamily="34" charset="0"/>
                <a:cs typeface="Arial" pitchFamily="34" charset="0"/>
              </a:rPr>
              <a:t>из самых надежных схем, рассчитанная на несколько десятков лет. Ничего лишнего.</a:t>
            </a:r>
          </a:p>
          <a:p>
            <a:endParaRPr lang="ru-RU" sz="1600" dirty="0" smtClean="0">
              <a:latin typeface="Trebuchet MS" pitchFamily="34" charset="0"/>
              <a:cs typeface="Arial" pitchFamily="34" charset="0"/>
            </a:endParaRPr>
          </a:p>
          <a:p>
            <a:r>
              <a:rPr lang="ru-RU" sz="1600" b="1" dirty="0">
                <a:latin typeface="Trebuchet MS" pitchFamily="34" charset="0"/>
              </a:rPr>
              <a:t>Пользовательская</a:t>
            </a:r>
            <a:endParaRPr lang="en-US" sz="1600" b="1" dirty="0">
              <a:latin typeface="Trebuchet MS" pitchFamily="34" charset="0"/>
            </a:endParaRPr>
          </a:p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- Настраиваема </a:t>
            </a:r>
            <a:r>
              <a:rPr lang="ru-RU" sz="1600" dirty="0">
                <a:latin typeface="Trebuchet MS" pitchFamily="34" charset="0"/>
                <a:cs typeface="Arial" pitchFamily="34" charset="0"/>
              </a:rPr>
              <a:t>схема, позволяющая определить график и условия резервного копирования для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соответствия любым схемам </a:t>
            </a:r>
            <a:r>
              <a:rPr lang="ru-RU" sz="1600" dirty="0">
                <a:latin typeface="Trebuchet MS" pitchFamily="34" charset="0"/>
                <a:cs typeface="Arial" pitchFamily="34" charset="0"/>
              </a:rPr>
              <a:t>и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политикам.</a:t>
            </a:r>
            <a:endParaRPr lang="ru-RU" sz="1600" dirty="0">
              <a:latin typeface="Trebuchet M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49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290509" y="281093"/>
            <a:ext cx="4801771" cy="388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Репликация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данных</a:t>
            </a:r>
          </a:p>
        </p:txBody>
      </p:sp>
      <p:cxnSp>
        <p:nvCxnSpPr>
          <p:cNvPr id="3" name="Straight Arrow Connector 3"/>
          <p:cNvCxnSpPr/>
          <p:nvPr/>
        </p:nvCxnSpPr>
        <p:spPr>
          <a:xfrm>
            <a:off x="1304569" y="5402980"/>
            <a:ext cx="93610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9"/>
          <p:cNvSpPr/>
          <p:nvPr/>
        </p:nvSpPr>
        <p:spPr>
          <a:xfrm>
            <a:off x="1306151" y="4974443"/>
            <a:ext cx="9599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Создание </a:t>
            </a:r>
            <a:r>
              <a:rPr lang="ru-RU" sz="11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бекапа</a:t>
            </a:r>
            <a:endParaRPr lang="en-US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Arrow Connector 11"/>
          <p:cNvCxnSpPr/>
          <p:nvPr/>
        </p:nvCxnSpPr>
        <p:spPr>
          <a:xfrm>
            <a:off x="3488463" y="5377302"/>
            <a:ext cx="1344498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2"/>
          <p:cNvSpPr/>
          <p:nvPr/>
        </p:nvSpPr>
        <p:spPr>
          <a:xfrm>
            <a:off x="3536612" y="4956741"/>
            <a:ext cx="13429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Немедленное копирование</a:t>
            </a:r>
            <a:endParaRPr lang="en-US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HDD" descr="D:\Screenshots\_Clipart\harddrive-150x1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73" y="4921950"/>
            <a:ext cx="1155158" cy="115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0"/>
          <p:cNvSpPr/>
          <p:nvPr/>
        </p:nvSpPr>
        <p:spPr>
          <a:xfrm>
            <a:off x="2166031" y="6087800"/>
            <a:ext cx="13298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Удаление после 1 месяца</a:t>
            </a:r>
            <a:endParaRPr lang="en-US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Share" descr="D:\Screenshots\_Clipart\network-folder-2-150x1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246" y="4837242"/>
            <a:ext cx="1114835" cy="111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23"/>
          <p:cNvCxnSpPr/>
          <p:nvPr/>
        </p:nvCxnSpPr>
        <p:spPr>
          <a:xfrm>
            <a:off x="5900500" y="5377302"/>
            <a:ext cx="1344498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1"/>
          <p:cNvSpPr/>
          <p:nvPr/>
        </p:nvSpPr>
        <p:spPr>
          <a:xfrm>
            <a:off x="4679742" y="6021288"/>
            <a:ext cx="13298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Хранение в течении 6 месяцев</a:t>
            </a:r>
            <a:endParaRPr lang="en-US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2"/>
          <p:cNvSpPr/>
          <p:nvPr/>
        </p:nvSpPr>
        <p:spPr>
          <a:xfrm>
            <a:off x="7305609" y="6087800"/>
            <a:ext cx="13298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Бессрочное хранение</a:t>
            </a:r>
            <a:endParaRPr lang="en-US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2"/>
          <p:cNvSpPr/>
          <p:nvPr/>
        </p:nvSpPr>
        <p:spPr>
          <a:xfrm>
            <a:off x="5900500" y="4977151"/>
            <a:ext cx="13429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Немедленное копирование</a:t>
            </a:r>
            <a:endParaRPr lang="en-US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9"/>
          <p:cNvSpPr/>
          <p:nvPr/>
        </p:nvSpPr>
        <p:spPr>
          <a:xfrm>
            <a:off x="300644" y="4190911"/>
            <a:ext cx="76557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rebuchet MS" pitchFamily="34" charset="0"/>
                <a:cs typeface="Arial" pitchFamily="34" charset="0"/>
              </a:rPr>
              <a:t>В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Acronis Backup 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&amp;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 Recovery 1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1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можно скопировать резервную копию до 5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последовательных хранилищ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: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78158" y="332656"/>
            <a:ext cx="8442314" cy="2644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</a:rPr>
              <a:t>Правило 3-2-1</a:t>
            </a:r>
            <a:r>
              <a:rPr lang="en-US" sz="1600" dirty="0" smtClean="0">
                <a:latin typeface="Trebuchet MS" pitchFamily="34" charset="0"/>
              </a:rPr>
              <a:t>:</a:t>
            </a:r>
          </a:p>
          <a:p>
            <a:pPr marL="342900" indent="-342900">
              <a:buFont typeface="Wingdings" pitchFamily="2" charset="2"/>
              <a:buChar char="ü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dirty="0" smtClean="0">
                <a:latin typeface="Trebuchet MS" pitchFamily="34" charset="0"/>
              </a:rPr>
              <a:t>Сохранять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</a:rPr>
              <a:t>3</a:t>
            </a:r>
            <a:r>
              <a:rPr lang="ru-RU" sz="1600" dirty="0" smtClean="0">
                <a:latin typeface="Trebuchet MS" pitchFamily="34" charset="0"/>
              </a:rPr>
              <a:t> копии важных данных</a:t>
            </a:r>
          </a:p>
          <a:p>
            <a:pPr marL="342900" indent="-342900">
              <a:buFont typeface="Wingdings" pitchFamily="2" charset="2"/>
              <a:buChar char="ü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dirty="0" smtClean="0">
                <a:latin typeface="Trebuchet MS" pitchFamily="34" charset="0"/>
              </a:rPr>
              <a:t>На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</a:rPr>
              <a:t>2</a:t>
            </a:r>
            <a:r>
              <a:rPr lang="ru-RU" sz="1600" dirty="0" smtClean="0">
                <a:latin typeface="Trebuchet MS" pitchFamily="34" charset="0"/>
              </a:rPr>
              <a:t> различных типах носителей</a:t>
            </a:r>
          </a:p>
          <a:p>
            <a:pPr marL="342900" indent="-342900">
              <a:buFont typeface="Wingdings" pitchFamily="2" charset="2"/>
              <a:buChar char="ü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dirty="0" smtClean="0">
                <a:latin typeface="Trebuchet MS" pitchFamily="34" charset="0"/>
              </a:rPr>
              <a:t>По крайней мере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</a:rPr>
              <a:t>1</a:t>
            </a:r>
            <a:r>
              <a:rPr lang="ru-RU" sz="1600" dirty="0" smtClean="0">
                <a:latin typeface="Trebuchet MS" pitchFamily="34" charset="0"/>
              </a:rPr>
              <a:t> копия должна храниться удалённо (или автономно)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600" dirty="0">
              <a:latin typeface="Trebuchet MS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dirty="0" smtClean="0">
                <a:latin typeface="Trebuchet MS" pitchFamily="34" charset="0"/>
              </a:rPr>
              <a:t>С этой функцией можно сохранять несколько резервных копий в разных распределённых серверах</a:t>
            </a:r>
            <a:endParaRPr lang="en-US" sz="1600" dirty="0" smtClean="0">
              <a:latin typeface="Trebuchet MS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000" dirty="0" smtClean="0">
              <a:latin typeface="Trebuchet MS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000" dirty="0" smtClean="0">
              <a:latin typeface="Trebuchet MS" pitchFamily="34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0516" y="5012101"/>
            <a:ext cx="1037406" cy="103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763" y="4881253"/>
            <a:ext cx="1676191" cy="11682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76872"/>
            <a:ext cx="5688911" cy="182857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796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6020628" cy="198933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214582" y="644047"/>
            <a:ext cx="8786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Промежуточное копирование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отличается от репликации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.</a:t>
            </a:r>
          </a:p>
          <a:p>
            <a:endParaRPr lang="en-US" sz="800" dirty="0" smtClean="0">
              <a:latin typeface="Trebuchet MS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Идея заключается в перемещении старых резервных копий, после некоторого периода, с дорогого хранилища (например жесткий диск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)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на более дешевое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(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например, ленточный накопитель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)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 –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D2D2D.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Или перемещение на ленту –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D2D2T.</a:t>
            </a:r>
            <a:endParaRPr lang="en-US" sz="1600" dirty="0">
              <a:latin typeface="Trebuchet MS" pitchFamily="34" charset="0"/>
              <a:cs typeface="Arial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477296" y="5841359"/>
            <a:ext cx="93610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661190" y="5815681"/>
            <a:ext cx="147137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662771" y="5384794"/>
            <a:ext cx="14697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Перемещение после 1 месяца</a:t>
            </a:r>
            <a:endParaRPr lang="en-US" sz="11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HDD" descr="D:\Screenshots\_Clipart\harddrive-150x15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100" y="5277899"/>
            <a:ext cx="1155158" cy="115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9"/>
          <p:cNvSpPr/>
          <p:nvPr/>
        </p:nvSpPr>
        <p:spPr>
          <a:xfrm>
            <a:off x="1453478" y="5407250"/>
            <a:ext cx="9599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Создание </a:t>
            </a:r>
            <a:r>
              <a:rPr lang="ru-RU" sz="11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бекапа</a:t>
            </a:r>
            <a:endParaRPr lang="en-US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39725" y="116632"/>
            <a:ext cx="8408739" cy="4836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Промежуточное копирование и экономия средств</a:t>
            </a:r>
          </a:p>
        </p:txBody>
      </p:sp>
      <p:pic>
        <p:nvPicPr>
          <p:cNvPr id="16" name="Picture 2" descr="C:\Users\osipenkoda\Desktop\ATIH2010QB_ru-RU.exe-1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895" y="352842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60238" y="5349907"/>
            <a:ext cx="1001668" cy="100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835" y="5277899"/>
            <a:ext cx="1676191" cy="1168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564904"/>
            <a:ext cx="2495899" cy="504896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endCxn id="5" idx="1"/>
          </p:cNvCxnSpPr>
          <p:nvPr/>
        </p:nvCxnSpPr>
        <p:spPr>
          <a:xfrm flipV="1">
            <a:off x="4128086" y="2817352"/>
            <a:ext cx="2244114" cy="6116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6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der"/>
          <p:cNvSpPr/>
          <p:nvPr/>
        </p:nvSpPr>
        <p:spPr>
          <a:xfrm>
            <a:off x="3241223" y="194876"/>
            <a:ext cx="2846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</a:rPr>
              <a:t>Каталог данных</a:t>
            </a:r>
            <a:endParaRPr lang="en-US" sz="28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0862" y="718096"/>
            <a:ext cx="8786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Каталог данных позволяет легко найти необходимую версию данных и выбрать её для восстановления, не думая, в каком месте и в какой именно резервной копии они сохранены.</a:t>
            </a:r>
            <a:endParaRPr lang="en-US" sz="1600" dirty="0" smtClean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16216" y="1340768"/>
            <a:ext cx="232546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Если файл находится в нескольких резервных копиях, он будет отображаться в виде версий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.</a:t>
            </a:r>
          </a:p>
          <a:p>
            <a:endParaRPr lang="en-US" sz="1600" dirty="0">
              <a:latin typeface="Trebuchet MS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Это не означает, что две разные версии в буквальном смысле разные. Это лишь означает, что они хранятся в разных резервных копиях.</a:t>
            </a:r>
            <a:endParaRPr lang="en-US" sz="1600" dirty="0" smtClean="0"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955" y="4437113"/>
            <a:ext cx="2146937" cy="2304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5" y="1700808"/>
            <a:ext cx="6151110" cy="460851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192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69742" y="293536"/>
            <a:ext cx="7573130" cy="510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Модуль </a:t>
            </a:r>
            <a:r>
              <a:rPr lang="en-US" sz="2800" b="1" dirty="0" smtClean="0">
                <a:solidFill>
                  <a:srgbClr val="0070C0"/>
                </a:solidFill>
              </a:rPr>
              <a:t>Universal Restore – </a:t>
            </a:r>
            <a:r>
              <a:rPr lang="ru-RU" sz="2800" b="1" dirty="0" smtClean="0">
                <a:solidFill>
                  <a:srgbClr val="0070C0"/>
                </a:solidFill>
              </a:rPr>
              <a:t>теперь и для </a:t>
            </a:r>
            <a:r>
              <a:rPr lang="en-US" sz="2800" b="1" dirty="0" smtClean="0">
                <a:solidFill>
                  <a:srgbClr val="0070C0"/>
                </a:solidFill>
              </a:rPr>
              <a:t>Linux!</a:t>
            </a:r>
            <a:endParaRPr lang="ru-RU" sz="2800" b="1" dirty="0" smtClean="0">
              <a:solidFill>
                <a:srgbClr val="0070C0"/>
              </a:solidFill>
            </a:endParaRPr>
          </a:p>
        </p:txBody>
      </p:sp>
      <p:pic>
        <p:nvPicPr>
          <p:cNvPr id="3" name="Picture 3" descr="D:\Screenshots\ATI OEM Intel\bootcd\bso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873491"/>
            <a:ext cx="2999298" cy="22494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2"/>
          <p:cNvCxnSpPr/>
          <p:nvPr/>
        </p:nvCxnSpPr>
        <p:spPr>
          <a:xfrm>
            <a:off x="1528225" y="1675855"/>
            <a:ext cx="56015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29"/>
          <p:cNvCxnSpPr/>
          <p:nvPr/>
        </p:nvCxnSpPr>
        <p:spPr>
          <a:xfrm>
            <a:off x="3319782" y="1710401"/>
            <a:ext cx="50405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29"/>
          <p:cNvCxnSpPr/>
          <p:nvPr/>
        </p:nvCxnSpPr>
        <p:spPr>
          <a:xfrm>
            <a:off x="4928592" y="1713412"/>
            <a:ext cx="50405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44222" y="2132856"/>
            <a:ext cx="579593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Модуль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Universal Restore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позволяет корректно восстановить образ системы на другое оборудование, заменяя нужные драйверы.</a:t>
            </a: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В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Acronis Backup &amp; Recovery 11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этот модуль есть как для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Windows,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так и для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Linux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систем.</a:t>
            </a:r>
            <a:endParaRPr lang="en-US" sz="1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7960" y="1229015"/>
            <a:ext cx="893680" cy="89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23928" y="1239176"/>
            <a:ext cx="893680" cy="89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8" y="1325311"/>
            <a:ext cx="761107" cy="50367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080" y="1823956"/>
            <a:ext cx="761107" cy="5036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728" y="1054382"/>
            <a:ext cx="723810" cy="77460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98" y="1468054"/>
            <a:ext cx="482540" cy="3047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4" y="3356992"/>
            <a:ext cx="6582312" cy="315057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18" y="4341648"/>
            <a:ext cx="7544854" cy="118126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013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der"/>
          <p:cNvSpPr/>
          <p:nvPr/>
        </p:nvSpPr>
        <p:spPr>
          <a:xfrm>
            <a:off x="285720" y="242645"/>
            <a:ext cx="8286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</a:rPr>
              <a:t>Исправление ошибок загрузки с помощью </a:t>
            </a:r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</a:rPr>
              <a:t>Universal Restore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4293" y="1392108"/>
            <a:ext cx="235104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Вариант использования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Ваш жесткий диск, содержащий систему был установлен в другой компьютер с другими устройствами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Система выдаёт экран смерти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BSOD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Для решения этой проблемы вы можете снять резервную копию с системы и восстановить её с помощью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AUR.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495666"/>
            <a:ext cx="3409524" cy="18666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18"/>
          <p:cNvSpPr/>
          <p:nvPr/>
        </p:nvSpPr>
        <p:spPr>
          <a:xfrm>
            <a:off x="4084576" y="3861049"/>
            <a:ext cx="3392891" cy="250642"/>
          </a:xfrm>
          <a:prstGeom prst="rect">
            <a:avLst/>
          </a:prstGeom>
          <a:solidFill>
            <a:srgbClr val="FF0000">
              <a:alpha val="14902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9"/>
          <p:cNvSpPr/>
          <p:nvPr/>
        </p:nvSpPr>
        <p:spPr>
          <a:xfrm>
            <a:off x="179511" y="4781470"/>
            <a:ext cx="21602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Acronis Backup &amp; Recovery 11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вы можете исправить эту проблему без задействования процедуры копирования/восстановления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75752"/>
            <a:ext cx="6386067" cy="478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7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1"/>
          <p:cNvSpPr txBox="1">
            <a:spLocks/>
          </p:cNvSpPr>
          <p:nvPr/>
        </p:nvSpPr>
        <p:spPr>
          <a:xfrm>
            <a:off x="539552" y="1556792"/>
            <a:ext cx="8400332" cy="453650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1228" indent="-571500">
              <a:buClr>
                <a:srgbClr val="C00000"/>
              </a:buClr>
              <a:buSzPct val="100000"/>
              <a:buFont typeface="+mj-lt"/>
              <a:buAutoNum type="romanUcPeriod"/>
            </a:pPr>
            <a:r>
              <a:rPr lang="ru-RU" sz="2400" dirty="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Любые сбои в </a:t>
            </a:r>
            <a:r>
              <a:rPr lang="ru-RU" sz="2400" dirty="0" smtClean="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системе связаны </a:t>
            </a:r>
            <a:r>
              <a:rPr lang="ru-RU" sz="2400" dirty="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с убытками компании</a:t>
            </a:r>
            <a:r>
              <a:rPr lang="ru-RU" sz="2400" dirty="0" smtClean="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.</a:t>
            </a:r>
          </a:p>
          <a:p>
            <a:pPr marL="109728" indent="0">
              <a:buClr>
                <a:srgbClr val="C00000"/>
              </a:buClr>
              <a:buSzPct val="100000"/>
              <a:buNone/>
            </a:pPr>
            <a:endParaRPr lang="ru-RU" sz="2200" dirty="0">
              <a:solidFill>
                <a:srgbClr val="C00000"/>
              </a:solidFill>
              <a:latin typeface="Trebuchet MS" pitchFamily="34" charset="0"/>
              <a:cs typeface="Arial" pitchFamily="34" charset="0"/>
            </a:endParaRPr>
          </a:p>
          <a:p>
            <a:pPr marL="109728" indent="0">
              <a:buFont typeface="Wingdings 3"/>
              <a:buNone/>
            </a:pPr>
            <a:r>
              <a:rPr lang="ru-RU" sz="22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Что может случиться:</a:t>
            </a:r>
          </a:p>
          <a:p>
            <a:pPr>
              <a:buFont typeface="Wingdings" pitchFamily="2" charset="2"/>
              <a:buChar char="v"/>
            </a:pPr>
            <a:r>
              <a:rPr lang="ru-RU" sz="2200" dirty="0" smtClean="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Выход оборудования из строя (например</a:t>
            </a:r>
            <a:r>
              <a:rPr lang="en-US" sz="2200" dirty="0" smtClean="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,</a:t>
            </a:r>
            <a:r>
              <a:rPr lang="ru-RU" sz="2200" dirty="0" smtClean="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 жесткого диска)</a:t>
            </a:r>
          </a:p>
          <a:p>
            <a:pPr>
              <a:buFont typeface="Wingdings" pitchFamily="2" charset="2"/>
              <a:buChar char="v"/>
            </a:pPr>
            <a:r>
              <a:rPr lang="ru-RU" sz="2200" dirty="0" smtClean="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Ошибки в работе программного обеспечения</a:t>
            </a:r>
          </a:p>
          <a:p>
            <a:pPr>
              <a:buFont typeface="Wingdings" pitchFamily="2" charset="2"/>
              <a:buChar char="v"/>
            </a:pPr>
            <a:r>
              <a:rPr lang="ru-RU" sz="2200" dirty="0" smtClean="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Вирусы</a:t>
            </a:r>
          </a:p>
          <a:p>
            <a:pPr>
              <a:buFont typeface="Wingdings" pitchFamily="2" charset="2"/>
              <a:buChar char="v"/>
            </a:pPr>
            <a:r>
              <a:rPr lang="ru-RU" sz="2200" dirty="0" smtClean="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Установка непроверенного ПО</a:t>
            </a:r>
          </a:p>
          <a:p>
            <a:pPr>
              <a:buFont typeface="Wingdings" pitchFamily="2" charset="2"/>
              <a:buChar char="v"/>
            </a:pPr>
            <a:r>
              <a:rPr lang="ru-RU" sz="2200" dirty="0" smtClean="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Перебои с электричеством и многое другое.</a:t>
            </a:r>
            <a:endParaRPr lang="en-US" sz="2200" dirty="0" smtClean="0">
              <a:solidFill>
                <a:schemeClr val="tx2"/>
              </a:solidFill>
              <a:latin typeface="Trebuchet MS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endParaRPr lang="ru-RU" sz="2200" dirty="0" smtClean="0">
              <a:solidFill>
                <a:schemeClr val="tx2"/>
              </a:solidFill>
              <a:latin typeface="Trebuchet MS" pitchFamily="34" charset="0"/>
              <a:cs typeface="Arial" pitchFamily="34" charset="0"/>
            </a:endParaRPr>
          </a:p>
          <a:p>
            <a:pPr marL="109728" indent="0">
              <a:buNone/>
            </a:pPr>
            <a:endParaRPr lang="ru-RU" sz="2200" dirty="0" smtClean="0">
              <a:latin typeface="Trebuchet MS" pitchFamily="34" charset="0"/>
              <a:cs typeface="Arial" pitchFamily="34" charset="0"/>
            </a:endParaRPr>
          </a:p>
          <a:p>
            <a:pPr marL="681228" indent="-571500">
              <a:buClr>
                <a:srgbClr val="C00000"/>
              </a:buClr>
              <a:buSzPct val="100000"/>
              <a:buFont typeface="+mj-lt"/>
              <a:buAutoNum type="romanUcPeriod" startAt="2"/>
            </a:pPr>
            <a:r>
              <a:rPr lang="ru-RU" sz="2400" dirty="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Каждая минута простоя обходится компании в тысячи долларов</a:t>
            </a:r>
            <a:r>
              <a:rPr lang="ru-RU" sz="2400" dirty="0" smtClean="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.</a:t>
            </a:r>
          </a:p>
          <a:p>
            <a:pPr marL="681228" indent="-571500">
              <a:buClr>
                <a:srgbClr val="C00000"/>
              </a:buClr>
              <a:buSzPct val="100000"/>
              <a:buFont typeface="+mj-lt"/>
              <a:buAutoNum type="romanUcPeriod" startAt="2"/>
            </a:pPr>
            <a:endParaRPr lang="ru-RU" sz="2200" dirty="0">
              <a:solidFill>
                <a:srgbClr val="C00000"/>
              </a:solidFill>
              <a:latin typeface="Trebuchet MS" pitchFamily="34" charset="0"/>
              <a:cs typeface="Arial" pitchFamily="34" charset="0"/>
            </a:endParaRPr>
          </a:p>
          <a:p>
            <a:pPr marL="681228" indent="-571500">
              <a:buClr>
                <a:srgbClr val="C00000"/>
              </a:buClr>
              <a:buSzPct val="100000"/>
              <a:buFont typeface="+mj-lt"/>
              <a:buAutoNum type="romanUcPeriod" startAt="2"/>
            </a:pPr>
            <a:r>
              <a:rPr lang="ru-RU" sz="2400" dirty="0" smtClean="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Задача </a:t>
            </a:r>
            <a:r>
              <a:rPr lang="en-US" sz="2400" dirty="0" smtClean="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Acronis </a:t>
            </a:r>
            <a:r>
              <a:rPr lang="ru-RU" sz="2400" dirty="0" smtClean="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– оградить компанию от этих убытков.</a:t>
            </a:r>
            <a:endParaRPr lang="ru-RU" sz="2400" dirty="0">
              <a:solidFill>
                <a:schemeClr val="tx2"/>
              </a:solidFill>
              <a:latin typeface="Trebuchet MS" pitchFamily="34" charset="0"/>
              <a:cs typeface="Arial" pitchFamily="34" charset="0"/>
            </a:endParaRPr>
          </a:p>
          <a:p>
            <a:pPr marL="109728" indent="0">
              <a:buFont typeface="Wingdings 3"/>
              <a:buNone/>
            </a:pPr>
            <a:endParaRPr lang="ru-RU" dirty="0"/>
          </a:p>
        </p:txBody>
      </p:sp>
      <p:sp>
        <p:nvSpPr>
          <p:cNvPr id="10" name="Содержимое 3"/>
          <p:cNvSpPr txBox="1">
            <a:spLocks/>
          </p:cNvSpPr>
          <p:nvPr/>
        </p:nvSpPr>
        <p:spPr bwMode="gray">
          <a:xfrm>
            <a:off x="1907704" y="620688"/>
            <a:ext cx="4680520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800" b="1" dirty="0" smtClean="0">
                <a:solidFill>
                  <a:srgbClr val="0070C0"/>
                </a:solidFill>
              </a:rPr>
              <a:t>Факты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924944"/>
            <a:ext cx="2135636" cy="150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23528" y="548680"/>
            <a:ext cx="8820472" cy="5618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Модуль </a:t>
            </a:r>
            <a:r>
              <a:rPr lang="ru-RU" sz="2800" b="1" dirty="0" err="1" smtClean="0">
                <a:solidFill>
                  <a:srgbClr val="0070C0"/>
                </a:solidFill>
              </a:rPr>
              <a:t>Дедупликация</a:t>
            </a:r>
            <a:endParaRPr lang="ru-RU" sz="2800" b="1" dirty="0" smtClean="0">
              <a:solidFill>
                <a:srgbClr val="0070C0"/>
              </a:solidFill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33574" y="2264891"/>
            <a:ext cx="4500190" cy="42373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788"/>
              </a:spcBef>
              <a:spcAft>
                <a:spcPts val="788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ru-RU" sz="1400" dirty="0" smtClean="0">
              <a:latin typeface="Trebuchet MS" pitchFamily="34" charset="0"/>
            </a:endParaRPr>
          </a:p>
          <a:p>
            <a:pPr marL="182563" lvl="2" indent="-180975" algn="just">
              <a:spcBef>
                <a:spcPts val="613"/>
              </a:spcBef>
              <a:spcAft>
                <a:spcPts val="613"/>
              </a:spcAft>
              <a:buClr>
                <a:srgbClr val="EC7404"/>
              </a:buClr>
              <a:buSzPct val="105000"/>
              <a:buFont typeface="Arial" charset="0"/>
              <a:buChar char="•"/>
              <a:tabLst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</a:pPr>
            <a:r>
              <a:rPr lang="ru-RU" sz="1600" dirty="0">
                <a:latin typeface="Trebuchet MS" pitchFamily="34" charset="0"/>
              </a:rPr>
              <a:t>Может быть включена\выключена в управлении централизованным хранилищем</a:t>
            </a:r>
            <a:endParaRPr lang="en-US" sz="1600" dirty="0">
              <a:latin typeface="Trebuchet MS" pitchFamily="34" charset="0"/>
            </a:endParaRPr>
          </a:p>
          <a:p>
            <a:pPr marL="182563" lvl="2" indent="-180975" algn="just">
              <a:spcBef>
                <a:spcPts val="613"/>
              </a:spcBef>
              <a:spcAft>
                <a:spcPts val="613"/>
              </a:spcAft>
              <a:buClr>
                <a:srgbClr val="EC7404"/>
              </a:buClr>
              <a:buSzPct val="105000"/>
              <a:buFont typeface="Arial" charset="0"/>
              <a:buChar char="•"/>
              <a:tabLst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</a:pPr>
            <a:r>
              <a:rPr lang="ru-RU" sz="1600" dirty="0">
                <a:latin typeface="Trebuchet MS" pitchFamily="34" charset="0"/>
              </a:rPr>
              <a:t>Поддержка дисковых и файловых резервных копий</a:t>
            </a:r>
            <a:endParaRPr lang="en-US" sz="1600" dirty="0">
              <a:latin typeface="Trebuchet MS" pitchFamily="34" charset="0"/>
            </a:endParaRPr>
          </a:p>
          <a:p>
            <a:pPr marL="182563" lvl="2" indent="-180975" algn="just">
              <a:spcBef>
                <a:spcPts val="613"/>
              </a:spcBef>
              <a:spcAft>
                <a:spcPts val="613"/>
              </a:spcAft>
              <a:buClr>
                <a:srgbClr val="EC7404"/>
              </a:buClr>
              <a:buSzPct val="105000"/>
              <a:buFont typeface="Arial" charset="0"/>
              <a:buChar char="•"/>
              <a:tabLst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</a:pPr>
            <a:r>
              <a:rPr lang="ru-RU" sz="1600" dirty="0">
                <a:latin typeface="Trebuchet MS" pitchFamily="34" charset="0"/>
              </a:rPr>
              <a:t>Если файл\блок уже есть в резервной копии, то в следующей сохраняется только ссылка на него</a:t>
            </a:r>
            <a:endParaRPr lang="en-US" sz="1600" dirty="0">
              <a:latin typeface="Trebuchet MS" pitchFamily="34" charset="0"/>
            </a:endParaRPr>
          </a:p>
          <a:p>
            <a:pPr marL="182563" lvl="2" indent="-180975" algn="just">
              <a:spcBef>
                <a:spcPts val="613"/>
              </a:spcBef>
              <a:spcAft>
                <a:spcPts val="613"/>
              </a:spcAft>
              <a:buClr>
                <a:srgbClr val="EC7404"/>
              </a:buClr>
              <a:buSzPct val="105000"/>
              <a:buFont typeface="Arial" charset="0"/>
              <a:buChar char="•"/>
              <a:tabLst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</a:pPr>
            <a:r>
              <a:rPr lang="ru-RU" sz="1600" dirty="0">
                <a:latin typeface="Trebuchet MS" pitchFamily="34" charset="0"/>
              </a:rPr>
              <a:t>Для </a:t>
            </a:r>
            <a:r>
              <a:rPr lang="ru-RU" sz="1600" dirty="0" err="1">
                <a:latin typeface="Trebuchet MS" pitchFamily="34" charset="0"/>
              </a:rPr>
              <a:t>дедупликации</a:t>
            </a:r>
            <a:r>
              <a:rPr lang="ru-RU" sz="1600" dirty="0">
                <a:latin typeface="Trebuchet MS" pitchFamily="34" charset="0"/>
              </a:rPr>
              <a:t> на источнике ,вторая копия не передается по сети</a:t>
            </a:r>
            <a:endParaRPr lang="en-US" sz="1600" dirty="0">
              <a:latin typeface="Trebuchet MS" pitchFamily="34" charset="0"/>
            </a:endParaRPr>
          </a:p>
          <a:p>
            <a:pPr marL="182563" lvl="2" indent="-180975" algn="just">
              <a:spcBef>
                <a:spcPts val="613"/>
              </a:spcBef>
              <a:spcAft>
                <a:spcPts val="613"/>
              </a:spcAft>
              <a:buClr>
                <a:srgbClr val="EC7404"/>
              </a:buClr>
              <a:buSzPct val="105000"/>
              <a:buFont typeface="Arial" charset="0"/>
              <a:buChar char="•"/>
              <a:tabLst>
                <a:tab pos="1096963" algn="l"/>
                <a:tab pos="2011363" algn="l"/>
                <a:tab pos="2925763" algn="l"/>
                <a:tab pos="3840163" algn="l"/>
                <a:tab pos="4754563" algn="l"/>
                <a:tab pos="5668963" algn="l"/>
                <a:tab pos="6583363" algn="l"/>
                <a:tab pos="7497763" algn="l"/>
                <a:tab pos="8412163" algn="l"/>
                <a:tab pos="9326563" algn="l"/>
                <a:tab pos="10240963" algn="l"/>
              </a:tabLst>
            </a:pPr>
            <a:r>
              <a:rPr lang="ru-RU" sz="1600" dirty="0">
                <a:latin typeface="Trebuchet MS" pitchFamily="34" charset="0"/>
              </a:rPr>
              <a:t>Применимо для всех видов резервного копирования, кроме лент.</a:t>
            </a:r>
            <a:endParaRPr lang="en-US" sz="1600" dirty="0">
              <a:latin typeface="Trebuchet MS" pitchFamily="34" charset="0"/>
            </a:endParaRPr>
          </a:p>
          <a:p>
            <a:pPr>
              <a:spcBef>
                <a:spcPts val="788"/>
              </a:spcBef>
              <a:spcAft>
                <a:spcPts val="788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ru-RU" sz="1400" dirty="0">
              <a:latin typeface="Trebuchet MS" pitchFamily="34" charset="0"/>
            </a:endParaRPr>
          </a:p>
          <a:p>
            <a:pPr>
              <a:spcBef>
                <a:spcPts val="788"/>
              </a:spcBef>
              <a:spcAft>
                <a:spcPts val="788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 sz="1400" dirty="0">
              <a:latin typeface="Trebuchet MS" pitchFamily="34" charset="0"/>
            </a:endParaRPr>
          </a:p>
        </p:txBody>
      </p:sp>
      <p:sp>
        <p:nvSpPr>
          <p:cNvPr id="7" name="AutoShape 102"/>
          <p:cNvSpPr>
            <a:spLocks noChangeArrowheads="1"/>
          </p:cNvSpPr>
          <p:nvPr/>
        </p:nvSpPr>
        <p:spPr bwMode="auto">
          <a:xfrm>
            <a:off x="5300663" y="1921198"/>
            <a:ext cx="1147763" cy="1147762"/>
          </a:xfrm>
          <a:custGeom>
            <a:avLst/>
            <a:gdLst>
              <a:gd name="T0" fmla="*/ 0 w 3702"/>
              <a:gd name="T1" fmla="*/ 0 h 3702"/>
              <a:gd name="T2" fmla="*/ 0 w 3702"/>
              <a:gd name="T3" fmla="*/ 0 h 3702"/>
              <a:gd name="T4" fmla="*/ 0 w 3702"/>
              <a:gd name="T5" fmla="*/ 0 h 3702"/>
              <a:gd name="T6" fmla="*/ 0 w 3702"/>
              <a:gd name="T7" fmla="*/ 0 h 3702"/>
              <a:gd name="T8" fmla="*/ 0 w 3702"/>
              <a:gd name="T9" fmla="*/ 0 h 3702"/>
              <a:gd name="T10" fmla="*/ 0 w 3702"/>
              <a:gd name="T11" fmla="*/ 0 h 3702"/>
              <a:gd name="T12" fmla="*/ 0 w 3702"/>
              <a:gd name="T13" fmla="*/ 0 h 3702"/>
              <a:gd name="T14" fmla="*/ 0 w 3702"/>
              <a:gd name="T15" fmla="*/ 0 h 3702"/>
              <a:gd name="T16" fmla="*/ 0 w 3702"/>
              <a:gd name="T17" fmla="*/ 0 h 3702"/>
              <a:gd name="T18" fmla="*/ 0 w 3702"/>
              <a:gd name="T19" fmla="*/ 0 h 3702"/>
              <a:gd name="T20" fmla="*/ 0 w 3702"/>
              <a:gd name="T21" fmla="*/ 0 h 3702"/>
              <a:gd name="T22" fmla="*/ 0 w 3702"/>
              <a:gd name="T23" fmla="*/ 0 h 3702"/>
              <a:gd name="T24" fmla="*/ 0 w 3702"/>
              <a:gd name="T25" fmla="*/ 0 h 3702"/>
              <a:gd name="T26" fmla="*/ 0 w 3702"/>
              <a:gd name="T27" fmla="*/ 0 h 3702"/>
              <a:gd name="T28" fmla="*/ 0 w 3702"/>
              <a:gd name="T29" fmla="*/ 0 h 3702"/>
              <a:gd name="T30" fmla="*/ 0 w 3702"/>
              <a:gd name="T31" fmla="*/ 0 h 3702"/>
              <a:gd name="T32" fmla="*/ 0 w 3702"/>
              <a:gd name="T33" fmla="*/ 0 h 3702"/>
              <a:gd name="T34" fmla="*/ 0 w 3702"/>
              <a:gd name="T35" fmla="*/ 0 h 3702"/>
              <a:gd name="T36" fmla="*/ 0 w 3702"/>
              <a:gd name="T37" fmla="*/ 0 h 3702"/>
              <a:gd name="T38" fmla="*/ 0 w 3702"/>
              <a:gd name="T39" fmla="*/ 0 h 3702"/>
              <a:gd name="T40" fmla="*/ 0 w 3702"/>
              <a:gd name="T41" fmla="*/ 0 h 3702"/>
              <a:gd name="T42" fmla="*/ 0 w 3702"/>
              <a:gd name="T43" fmla="*/ 0 h 3702"/>
              <a:gd name="T44" fmla="*/ 0 w 3702"/>
              <a:gd name="T45" fmla="*/ 0 h 3702"/>
              <a:gd name="T46" fmla="*/ 0 w 3702"/>
              <a:gd name="T47" fmla="*/ 0 h 3702"/>
              <a:gd name="T48" fmla="*/ 0 w 3702"/>
              <a:gd name="T49" fmla="*/ 0 h 3702"/>
              <a:gd name="T50" fmla="*/ 0 w 3702"/>
              <a:gd name="T51" fmla="*/ 0 h 3702"/>
              <a:gd name="T52" fmla="*/ 0 w 3702"/>
              <a:gd name="T53" fmla="*/ 0 h 3702"/>
              <a:gd name="T54" fmla="*/ 0 w 3702"/>
              <a:gd name="T55" fmla="*/ 0 h 3702"/>
              <a:gd name="T56" fmla="*/ 0 w 3702"/>
              <a:gd name="T57" fmla="*/ 0 h 3702"/>
              <a:gd name="T58" fmla="*/ 0 w 3702"/>
              <a:gd name="T59" fmla="*/ 0 h 3702"/>
              <a:gd name="T60" fmla="*/ 0 w 3702"/>
              <a:gd name="T61" fmla="*/ 0 h 3702"/>
              <a:gd name="T62" fmla="*/ 0 w 3702"/>
              <a:gd name="T63" fmla="*/ 0 h 370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02"/>
              <a:gd name="T97" fmla="*/ 0 h 3702"/>
              <a:gd name="T98" fmla="*/ 3702 w 3702"/>
              <a:gd name="T99" fmla="*/ 3702 h 370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02" h="3702">
                <a:moveTo>
                  <a:pt x="3702" y="1851"/>
                </a:moveTo>
                <a:lnTo>
                  <a:pt x="3488" y="2012"/>
                </a:lnTo>
                <a:lnTo>
                  <a:pt x="3667" y="2212"/>
                </a:lnTo>
                <a:lnTo>
                  <a:pt x="3425" y="2328"/>
                </a:lnTo>
                <a:lnTo>
                  <a:pt x="3562" y="2560"/>
                </a:lnTo>
                <a:lnTo>
                  <a:pt x="3302" y="2626"/>
                </a:lnTo>
                <a:lnTo>
                  <a:pt x="3391" y="2880"/>
                </a:lnTo>
                <a:lnTo>
                  <a:pt x="3123" y="2894"/>
                </a:lnTo>
                <a:lnTo>
                  <a:pt x="3160" y="3160"/>
                </a:lnTo>
                <a:lnTo>
                  <a:pt x="2894" y="3122"/>
                </a:lnTo>
                <a:lnTo>
                  <a:pt x="2880" y="3390"/>
                </a:lnTo>
                <a:lnTo>
                  <a:pt x="2627" y="3302"/>
                </a:lnTo>
                <a:lnTo>
                  <a:pt x="2560" y="3561"/>
                </a:lnTo>
                <a:lnTo>
                  <a:pt x="2329" y="3424"/>
                </a:lnTo>
                <a:lnTo>
                  <a:pt x="2212" y="3667"/>
                </a:lnTo>
                <a:lnTo>
                  <a:pt x="2012" y="3488"/>
                </a:lnTo>
                <a:lnTo>
                  <a:pt x="1851" y="3702"/>
                </a:lnTo>
                <a:lnTo>
                  <a:pt x="1690" y="3488"/>
                </a:lnTo>
                <a:lnTo>
                  <a:pt x="1491" y="3667"/>
                </a:lnTo>
                <a:lnTo>
                  <a:pt x="1374" y="3424"/>
                </a:lnTo>
                <a:lnTo>
                  <a:pt x="1143" y="3561"/>
                </a:lnTo>
                <a:lnTo>
                  <a:pt x="1076" y="3302"/>
                </a:lnTo>
                <a:lnTo>
                  <a:pt x="822" y="3390"/>
                </a:lnTo>
                <a:lnTo>
                  <a:pt x="808" y="3122"/>
                </a:lnTo>
                <a:lnTo>
                  <a:pt x="543" y="3160"/>
                </a:lnTo>
                <a:lnTo>
                  <a:pt x="580" y="2894"/>
                </a:lnTo>
                <a:lnTo>
                  <a:pt x="312" y="2880"/>
                </a:lnTo>
                <a:lnTo>
                  <a:pt x="401" y="2626"/>
                </a:lnTo>
                <a:lnTo>
                  <a:pt x="141" y="2560"/>
                </a:lnTo>
                <a:lnTo>
                  <a:pt x="278" y="2328"/>
                </a:lnTo>
                <a:lnTo>
                  <a:pt x="35" y="2212"/>
                </a:lnTo>
                <a:lnTo>
                  <a:pt x="214" y="2012"/>
                </a:lnTo>
                <a:lnTo>
                  <a:pt x="0" y="1851"/>
                </a:lnTo>
                <a:lnTo>
                  <a:pt x="214" y="1690"/>
                </a:lnTo>
                <a:lnTo>
                  <a:pt x="35" y="1490"/>
                </a:lnTo>
                <a:lnTo>
                  <a:pt x="278" y="1374"/>
                </a:lnTo>
                <a:lnTo>
                  <a:pt x="141" y="1142"/>
                </a:lnTo>
                <a:lnTo>
                  <a:pt x="401" y="1076"/>
                </a:lnTo>
                <a:lnTo>
                  <a:pt x="312" y="822"/>
                </a:lnTo>
                <a:lnTo>
                  <a:pt x="580" y="808"/>
                </a:lnTo>
                <a:lnTo>
                  <a:pt x="543" y="542"/>
                </a:lnTo>
                <a:lnTo>
                  <a:pt x="808" y="580"/>
                </a:lnTo>
                <a:lnTo>
                  <a:pt x="823" y="312"/>
                </a:lnTo>
                <a:lnTo>
                  <a:pt x="1076" y="400"/>
                </a:lnTo>
                <a:lnTo>
                  <a:pt x="1143" y="141"/>
                </a:lnTo>
                <a:lnTo>
                  <a:pt x="1374" y="277"/>
                </a:lnTo>
                <a:lnTo>
                  <a:pt x="1491" y="35"/>
                </a:lnTo>
                <a:lnTo>
                  <a:pt x="1690" y="214"/>
                </a:lnTo>
                <a:lnTo>
                  <a:pt x="1851" y="0"/>
                </a:lnTo>
                <a:lnTo>
                  <a:pt x="2012" y="214"/>
                </a:lnTo>
                <a:lnTo>
                  <a:pt x="2212" y="35"/>
                </a:lnTo>
                <a:lnTo>
                  <a:pt x="2329" y="277"/>
                </a:lnTo>
                <a:lnTo>
                  <a:pt x="2560" y="141"/>
                </a:lnTo>
                <a:lnTo>
                  <a:pt x="2627" y="400"/>
                </a:lnTo>
                <a:lnTo>
                  <a:pt x="2880" y="312"/>
                </a:lnTo>
                <a:lnTo>
                  <a:pt x="2894" y="580"/>
                </a:lnTo>
                <a:lnTo>
                  <a:pt x="3160" y="542"/>
                </a:lnTo>
                <a:lnTo>
                  <a:pt x="3123" y="808"/>
                </a:lnTo>
                <a:lnTo>
                  <a:pt x="3391" y="822"/>
                </a:lnTo>
                <a:lnTo>
                  <a:pt x="3302" y="1076"/>
                </a:lnTo>
                <a:lnTo>
                  <a:pt x="3562" y="1142"/>
                </a:lnTo>
                <a:lnTo>
                  <a:pt x="3425" y="1374"/>
                </a:lnTo>
                <a:lnTo>
                  <a:pt x="3667" y="1490"/>
                </a:lnTo>
                <a:lnTo>
                  <a:pt x="3488" y="1690"/>
                </a:lnTo>
                <a:lnTo>
                  <a:pt x="3702" y="1851"/>
                </a:lnTo>
                <a:close/>
              </a:path>
            </a:pathLst>
          </a:custGeom>
          <a:solidFill>
            <a:srgbClr val="EC7404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Text Box 103"/>
          <p:cNvSpPr txBox="1">
            <a:spLocks noChangeArrowheads="1"/>
          </p:cNvSpPr>
          <p:nvPr/>
        </p:nvSpPr>
        <p:spPr bwMode="auto">
          <a:xfrm rot="21060000">
            <a:off x="6183313" y="1848173"/>
            <a:ext cx="2441575" cy="833437"/>
          </a:xfrm>
          <a:prstGeom prst="rect">
            <a:avLst/>
          </a:prstGeom>
          <a:solidFill>
            <a:srgbClr val="EC7404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dirty="0">
                <a:solidFill>
                  <a:srgbClr val="FFFFFF"/>
                </a:solidFill>
              </a:rPr>
              <a:t>В виде дополнения для </a:t>
            </a:r>
            <a:r>
              <a:rPr lang="en-US" sz="1600" dirty="0">
                <a:solidFill>
                  <a:srgbClr val="FFFFFF"/>
                </a:solidFill>
              </a:rPr>
              <a:t>advanced </a:t>
            </a:r>
            <a:r>
              <a:rPr lang="ru-RU" sz="1600" dirty="0">
                <a:solidFill>
                  <a:srgbClr val="FFFFFF"/>
                </a:solidFill>
              </a:rPr>
              <a:t>версий ПО</a:t>
            </a:r>
            <a:endParaRPr lang="fr-FR" sz="16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800" dirty="0">
                <a:solidFill>
                  <a:srgbClr val="FFFFFF"/>
                </a:solidFill>
              </a:rPr>
              <a:t>Advanced Server, Advanced Workstation, SBS  </a:t>
            </a:r>
            <a:r>
              <a:rPr lang="ru-RU" sz="800" dirty="0">
                <a:solidFill>
                  <a:srgbClr val="FFFFFF"/>
                </a:solidFill>
              </a:rPr>
              <a:t>и</a:t>
            </a:r>
            <a:r>
              <a:rPr lang="fr-FR" sz="800" dirty="0">
                <a:solidFill>
                  <a:srgbClr val="FFFFFF"/>
                </a:solidFill>
              </a:rPr>
              <a:t> Virtual Editions.</a:t>
            </a:r>
          </a:p>
        </p:txBody>
      </p:sp>
      <p:pic>
        <p:nvPicPr>
          <p:cNvPr id="9" name="Picture 1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3063" y="2041848"/>
            <a:ext cx="717550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390009" y="3434358"/>
            <a:ext cx="3254375" cy="249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613"/>
              </a:spcBef>
              <a:spcAft>
                <a:spcPts val="613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chemeClr val="tx2"/>
                </a:solidFill>
                <a:latin typeface="Trebuchet MS" pitchFamily="34" charset="0"/>
              </a:rPr>
              <a:t>E-mail </a:t>
            </a:r>
            <a:r>
              <a:rPr lang="ru-RU" dirty="0" smtClean="0">
                <a:solidFill>
                  <a:schemeClr val="tx2"/>
                </a:solidFill>
                <a:latin typeface="Trebuchet MS" pitchFamily="34" charset="0"/>
              </a:rPr>
              <a:t>сервер</a:t>
            </a:r>
            <a:endParaRPr lang="en-US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390009" y="4116983"/>
            <a:ext cx="3254375" cy="249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613"/>
              </a:spcBef>
              <a:spcAft>
                <a:spcPts val="613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 smtClean="0">
                <a:solidFill>
                  <a:schemeClr val="tx2"/>
                </a:solidFill>
                <a:latin typeface="Trebuchet MS" pitchFamily="34" charset="0"/>
              </a:rPr>
              <a:t>Файл сервер</a:t>
            </a:r>
            <a:r>
              <a:rPr lang="en-US" dirty="0" smtClean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Trebuchet MS" pitchFamily="34" charset="0"/>
              </a:rPr>
              <a:t>1</a:t>
            </a:r>
          </a:p>
        </p:txBody>
      </p: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6777484" y="5115520"/>
            <a:ext cx="1863725" cy="558800"/>
            <a:chOff x="4133" y="3140"/>
            <a:chExt cx="1174" cy="352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4133" y="3140"/>
              <a:ext cx="1175" cy="353"/>
            </a:xfrm>
            <a:prstGeom prst="downArrow">
              <a:avLst>
                <a:gd name="adj1" fmla="val 56157"/>
                <a:gd name="adj2" fmla="val 63458"/>
              </a:avLst>
            </a:prstGeom>
            <a:solidFill>
              <a:srgbClr val="72BB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4208" y="3219"/>
              <a:ext cx="1025" cy="12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algn="ctr">
                <a:spcBef>
                  <a:spcPts val="788"/>
                </a:spcBef>
                <a:spcAft>
                  <a:spcPts val="788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ru-RU" b="1" dirty="0" err="1" smtClean="0">
                  <a:solidFill>
                    <a:srgbClr val="FFFFFF"/>
                  </a:solidFill>
                </a:rPr>
                <a:t>Бэкап</a:t>
              </a:r>
              <a:endParaRPr lang="en-US" sz="18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975921" y="5936258"/>
            <a:ext cx="268288" cy="215900"/>
          </a:xfrm>
          <a:prstGeom prst="rect">
            <a:avLst/>
          </a:prstGeom>
          <a:solidFill>
            <a:srgbClr val="EC7404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7777609" y="5936258"/>
            <a:ext cx="268287" cy="215900"/>
          </a:xfrm>
          <a:prstGeom prst="rect">
            <a:avLst/>
          </a:prstGeom>
          <a:solidFill>
            <a:srgbClr val="006FB7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8177659" y="5936258"/>
            <a:ext cx="268287" cy="215900"/>
          </a:xfrm>
          <a:prstGeom prst="rect">
            <a:avLst/>
          </a:prstGeom>
          <a:solidFill>
            <a:srgbClr val="8FB517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8587234" y="5936258"/>
            <a:ext cx="268287" cy="215900"/>
          </a:xfrm>
          <a:prstGeom prst="rect">
            <a:avLst/>
          </a:prstGeom>
          <a:solidFill>
            <a:srgbClr val="72BBE0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</a:rPr>
              <a:t>E</a:t>
            </a:r>
          </a:p>
        </p:txBody>
      </p:sp>
      <p:grpSp>
        <p:nvGrpSpPr>
          <p:cNvPr id="19" name="Group 14"/>
          <p:cNvGrpSpPr>
            <a:grpSpLocks/>
          </p:cNvGrpSpPr>
          <p:nvPr/>
        </p:nvGrpSpPr>
        <p:grpSpPr bwMode="auto">
          <a:xfrm>
            <a:off x="4837559" y="5656858"/>
            <a:ext cx="2751137" cy="652462"/>
            <a:chOff x="2911" y="3481"/>
            <a:chExt cx="1733" cy="411"/>
          </a:xfrm>
        </p:grpSpPr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3259" y="3495"/>
              <a:ext cx="1386" cy="1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ru-RU" dirty="0" smtClean="0">
                  <a:solidFill>
                    <a:schemeClr val="tx2"/>
                  </a:solidFill>
                  <a:latin typeface="Trebuchet MS" pitchFamily="34" charset="0"/>
                </a:rPr>
                <a:t>Узел хранения </a:t>
              </a:r>
              <a:r>
                <a:rPr lang="en-US" dirty="0" smtClean="0">
                  <a:solidFill>
                    <a:schemeClr val="tx2"/>
                  </a:solidFill>
                  <a:latin typeface="Trebuchet MS" pitchFamily="34" charset="0"/>
                </a:rPr>
                <a:t>Acronis</a:t>
              </a:r>
              <a:endParaRPr lang="en-US" dirty="0">
                <a:solidFill>
                  <a:schemeClr val="tx2"/>
                </a:solidFill>
                <a:latin typeface="Trebuchet MS" pitchFamily="34" charset="0"/>
              </a:endParaRPr>
            </a:p>
          </p:txBody>
        </p:sp>
        <p:grpSp>
          <p:nvGrpSpPr>
            <p:cNvPr id="21" name="Group 16"/>
            <p:cNvGrpSpPr>
              <a:grpSpLocks/>
            </p:cNvGrpSpPr>
            <p:nvPr/>
          </p:nvGrpSpPr>
          <p:grpSpPr bwMode="auto">
            <a:xfrm>
              <a:off x="2911" y="3481"/>
              <a:ext cx="242" cy="412"/>
              <a:chOff x="2911" y="3481"/>
              <a:chExt cx="242" cy="412"/>
            </a:xfrm>
          </p:grpSpPr>
          <p:pic>
            <p:nvPicPr>
              <p:cNvPr id="22" name="Picture 17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8000"/>
              </a:blip>
              <a:srcRect/>
              <a:stretch>
                <a:fillRect/>
              </a:stretch>
            </p:blipFill>
            <p:spPr bwMode="auto">
              <a:xfrm>
                <a:off x="2911" y="3839"/>
                <a:ext cx="242" cy="5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grpSp>
            <p:nvGrpSpPr>
              <p:cNvPr id="23" name="Group 18"/>
              <p:cNvGrpSpPr>
                <a:grpSpLocks/>
              </p:cNvGrpSpPr>
              <p:nvPr/>
            </p:nvGrpSpPr>
            <p:grpSpPr bwMode="auto">
              <a:xfrm>
                <a:off x="2959" y="3481"/>
                <a:ext cx="152" cy="385"/>
                <a:chOff x="2959" y="3481"/>
                <a:chExt cx="152" cy="385"/>
              </a:xfrm>
            </p:grpSpPr>
            <p:grpSp>
              <p:nvGrpSpPr>
                <p:cNvPr id="24" name="Group 19"/>
                <p:cNvGrpSpPr>
                  <a:grpSpLocks/>
                </p:cNvGrpSpPr>
                <p:nvPr/>
              </p:nvGrpSpPr>
              <p:grpSpPr bwMode="auto">
                <a:xfrm>
                  <a:off x="2959" y="3481"/>
                  <a:ext cx="152" cy="385"/>
                  <a:chOff x="2959" y="3481"/>
                  <a:chExt cx="152" cy="385"/>
                </a:xfrm>
              </p:grpSpPr>
              <p:sp>
                <p:nvSpPr>
                  <p:cNvPr id="44" name="AutoShape 20"/>
                  <p:cNvSpPr>
                    <a:spLocks noChangeArrowheads="1"/>
                  </p:cNvSpPr>
                  <p:nvPr/>
                </p:nvSpPr>
                <p:spPr bwMode="auto">
                  <a:xfrm>
                    <a:off x="2959" y="3481"/>
                    <a:ext cx="152" cy="385"/>
                  </a:xfrm>
                  <a:custGeom>
                    <a:avLst/>
                    <a:gdLst>
                      <a:gd name="T0" fmla="*/ 144 w 236"/>
                      <a:gd name="T1" fmla="*/ 0 h 438"/>
                      <a:gd name="T2" fmla="*/ 40 w 236"/>
                      <a:gd name="T3" fmla="*/ 0 h 438"/>
                      <a:gd name="T4" fmla="*/ 0 w 236"/>
                      <a:gd name="T5" fmla="*/ 3737 h 438"/>
                      <a:gd name="T6" fmla="*/ 0 w 236"/>
                      <a:gd name="T7" fmla="*/ 176785 h 438"/>
                      <a:gd name="T8" fmla="*/ 40 w 236"/>
                      <a:gd name="T9" fmla="*/ 180861 h 438"/>
                      <a:gd name="T10" fmla="*/ 923 w 236"/>
                      <a:gd name="T11" fmla="*/ 180861 h 438"/>
                      <a:gd name="T12" fmla="*/ 963 w 236"/>
                      <a:gd name="T13" fmla="*/ 176785 h 438"/>
                      <a:gd name="T14" fmla="*/ 963 w 236"/>
                      <a:gd name="T15" fmla="*/ 164260 h 438"/>
                      <a:gd name="T16" fmla="*/ 144 w 236"/>
                      <a:gd name="T17" fmla="*/ 0 h 43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6"/>
                      <a:gd name="T28" fmla="*/ 0 h 438"/>
                      <a:gd name="T29" fmla="*/ 236 w 236"/>
                      <a:gd name="T30" fmla="*/ 438 h 43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6" h="438">
                        <a:moveTo>
                          <a:pt x="35" y="0"/>
                        </a:move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5" y="0"/>
                          <a:pt x="0" y="4"/>
                          <a:pt x="0" y="9"/>
                        </a:cubicBezTo>
                        <a:cubicBezTo>
                          <a:pt x="0" y="428"/>
                          <a:pt x="0" y="428"/>
                          <a:pt x="0" y="428"/>
                        </a:cubicBezTo>
                        <a:cubicBezTo>
                          <a:pt x="0" y="434"/>
                          <a:pt x="5" y="438"/>
                          <a:pt x="10" y="438"/>
                        </a:cubicBezTo>
                        <a:cubicBezTo>
                          <a:pt x="226" y="438"/>
                          <a:pt x="226" y="438"/>
                          <a:pt x="226" y="438"/>
                        </a:cubicBezTo>
                        <a:cubicBezTo>
                          <a:pt x="231" y="438"/>
                          <a:pt x="236" y="434"/>
                          <a:pt x="236" y="428"/>
                        </a:cubicBezTo>
                        <a:cubicBezTo>
                          <a:pt x="236" y="398"/>
                          <a:pt x="236" y="398"/>
                          <a:pt x="236" y="398"/>
                        </a:cubicBezTo>
                        <a:lnTo>
                          <a:pt x="35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6FB7"/>
                      </a:gs>
                      <a:gs pos="100000">
                        <a:srgbClr val="B5CEED"/>
                      </a:gs>
                    </a:gsLst>
                    <a:lin ang="189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5" name="AutoShape 21"/>
                  <p:cNvSpPr>
                    <a:spLocks noChangeArrowheads="1"/>
                  </p:cNvSpPr>
                  <p:nvPr/>
                </p:nvSpPr>
                <p:spPr bwMode="auto">
                  <a:xfrm>
                    <a:off x="2981" y="3481"/>
                    <a:ext cx="129" cy="350"/>
                  </a:xfrm>
                  <a:custGeom>
                    <a:avLst/>
                    <a:gdLst>
                      <a:gd name="T0" fmla="*/ 794 w 201"/>
                      <a:gd name="T1" fmla="*/ 3834 h 398"/>
                      <a:gd name="T2" fmla="*/ 755 w 201"/>
                      <a:gd name="T3" fmla="*/ 0 h 398"/>
                      <a:gd name="T4" fmla="*/ 0 w 201"/>
                      <a:gd name="T5" fmla="*/ 0 h 398"/>
                      <a:gd name="T6" fmla="*/ 794 w 201"/>
                      <a:gd name="T7" fmla="*/ 166611 h 398"/>
                      <a:gd name="T8" fmla="*/ 794 w 201"/>
                      <a:gd name="T9" fmla="*/ 3834 h 39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1"/>
                      <a:gd name="T16" fmla="*/ 0 h 398"/>
                      <a:gd name="T17" fmla="*/ 201 w 201"/>
                      <a:gd name="T18" fmla="*/ 398 h 39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1" h="398">
                        <a:moveTo>
                          <a:pt x="201" y="9"/>
                        </a:moveTo>
                        <a:cubicBezTo>
                          <a:pt x="201" y="4"/>
                          <a:pt x="196" y="0"/>
                          <a:pt x="19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01" y="398"/>
                          <a:pt x="201" y="398"/>
                          <a:pt x="201" y="398"/>
                        </a:cubicBezTo>
                        <a:lnTo>
                          <a:pt x="201" y="9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B5CEED"/>
                      </a:gs>
                      <a:gs pos="100000">
                        <a:srgbClr val="006FB7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5" name="AutoShape 22"/>
                <p:cNvSpPr>
                  <a:spLocks noChangeArrowheads="1"/>
                </p:cNvSpPr>
                <p:nvPr/>
              </p:nvSpPr>
              <p:spPr bwMode="auto">
                <a:xfrm>
                  <a:off x="2993" y="3491"/>
                  <a:ext cx="107" cy="222"/>
                </a:xfrm>
                <a:custGeom>
                  <a:avLst/>
                  <a:gdLst>
                    <a:gd name="T0" fmla="*/ 647 w 166"/>
                    <a:gd name="T1" fmla="*/ 303721 h 234"/>
                    <a:gd name="T2" fmla="*/ 674 w 166"/>
                    <a:gd name="T3" fmla="*/ 294490 h 234"/>
                    <a:gd name="T4" fmla="*/ 674 w 166"/>
                    <a:gd name="T5" fmla="*/ 7874 h 234"/>
                    <a:gd name="T6" fmla="*/ 647 w 166"/>
                    <a:gd name="T7" fmla="*/ 0 h 234"/>
                    <a:gd name="T8" fmla="*/ 0 w 166"/>
                    <a:gd name="T9" fmla="*/ 0 h 234"/>
                    <a:gd name="T10" fmla="*/ 487 w 166"/>
                    <a:gd name="T11" fmla="*/ 303721 h 234"/>
                    <a:gd name="T12" fmla="*/ 647 w 166"/>
                    <a:gd name="T13" fmla="*/ 303721 h 2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6"/>
                    <a:gd name="T22" fmla="*/ 0 h 234"/>
                    <a:gd name="T23" fmla="*/ 166 w 166"/>
                    <a:gd name="T24" fmla="*/ 234 h 23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6" h="234">
                      <a:moveTo>
                        <a:pt x="159" y="234"/>
                      </a:moveTo>
                      <a:cubicBezTo>
                        <a:pt x="163" y="234"/>
                        <a:pt x="166" y="231"/>
                        <a:pt x="166" y="227"/>
                      </a:cubicBezTo>
                      <a:cubicBezTo>
                        <a:pt x="166" y="6"/>
                        <a:pt x="166" y="6"/>
                        <a:pt x="166" y="6"/>
                      </a:cubicBezTo>
                      <a:cubicBezTo>
                        <a:pt x="166" y="3"/>
                        <a:pt x="163" y="0"/>
                        <a:pt x="15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20" y="234"/>
                        <a:pt x="120" y="234"/>
                        <a:pt x="120" y="234"/>
                      </a:cubicBezTo>
                      <a:lnTo>
                        <a:pt x="159" y="2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D4D4D"/>
                    </a:gs>
                    <a:gs pos="100000">
                      <a:srgbClr val="191919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AutoShape 23"/>
                <p:cNvSpPr>
                  <a:spLocks noChangeArrowheads="1"/>
                </p:cNvSpPr>
                <p:nvPr/>
              </p:nvSpPr>
              <p:spPr bwMode="auto">
                <a:xfrm>
                  <a:off x="2970" y="3491"/>
                  <a:ext cx="100" cy="222"/>
                </a:xfrm>
                <a:custGeom>
                  <a:avLst/>
                  <a:gdLst>
                    <a:gd name="T0" fmla="*/ 141 w 156"/>
                    <a:gd name="T1" fmla="*/ 0 h 234"/>
                    <a:gd name="T2" fmla="*/ 27 w 156"/>
                    <a:gd name="T3" fmla="*/ 0 h 234"/>
                    <a:gd name="T4" fmla="*/ 0 w 156"/>
                    <a:gd name="T5" fmla="*/ 7874 h 234"/>
                    <a:gd name="T6" fmla="*/ 0 w 156"/>
                    <a:gd name="T7" fmla="*/ 294490 h 234"/>
                    <a:gd name="T8" fmla="*/ 27 w 156"/>
                    <a:gd name="T9" fmla="*/ 303721 h 234"/>
                    <a:gd name="T10" fmla="*/ 608 w 156"/>
                    <a:gd name="T11" fmla="*/ 303721 h 234"/>
                    <a:gd name="T12" fmla="*/ 141 w 156"/>
                    <a:gd name="T13" fmla="*/ 0 h 2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6"/>
                    <a:gd name="T22" fmla="*/ 0 h 234"/>
                    <a:gd name="T23" fmla="*/ 156 w 156"/>
                    <a:gd name="T24" fmla="*/ 234 h 23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6" h="234">
                      <a:moveTo>
                        <a:pt x="36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227"/>
                        <a:pt x="0" y="227"/>
                        <a:pt x="0" y="227"/>
                      </a:cubicBezTo>
                      <a:cubicBezTo>
                        <a:pt x="0" y="231"/>
                        <a:pt x="3" y="234"/>
                        <a:pt x="7" y="234"/>
                      </a:cubicBezTo>
                      <a:cubicBezTo>
                        <a:pt x="156" y="234"/>
                        <a:pt x="156" y="234"/>
                        <a:pt x="156" y="234"/>
                      </a:cubicBezTo>
                      <a:lnTo>
                        <a:pt x="3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1919"/>
                    </a:gs>
                    <a:gs pos="100000">
                      <a:srgbClr val="4D4D4D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Rectangle 24"/>
                <p:cNvSpPr>
                  <a:spLocks noChangeArrowheads="1"/>
                </p:cNvSpPr>
                <p:nvPr/>
              </p:nvSpPr>
              <p:spPr bwMode="auto">
                <a:xfrm>
                  <a:off x="2975" y="3501"/>
                  <a:ext cx="120" cy="37"/>
                </a:xfrm>
                <a:prstGeom prst="rect">
                  <a:avLst/>
                </a:prstGeom>
                <a:solidFill>
                  <a:srgbClr val="94949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Rectangle 25"/>
                <p:cNvSpPr>
                  <a:spLocks noChangeArrowheads="1"/>
                </p:cNvSpPr>
                <p:nvPr/>
              </p:nvSpPr>
              <p:spPr bwMode="auto">
                <a:xfrm>
                  <a:off x="2975" y="3540"/>
                  <a:ext cx="120" cy="37"/>
                </a:xfrm>
                <a:prstGeom prst="rect">
                  <a:avLst/>
                </a:prstGeom>
                <a:solidFill>
                  <a:srgbClr val="94949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Rectangle 26"/>
                <p:cNvSpPr>
                  <a:spLocks noChangeArrowheads="1"/>
                </p:cNvSpPr>
                <p:nvPr/>
              </p:nvSpPr>
              <p:spPr bwMode="auto">
                <a:xfrm>
                  <a:off x="3069" y="3566"/>
                  <a:ext cx="19" cy="6"/>
                </a:xfrm>
                <a:prstGeom prst="rect">
                  <a:avLst/>
                </a:prstGeom>
                <a:solidFill>
                  <a:srgbClr val="73737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" name="Rectangle 27"/>
                <p:cNvSpPr>
                  <a:spLocks noChangeArrowheads="1"/>
                </p:cNvSpPr>
                <p:nvPr/>
              </p:nvSpPr>
              <p:spPr bwMode="auto">
                <a:xfrm>
                  <a:off x="2981" y="3546"/>
                  <a:ext cx="107" cy="15"/>
                </a:xfrm>
                <a:prstGeom prst="rect">
                  <a:avLst/>
                </a:prstGeom>
                <a:solidFill>
                  <a:srgbClr val="A9A9A9"/>
                </a:solidFill>
                <a:ln w="9360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1" name="Rectangle 28"/>
                <p:cNvSpPr>
                  <a:spLocks noChangeArrowheads="1"/>
                </p:cNvSpPr>
                <p:nvPr/>
              </p:nvSpPr>
              <p:spPr bwMode="auto">
                <a:xfrm>
                  <a:off x="3069" y="3527"/>
                  <a:ext cx="19" cy="5"/>
                </a:xfrm>
                <a:prstGeom prst="rect">
                  <a:avLst/>
                </a:prstGeom>
                <a:solidFill>
                  <a:srgbClr val="73737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2" name="Rectangle 29"/>
                <p:cNvSpPr>
                  <a:spLocks noChangeArrowheads="1"/>
                </p:cNvSpPr>
                <p:nvPr/>
              </p:nvSpPr>
              <p:spPr bwMode="auto">
                <a:xfrm>
                  <a:off x="2981" y="3506"/>
                  <a:ext cx="107" cy="16"/>
                </a:xfrm>
                <a:prstGeom prst="rect">
                  <a:avLst/>
                </a:prstGeom>
                <a:solidFill>
                  <a:srgbClr val="A9A9A9"/>
                </a:solidFill>
                <a:ln w="9360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3" name="AutoShape 30"/>
                <p:cNvSpPr>
                  <a:spLocks noChangeArrowheads="1"/>
                </p:cNvSpPr>
                <p:nvPr/>
              </p:nvSpPr>
              <p:spPr bwMode="auto">
                <a:xfrm>
                  <a:off x="2970" y="3837"/>
                  <a:ext cx="130" cy="10"/>
                </a:xfrm>
                <a:custGeom>
                  <a:avLst/>
                  <a:gdLst>
                    <a:gd name="T0" fmla="*/ 0 w 202"/>
                    <a:gd name="T1" fmla="*/ 0 h 15"/>
                    <a:gd name="T2" fmla="*/ 0 w 202"/>
                    <a:gd name="T3" fmla="*/ 49 h 15"/>
                    <a:gd name="T4" fmla="*/ 44 w 202"/>
                    <a:gd name="T5" fmla="*/ 117 h 15"/>
                    <a:gd name="T6" fmla="*/ 771 w 202"/>
                    <a:gd name="T7" fmla="*/ 117 h 15"/>
                    <a:gd name="T8" fmla="*/ 815 w 202"/>
                    <a:gd name="T9" fmla="*/ 49 h 15"/>
                    <a:gd name="T10" fmla="*/ 815 w 202"/>
                    <a:gd name="T11" fmla="*/ 0 h 15"/>
                    <a:gd name="T12" fmla="*/ 0 w 202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2"/>
                    <a:gd name="T22" fmla="*/ 0 h 15"/>
                    <a:gd name="T23" fmla="*/ 202 w 202"/>
                    <a:gd name="T24" fmla="*/ 15 h 1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2" h="15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11"/>
                        <a:pt x="5" y="15"/>
                        <a:pt x="11" y="15"/>
                      </a:cubicBezTo>
                      <a:cubicBezTo>
                        <a:pt x="191" y="15"/>
                        <a:pt x="191" y="15"/>
                        <a:pt x="191" y="15"/>
                      </a:cubicBezTo>
                      <a:cubicBezTo>
                        <a:pt x="197" y="15"/>
                        <a:pt x="202" y="11"/>
                        <a:pt x="202" y="6"/>
                      </a:cubicBezTo>
                      <a:cubicBezTo>
                        <a:pt x="202" y="0"/>
                        <a:pt x="202" y="0"/>
                        <a:pt x="20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0303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" name="AutoShape 31"/>
                <p:cNvSpPr>
                  <a:spLocks noChangeArrowheads="1"/>
                </p:cNvSpPr>
                <p:nvPr/>
              </p:nvSpPr>
              <p:spPr bwMode="auto">
                <a:xfrm>
                  <a:off x="2970" y="3827"/>
                  <a:ext cx="130" cy="10"/>
                </a:xfrm>
                <a:custGeom>
                  <a:avLst/>
                  <a:gdLst>
                    <a:gd name="T0" fmla="*/ 815 w 202"/>
                    <a:gd name="T1" fmla="*/ 246 h 14"/>
                    <a:gd name="T2" fmla="*/ 771 w 202"/>
                    <a:gd name="T3" fmla="*/ 0 h 14"/>
                    <a:gd name="T4" fmla="*/ 44 w 202"/>
                    <a:gd name="T5" fmla="*/ 0 h 14"/>
                    <a:gd name="T6" fmla="*/ 0 w 202"/>
                    <a:gd name="T7" fmla="*/ 246 h 14"/>
                    <a:gd name="T8" fmla="*/ 0 w 202"/>
                    <a:gd name="T9" fmla="*/ 385 h 14"/>
                    <a:gd name="T10" fmla="*/ 815 w 202"/>
                    <a:gd name="T11" fmla="*/ 385 h 14"/>
                    <a:gd name="T12" fmla="*/ 815 w 202"/>
                    <a:gd name="T13" fmla="*/ 246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2"/>
                    <a:gd name="T22" fmla="*/ 0 h 14"/>
                    <a:gd name="T23" fmla="*/ 202 w 202"/>
                    <a:gd name="T24" fmla="*/ 14 h 1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2" h="14">
                      <a:moveTo>
                        <a:pt x="202" y="9"/>
                      </a:moveTo>
                      <a:cubicBezTo>
                        <a:pt x="202" y="4"/>
                        <a:pt x="197" y="0"/>
                        <a:pt x="191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5" y="0"/>
                        <a:pt x="0" y="4"/>
                        <a:pt x="0" y="9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202" y="14"/>
                        <a:pt x="202" y="14"/>
                        <a:pt x="202" y="14"/>
                      </a:cubicBezTo>
                      <a:lnTo>
                        <a:pt x="202" y="9"/>
                      </a:lnTo>
                      <a:close/>
                    </a:path>
                  </a:pathLst>
                </a:custGeom>
                <a:solidFill>
                  <a:srgbClr val="54545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5" name="Rectangle 32"/>
                <p:cNvSpPr>
                  <a:spLocks noChangeArrowheads="1"/>
                </p:cNvSpPr>
                <p:nvPr/>
              </p:nvSpPr>
              <p:spPr bwMode="auto">
                <a:xfrm>
                  <a:off x="2975" y="3580"/>
                  <a:ext cx="120" cy="37"/>
                </a:xfrm>
                <a:prstGeom prst="rect">
                  <a:avLst/>
                </a:prstGeom>
                <a:solidFill>
                  <a:srgbClr val="94949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6" name="Rectangle 33"/>
                <p:cNvSpPr>
                  <a:spLocks noChangeArrowheads="1"/>
                </p:cNvSpPr>
                <p:nvPr/>
              </p:nvSpPr>
              <p:spPr bwMode="auto">
                <a:xfrm>
                  <a:off x="3069" y="3606"/>
                  <a:ext cx="19" cy="6"/>
                </a:xfrm>
                <a:prstGeom prst="rect">
                  <a:avLst/>
                </a:prstGeom>
                <a:solidFill>
                  <a:srgbClr val="73737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7" name="Rectangle 34"/>
                <p:cNvSpPr>
                  <a:spLocks noChangeArrowheads="1"/>
                </p:cNvSpPr>
                <p:nvPr/>
              </p:nvSpPr>
              <p:spPr bwMode="auto">
                <a:xfrm>
                  <a:off x="2981" y="3586"/>
                  <a:ext cx="107" cy="15"/>
                </a:xfrm>
                <a:prstGeom prst="rect">
                  <a:avLst/>
                </a:prstGeom>
                <a:solidFill>
                  <a:srgbClr val="A9A9A9"/>
                </a:solidFill>
                <a:ln w="9360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" name="Rectangle 35"/>
                <p:cNvSpPr>
                  <a:spLocks noChangeArrowheads="1"/>
                </p:cNvSpPr>
                <p:nvPr/>
              </p:nvSpPr>
              <p:spPr bwMode="auto">
                <a:xfrm>
                  <a:off x="2975" y="3619"/>
                  <a:ext cx="120" cy="37"/>
                </a:xfrm>
                <a:prstGeom prst="rect">
                  <a:avLst/>
                </a:prstGeom>
                <a:solidFill>
                  <a:srgbClr val="94949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9" name="Rectangle 36"/>
                <p:cNvSpPr>
                  <a:spLocks noChangeArrowheads="1"/>
                </p:cNvSpPr>
                <p:nvPr/>
              </p:nvSpPr>
              <p:spPr bwMode="auto">
                <a:xfrm>
                  <a:off x="3069" y="3645"/>
                  <a:ext cx="19" cy="6"/>
                </a:xfrm>
                <a:prstGeom prst="rect">
                  <a:avLst/>
                </a:prstGeom>
                <a:solidFill>
                  <a:srgbClr val="73737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0" name="Rectangle 37"/>
                <p:cNvSpPr>
                  <a:spLocks noChangeArrowheads="1"/>
                </p:cNvSpPr>
                <p:nvPr/>
              </p:nvSpPr>
              <p:spPr bwMode="auto">
                <a:xfrm>
                  <a:off x="2981" y="3625"/>
                  <a:ext cx="107" cy="15"/>
                </a:xfrm>
                <a:prstGeom prst="rect">
                  <a:avLst/>
                </a:prstGeom>
                <a:solidFill>
                  <a:srgbClr val="A9A9A9"/>
                </a:solidFill>
                <a:ln w="9360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" name="Rectangle 38"/>
                <p:cNvSpPr>
                  <a:spLocks noChangeArrowheads="1"/>
                </p:cNvSpPr>
                <p:nvPr/>
              </p:nvSpPr>
              <p:spPr bwMode="auto">
                <a:xfrm>
                  <a:off x="2975" y="3659"/>
                  <a:ext cx="120" cy="37"/>
                </a:xfrm>
                <a:prstGeom prst="rect">
                  <a:avLst/>
                </a:prstGeom>
                <a:solidFill>
                  <a:srgbClr val="94949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2" name="Rectangle 39"/>
                <p:cNvSpPr>
                  <a:spLocks noChangeArrowheads="1"/>
                </p:cNvSpPr>
                <p:nvPr/>
              </p:nvSpPr>
              <p:spPr bwMode="auto">
                <a:xfrm>
                  <a:off x="3069" y="3685"/>
                  <a:ext cx="19" cy="6"/>
                </a:xfrm>
                <a:prstGeom prst="rect">
                  <a:avLst/>
                </a:prstGeom>
                <a:solidFill>
                  <a:srgbClr val="73737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3" name="Rectangle 40"/>
                <p:cNvSpPr>
                  <a:spLocks noChangeArrowheads="1"/>
                </p:cNvSpPr>
                <p:nvPr/>
              </p:nvSpPr>
              <p:spPr bwMode="auto">
                <a:xfrm>
                  <a:off x="2981" y="3665"/>
                  <a:ext cx="107" cy="15"/>
                </a:xfrm>
                <a:prstGeom prst="rect">
                  <a:avLst/>
                </a:prstGeom>
                <a:solidFill>
                  <a:srgbClr val="A9A9A9"/>
                </a:solidFill>
                <a:ln w="9360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46" name="Rectangle 41"/>
          <p:cNvSpPr>
            <a:spLocks noChangeArrowheads="1"/>
          </p:cNvSpPr>
          <p:nvPr/>
        </p:nvSpPr>
        <p:spPr bwMode="auto">
          <a:xfrm>
            <a:off x="6975921" y="3434358"/>
            <a:ext cx="268288" cy="215900"/>
          </a:xfrm>
          <a:prstGeom prst="rect">
            <a:avLst/>
          </a:prstGeom>
          <a:solidFill>
            <a:srgbClr val="EC7404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47" name="Rectangle 42"/>
          <p:cNvSpPr>
            <a:spLocks noChangeArrowheads="1"/>
          </p:cNvSpPr>
          <p:nvPr/>
        </p:nvSpPr>
        <p:spPr bwMode="auto">
          <a:xfrm>
            <a:off x="7375971" y="3434358"/>
            <a:ext cx="268288" cy="215900"/>
          </a:xfrm>
          <a:prstGeom prst="rect">
            <a:avLst/>
          </a:prstGeom>
          <a:solidFill>
            <a:srgbClr val="FFD319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</a:rPr>
              <a:t>B</a:t>
            </a:r>
          </a:p>
        </p:txBody>
      </p:sp>
      <p:grpSp>
        <p:nvGrpSpPr>
          <p:cNvPr id="48" name="Group 43"/>
          <p:cNvGrpSpPr>
            <a:grpSpLocks/>
          </p:cNvGrpSpPr>
          <p:nvPr/>
        </p:nvGrpSpPr>
        <p:grpSpPr bwMode="auto">
          <a:xfrm>
            <a:off x="7777609" y="3434358"/>
            <a:ext cx="666750" cy="214312"/>
            <a:chOff x="4763" y="2081"/>
            <a:chExt cx="420" cy="135"/>
          </a:xfrm>
        </p:grpSpPr>
        <p:sp>
          <p:nvSpPr>
            <p:cNvPr id="49" name="Rectangle 44"/>
            <p:cNvSpPr>
              <a:spLocks noChangeArrowheads="1"/>
            </p:cNvSpPr>
            <p:nvPr/>
          </p:nvSpPr>
          <p:spPr bwMode="auto">
            <a:xfrm>
              <a:off x="4763" y="2081"/>
              <a:ext cx="169" cy="136"/>
            </a:xfrm>
            <a:prstGeom prst="rect">
              <a:avLst/>
            </a:prstGeom>
            <a:solidFill>
              <a:srgbClr val="006FB7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 dirty="0"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50" name="Rectangle 45"/>
            <p:cNvSpPr>
              <a:spLocks noChangeArrowheads="1"/>
            </p:cNvSpPr>
            <p:nvPr/>
          </p:nvSpPr>
          <p:spPr bwMode="auto">
            <a:xfrm>
              <a:off x="5015" y="2081"/>
              <a:ext cx="169" cy="136"/>
            </a:xfrm>
            <a:prstGeom prst="rect">
              <a:avLst/>
            </a:prstGeom>
            <a:solidFill>
              <a:srgbClr val="8FB517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 dirty="0">
                  <a:solidFill>
                    <a:srgbClr val="FFFFFF"/>
                  </a:solidFill>
                </a:rPr>
                <a:t>D</a:t>
              </a:r>
            </a:p>
          </p:txBody>
        </p:sp>
      </p:grpSp>
      <p:sp>
        <p:nvSpPr>
          <p:cNvPr id="51" name="Rectangle 46"/>
          <p:cNvSpPr>
            <a:spLocks noChangeArrowheads="1"/>
          </p:cNvSpPr>
          <p:nvPr/>
        </p:nvSpPr>
        <p:spPr bwMode="auto">
          <a:xfrm>
            <a:off x="7375971" y="4128095"/>
            <a:ext cx="268288" cy="215900"/>
          </a:xfrm>
          <a:prstGeom prst="rect">
            <a:avLst/>
          </a:prstGeom>
          <a:solidFill>
            <a:srgbClr val="72BBE0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>
                <a:solidFill>
                  <a:srgbClr val="FFFFFF"/>
                </a:solidFill>
              </a:rPr>
              <a:t>E</a:t>
            </a:r>
          </a:p>
        </p:txBody>
      </p:sp>
      <p:sp>
        <p:nvSpPr>
          <p:cNvPr id="52" name="Rectangle 47"/>
          <p:cNvSpPr>
            <a:spLocks noChangeArrowheads="1"/>
          </p:cNvSpPr>
          <p:nvPr/>
        </p:nvSpPr>
        <p:spPr bwMode="auto">
          <a:xfrm>
            <a:off x="6975921" y="4128095"/>
            <a:ext cx="268288" cy="215900"/>
          </a:xfrm>
          <a:prstGeom prst="rect">
            <a:avLst/>
          </a:prstGeom>
          <a:solidFill>
            <a:srgbClr val="8FB517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</a:rPr>
              <a:t>D</a:t>
            </a:r>
          </a:p>
        </p:txBody>
      </p:sp>
      <p:grpSp>
        <p:nvGrpSpPr>
          <p:cNvPr id="53" name="Group 48"/>
          <p:cNvGrpSpPr>
            <a:grpSpLocks/>
          </p:cNvGrpSpPr>
          <p:nvPr/>
        </p:nvGrpSpPr>
        <p:grpSpPr bwMode="auto">
          <a:xfrm>
            <a:off x="4837559" y="3102570"/>
            <a:ext cx="382587" cy="652463"/>
            <a:chOff x="2911" y="1872"/>
            <a:chExt cx="241" cy="411"/>
          </a:xfrm>
        </p:grpSpPr>
        <p:pic>
          <p:nvPicPr>
            <p:cNvPr id="54" name="Picture 49"/>
            <p:cNvPicPr>
              <a:picLocks noChangeAspect="1" noChangeArrowheads="1"/>
            </p:cNvPicPr>
            <p:nvPr/>
          </p:nvPicPr>
          <p:blipFill>
            <a:blip r:embed="rId3" cstate="print">
              <a:lum bright="18000"/>
            </a:blip>
            <a:srcRect/>
            <a:stretch>
              <a:fillRect/>
            </a:stretch>
          </p:blipFill>
          <p:spPr bwMode="auto">
            <a:xfrm>
              <a:off x="2911" y="2230"/>
              <a:ext cx="242" cy="5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grpSp>
          <p:nvGrpSpPr>
            <p:cNvPr id="55" name="Group 50"/>
            <p:cNvGrpSpPr>
              <a:grpSpLocks/>
            </p:cNvGrpSpPr>
            <p:nvPr/>
          </p:nvGrpSpPr>
          <p:grpSpPr bwMode="auto">
            <a:xfrm>
              <a:off x="2959" y="1872"/>
              <a:ext cx="152" cy="385"/>
              <a:chOff x="2959" y="1872"/>
              <a:chExt cx="152" cy="385"/>
            </a:xfrm>
          </p:grpSpPr>
          <p:grpSp>
            <p:nvGrpSpPr>
              <p:cNvPr id="56" name="Group 51"/>
              <p:cNvGrpSpPr>
                <a:grpSpLocks/>
              </p:cNvGrpSpPr>
              <p:nvPr/>
            </p:nvGrpSpPr>
            <p:grpSpPr bwMode="auto">
              <a:xfrm>
                <a:off x="2959" y="1872"/>
                <a:ext cx="152" cy="385"/>
                <a:chOff x="2959" y="1872"/>
                <a:chExt cx="152" cy="385"/>
              </a:xfrm>
            </p:grpSpPr>
            <p:sp>
              <p:nvSpPr>
                <p:cNvPr id="76" name="AutoShape 52"/>
                <p:cNvSpPr>
                  <a:spLocks noChangeArrowheads="1"/>
                </p:cNvSpPr>
                <p:nvPr/>
              </p:nvSpPr>
              <p:spPr bwMode="auto">
                <a:xfrm>
                  <a:off x="2959" y="1872"/>
                  <a:ext cx="152" cy="385"/>
                </a:xfrm>
                <a:custGeom>
                  <a:avLst/>
                  <a:gdLst>
                    <a:gd name="T0" fmla="*/ 144 w 236"/>
                    <a:gd name="T1" fmla="*/ 0 h 438"/>
                    <a:gd name="T2" fmla="*/ 40 w 236"/>
                    <a:gd name="T3" fmla="*/ 0 h 438"/>
                    <a:gd name="T4" fmla="*/ 0 w 236"/>
                    <a:gd name="T5" fmla="*/ 3737 h 438"/>
                    <a:gd name="T6" fmla="*/ 0 w 236"/>
                    <a:gd name="T7" fmla="*/ 176785 h 438"/>
                    <a:gd name="T8" fmla="*/ 40 w 236"/>
                    <a:gd name="T9" fmla="*/ 180861 h 438"/>
                    <a:gd name="T10" fmla="*/ 923 w 236"/>
                    <a:gd name="T11" fmla="*/ 180861 h 438"/>
                    <a:gd name="T12" fmla="*/ 963 w 236"/>
                    <a:gd name="T13" fmla="*/ 176785 h 438"/>
                    <a:gd name="T14" fmla="*/ 963 w 236"/>
                    <a:gd name="T15" fmla="*/ 164260 h 438"/>
                    <a:gd name="T16" fmla="*/ 144 w 236"/>
                    <a:gd name="T17" fmla="*/ 0 h 43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36"/>
                    <a:gd name="T28" fmla="*/ 0 h 438"/>
                    <a:gd name="T29" fmla="*/ 236 w 236"/>
                    <a:gd name="T30" fmla="*/ 438 h 43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36" h="438">
                      <a:moveTo>
                        <a:pt x="35" y="0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5" y="0"/>
                        <a:pt x="0" y="4"/>
                        <a:pt x="0" y="9"/>
                      </a:cubicBezTo>
                      <a:cubicBezTo>
                        <a:pt x="0" y="428"/>
                        <a:pt x="0" y="428"/>
                        <a:pt x="0" y="428"/>
                      </a:cubicBezTo>
                      <a:cubicBezTo>
                        <a:pt x="0" y="434"/>
                        <a:pt x="5" y="438"/>
                        <a:pt x="10" y="438"/>
                      </a:cubicBezTo>
                      <a:cubicBezTo>
                        <a:pt x="226" y="438"/>
                        <a:pt x="226" y="438"/>
                        <a:pt x="226" y="438"/>
                      </a:cubicBezTo>
                      <a:cubicBezTo>
                        <a:pt x="231" y="438"/>
                        <a:pt x="236" y="434"/>
                        <a:pt x="236" y="428"/>
                      </a:cubicBezTo>
                      <a:cubicBezTo>
                        <a:pt x="236" y="398"/>
                        <a:pt x="236" y="398"/>
                        <a:pt x="236" y="398"/>
                      </a:cubicBezTo>
                      <a:lnTo>
                        <a:pt x="35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6FB7"/>
                    </a:gs>
                    <a:gs pos="100000">
                      <a:srgbClr val="B5CEED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7" name="AutoShape 53"/>
                <p:cNvSpPr>
                  <a:spLocks noChangeArrowheads="1"/>
                </p:cNvSpPr>
                <p:nvPr/>
              </p:nvSpPr>
              <p:spPr bwMode="auto">
                <a:xfrm>
                  <a:off x="2981" y="1872"/>
                  <a:ext cx="129" cy="350"/>
                </a:xfrm>
                <a:custGeom>
                  <a:avLst/>
                  <a:gdLst>
                    <a:gd name="T0" fmla="*/ 794 w 201"/>
                    <a:gd name="T1" fmla="*/ 3834 h 398"/>
                    <a:gd name="T2" fmla="*/ 755 w 201"/>
                    <a:gd name="T3" fmla="*/ 0 h 398"/>
                    <a:gd name="T4" fmla="*/ 0 w 201"/>
                    <a:gd name="T5" fmla="*/ 0 h 398"/>
                    <a:gd name="T6" fmla="*/ 794 w 201"/>
                    <a:gd name="T7" fmla="*/ 166611 h 398"/>
                    <a:gd name="T8" fmla="*/ 794 w 201"/>
                    <a:gd name="T9" fmla="*/ 3834 h 39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1"/>
                    <a:gd name="T16" fmla="*/ 0 h 398"/>
                    <a:gd name="T17" fmla="*/ 201 w 201"/>
                    <a:gd name="T18" fmla="*/ 398 h 39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1" h="398">
                      <a:moveTo>
                        <a:pt x="201" y="9"/>
                      </a:moveTo>
                      <a:cubicBezTo>
                        <a:pt x="201" y="4"/>
                        <a:pt x="196" y="0"/>
                        <a:pt x="19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01" y="398"/>
                        <a:pt x="201" y="398"/>
                        <a:pt x="201" y="398"/>
                      </a:cubicBezTo>
                      <a:lnTo>
                        <a:pt x="201" y="9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B5CEED"/>
                    </a:gs>
                    <a:gs pos="100000">
                      <a:srgbClr val="006FB7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57" name="AutoShape 54"/>
              <p:cNvSpPr>
                <a:spLocks noChangeArrowheads="1"/>
              </p:cNvSpPr>
              <p:nvPr/>
            </p:nvSpPr>
            <p:spPr bwMode="auto">
              <a:xfrm>
                <a:off x="2993" y="1882"/>
                <a:ext cx="107" cy="222"/>
              </a:xfrm>
              <a:custGeom>
                <a:avLst/>
                <a:gdLst>
                  <a:gd name="T0" fmla="*/ 647 w 166"/>
                  <a:gd name="T1" fmla="*/ 303721 h 234"/>
                  <a:gd name="T2" fmla="*/ 674 w 166"/>
                  <a:gd name="T3" fmla="*/ 294490 h 234"/>
                  <a:gd name="T4" fmla="*/ 674 w 166"/>
                  <a:gd name="T5" fmla="*/ 7874 h 234"/>
                  <a:gd name="T6" fmla="*/ 647 w 166"/>
                  <a:gd name="T7" fmla="*/ 0 h 234"/>
                  <a:gd name="T8" fmla="*/ 0 w 166"/>
                  <a:gd name="T9" fmla="*/ 0 h 234"/>
                  <a:gd name="T10" fmla="*/ 487 w 166"/>
                  <a:gd name="T11" fmla="*/ 303721 h 234"/>
                  <a:gd name="T12" fmla="*/ 647 w 166"/>
                  <a:gd name="T13" fmla="*/ 303721 h 2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6"/>
                  <a:gd name="T22" fmla="*/ 0 h 234"/>
                  <a:gd name="T23" fmla="*/ 166 w 166"/>
                  <a:gd name="T24" fmla="*/ 234 h 2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6" h="234">
                    <a:moveTo>
                      <a:pt x="159" y="234"/>
                    </a:moveTo>
                    <a:cubicBezTo>
                      <a:pt x="163" y="234"/>
                      <a:pt x="166" y="231"/>
                      <a:pt x="166" y="227"/>
                    </a:cubicBezTo>
                    <a:cubicBezTo>
                      <a:pt x="166" y="6"/>
                      <a:pt x="166" y="6"/>
                      <a:pt x="166" y="6"/>
                    </a:cubicBezTo>
                    <a:cubicBezTo>
                      <a:pt x="166" y="3"/>
                      <a:pt x="163" y="0"/>
                      <a:pt x="15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0" y="234"/>
                      <a:pt x="120" y="234"/>
                      <a:pt x="120" y="234"/>
                    </a:cubicBezTo>
                    <a:lnTo>
                      <a:pt x="159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4D4D4D"/>
                  </a:gs>
                  <a:gs pos="100000">
                    <a:srgbClr val="19191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8" name="AutoShape 55"/>
              <p:cNvSpPr>
                <a:spLocks noChangeArrowheads="1"/>
              </p:cNvSpPr>
              <p:nvPr/>
            </p:nvSpPr>
            <p:spPr bwMode="auto">
              <a:xfrm>
                <a:off x="2970" y="1882"/>
                <a:ext cx="100" cy="222"/>
              </a:xfrm>
              <a:custGeom>
                <a:avLst/>
                <a:gdLst>
                  <a:gd name="T0" fmla="*/ 141 w 156"/>
                  <a:gd name="T1" fmla="*/ 0 h 234"/>
                  <a:gd name="T2" fmla="*/ 27 w 156"/>
                  <a:gd name="T3" fmla="*/ 0 h 234"/>
                  <a:gd name="T4" fmla="*/ 0 w 156"/>
                  <a:gd name="T5" fmla="*/ 7874 h 234"/>
                  <a:gd name="T6" fmla="*/ 0 w 156"/>
                  <a:gd name="T7" fmla="*/ 294490 h 234"/>
                  <a:gd name="T8" fmla="*/ 27 w 156"/>
                  <a:gd name="T9" fmla="*/ 303721 h 234"/>
                  <a:gd name="T10" fmla="*/ 608 w 156"/>
                  <a:gd name="T11" fmla="*/ 303721 h 234"/>
                  <a:gd name="T12" fmla="*/ 141 w 156"/>
                  <a:gd name="T13" fmla="*/ 0 h 2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6"/>
                  <a:gd name="T22" fmla="*/ 0 h 234"/>
                  <a:gd name="T23" fmla="*/ 156 w 156"/>
                  <a:gd name="T24" fmla="*/ 234 h 2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6" h="234">
                    <a:moveTo>
                      <a:pt x="36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231"/>
                      <a:pt x="3" y="234"/>
                      <a:pt x="7" y="234"/>
                    </a:cubicBezTo>
                    <a:cubicBezTo>
                      <a:pt x="156" y="234"/>
                      <a:pt x="156" y="234"/>
                      <a:pt x="156" y="234"/>
                    </a:cubicBez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191919"/>
                  </a:gs>
                  <a:gs pos="100000">
                    <a:srgbClr val="4D4D4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9" name="Rectangle 56"/>
              <p:cNvSpPr>
                <a:spLocks noChangeArrowheads="1"/>
              </p:cNvSpPr>
              <p:nvPr/>
            </p:nvSpPr>
            <p:spPr bwMode="auto">
              <a:xfrm>
                <a:off x="2975" y="1892"/>
                <a:ext cx="120" cy="37"/>
              </a:xfrm>
              <a:prstGeom prst="rect">
                <a:avLst/>
              </a:pr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" name="Rectangle 57"/>
              <p:cNvSpPr>
                <a:spLocks noChangeArrowheads="1"/>
              </p:cNvSpPr>
              <p:nvPr/>
            </p:nvSpPr>
            <p:spPr bwMode="auto">
              <a:xfrm>
                <a:off x="2975" y="1931"/>
                <a:ext cx="120" cy="37"/>
              </a:xfrm>
              <a:prstGeom prst="rect">
                <a:avLst/>
              </a:pr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" name="Rectangle 58"/>
              <p:cNvSpPr>
                <a:spLocks noChangeArrowheads="1"/>
              </p:cNvSpPr>
              <p:nvPr/>
            </p:nvSpPr>
            <p:spPr bwMode="auto">
              <a:xfrm>
                <a:off x="3069" y="1957"/>
                <a:ext cx="19" cy="6"/>
              </a:xfrm>
              <a:prstGeom prst="rect">
                <a:avLst/>
              </a:prstGeom>
              <a:solidFill>
                <a:srgbClr val="73737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" name="Rectangle 59"/>
              <p:cNvSpPr>
                <a:spLocks noChangeArrowheads="1"/>
              </p:cNvSpPr>
              <p:nvPr/>
            </p:nvSpPr>
            <p:spPr bwMode="auto">
              <a:xfrm>
                <a:off x="2981" y="1937"/>
                <a:ext cx="107" cy="15"/>
              </a:xfrm>
              <a:prstGeom prst="rect">
                <a:avLst/>
              </a:prstGeom>
              <a:solidFill>
                <a:srgbClr val="A9A9A9"/>
              </a:solidFill>
              <a:ln w="936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3" name="Rectangle 60"/>
              <p:cNvSpPr>
                <a:spLocks noChangeArrowheads="1"/>
              </p:cNvSpPr>
              <p:nvPr/>
            </p:nvSpPr>
            <p:spPr bwMode="auto">
              <a:xfrm>
                <a:off x="3069" y="1918"/>
                <a:ext cx="19" cy="5"/>
              </a:xfrm>
              <a:prstGeom prst="rect">
                <a:avLst/>
              </a:prstGeom>
              <a:solidFill>
                <a:srgbClr val="73737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4" name="Rectangle 61"/>
              <p:cNvSpPr>
                <a:spLocks noChangeArrowheads="1"/>
              </p:cNvSpPr>
              <p:nvPr/>
            </p:nvSpPr>
            <p:spPr bwMode="auto">
              <a:xfrm>
                <a:off x="2981" y="1897"/>
                <a:ext cx="107" cy="16"/>
              </a:xfrm>
              <a:prstGeom prst="rect">
                <a:avLst/>
              </a:prstGeom>
              <a:solidFill>
                <a:srgbClr val="A9A9A9"/>
              </a:solidFill>
              <a:ln w="936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5" name="AutoShape 62"/>
              <p:cNvSpPr>
                <a:spLocks noChangeArrowheads="1"/>
              </p:cNvSpPr>
              <p:nvPr/>
            </p:nvSpPr>
            <p:spPr bwMode="auto">
              <a:xfrm>
                <a:off x="2970" y="2228"/>
                <a:ext cx="130" cy="10"/>
              </a:xfrm>
              <a:custGeom>
                <a:avLst/>
                <a:gdLst>
                  <a:gd name="T0" fmla="*/ 0 w 202"/>
                  <a:gd name="T1" fmla="*/ 0 h 15"/>
                  <a:gd name="T2" fmla="*/ 0 w 202"/>
                  <a:gd name="T3" fmla="*/ 49 h 15"/>
                  <a:gd name="T4" fmla="*/ 44 w 202"/>
                  <a:gd name="T5" fmla="*/ 117 h 15"/>
                  <a:gd name="T6" fmla="*/ 771 w 202"/>
                  <a:gd name="T7" fmla="*/ 117 h 15"/>
                  <a:gd name="T8" fmla="*/ 815 w 202"/>
                  <a:gd name="T9" fmla="*/ 49 h 15"/>
                  <a:gd name="T10" fmla="*/ 815 w 202"/>
                  <a:gd name="T11" fmla="*/ 0 h 15"/>
                  <a:gd name="T12" fmla="*/ 0 w 202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2"/>
                  <a:gd name="T22" fmla="*/ 0 h 15"/>
                  <a:gd name="T23" fmla="*/ 202 w 202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2" h="15">
                    <a:moveTo>
                      <a:pt x="0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11"/>
                      <a:pt x="5" y="15"/>
                      <a:pt x="11" y="15"/>
                    </a:cubicBezTo>
                    <a:cubicBezTo>
                      <a:pt x="191" y="15"/>
                      <a:pt x="191" y="15"/>
                      <a:pt x="191" y="15"/>
                    </a:cubicBezTo>
                    <a:cubicBezTo>
                      <a:pt x="197" y="15"/>
                      <a:pt x="202" y="11"/>
                      <a:pt x="202" y="6"/>
                    </a:cubicBezTo>
                    <a:cubicBezTo>
                      <a:pt x="202" y="0"/>
                      <a:pt x="202" y="0"/>
                      <a:pt x="20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6" name="AutoShape 63"/>
              <p:cNvSpPr>
                <a:spLocks noChangeArrowheads="1"/>
              </p:cNvSpPr>
              <p:nvPr/>
            </p:nvSpPr>
            <p:spPr bwMode="auto">
              <a:xfrm>
                <a:off x="2970" y="2218"/>
                <a:ext cx="130" cy="10"/>
              </a:xfrm>
              <a:custGeom>
                <a:avLst/>
                <a:gdLst>
                  <a:gd name="T0" fmla="*/ 815 w 202"/>
                  <a:gd name="T1" fmla="*/ 246 h 14"/>
                  <a:gd name="T2" fmla="*/ 771 w 202"/>
                  <a:gd name="T3" fmla="*/ 0 h 14"/>
                  <a:gd name="T4" fmla="*/ 44 w 202"/>
                  <a:gd name="T5" fmla="*/ 0 h 14"/>
                  <a:gd name="T6" fmla="*/ 0 w 202"/>
                  <a:gd name="T7" fmla="*/ 246 h 14"/>
                  <a:gd name="T8" fmla="*/ 0 w 202"/>
                  <a:gd name="T9" fmla="*/ 385 h 14"/>
                  <a:gd name="T10" fmla="*/ 815 w 202"/>
                  <a:gd name="T11" fmla="*/ 385 h 14"/>
                  <a:gd name="T12" fmla="*/ 815 w 202"/>
                  <a:gd name="T13" fmla="*/ 246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2"/>
                  <a:gd name="T22" fmla="*/ 0 h 14"/>
                  <a:gd name="T23" fmla="*/ 202 w 202"/>
                  <a:gd name="T24" fmla="*/ 14 h 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2" h="14">
                    <a:moveTo>
                      <a:pt x="202" y="9"/>
                    </a:moveTo>
                    <a:cubicBezTo>
                      <a:pt x="202" y="4"/>
                      <a:pt x="197" y="0"/>
                      <a:pt x="19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02" y="14"/>
                      <a:pt x="202" y="14"/>
                      <a:pt x="202" y="14"/>
                    </a:cubicBezTo>
                    <a:lnTo>
                      <a:pt x="202" y="9"/>
                    </a:lnTo>
                    <a:close/>
                  </a:path>
                </a:pathLst>
              </a:custGeom>
              <a:solidFill>
                <a:srgbClr val="54545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7" name="Rectangle 64"/>
              <p:cNvSpPr>
                <a:spLocks noChangeArrowheads="1"/>
              </p:cNvSpPr>
              <p:nvPr/>
            </p:nvSpPr>
            <p:spPr bwMode="auto">
              <a:xfrm>
                <a:off x="2975" y="1971"/>
                <a:ext cx="120" cy="37"/>
              </a:xfrm>
              <a:prstGeom prst="rect">
                <a:avLst/>
              </a:pr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" name="Rectangle 65"/>
              <p:cNvSpPr>
                <a:spLocks noChangeArrowheads="1"/>
              </p:cNvSpPr>
              <p:nvPr/>
            </p:nvSpPr>
            <p:spPr bwMode="auto">
              <a:xfrm>
                <a:off x="3069" y="1997"/>
                <a:ext cx="19" cy="6"/>
              </a:xfrm>
              <a:prstGeom prst="rect">
                <a:avLst/>
              </a:prstGeom>
              <a:solidFill>
                <a:srgbClr val="73737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9" name="Rectangle 66"/>
              <p:cNvSpPr>
                <a:spLocks noChangeArrowheads="1"/>
              </p:cNvSpPr>
              <p:nvPr/>
            </p:nvSpPr>
            <p:spPr bwMode="auto">
              <a:xfrm>
                <a:off x="2981" y="1977"/>
                <a:ext cx="107" cy="15"/>
              </a:xfrm>
              <a:prstGeom prst="rect">
                <a:avLst/>
              </a:prstGeom>
              <a:solidFill>
                <a:srgbClr val="A9A9A9"/>
              </a:solidFill>
              <a:ln w="936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0" name="Rectangle 67"/>
              <p:cNvSpPr>
                <a:spLocks noChangeArrowheads="1"/>
              </p:cNvSpPr>
              <p:nvPr/>
            </p:nvSpPr>
            <p:spPr bwMode="auto">
              <a:xfrm>
                <a:off x="2975" y="2010"/>
                <a:ext cx="120" cy="37"/>
              </a:xfrm>
              <a:prstGeom prst="rect">
                <a:avLst/>
              </a:pr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1" name="Rectangle 68"/>
              <p:cNvSpPr>
                <a:spLocks noChangeArrowheads="1"/>
              </p:cNvSpPr>
              <p:nvPr/>
            </p:nvSpPr>
            <p:spPr bwMode="auto">
              <a:xfrm>
                <a:off x="3069" y="2036"/>
                <a:ext cx="19" cy="6"/>
              </a:xfrm>
              <a:prstGeom prst="rect">
                <a:avLst/>
              </a:prstGeom>
              <a:solidFill>
                <a:srgbClr val="73737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" name="Rectangle 69"/>
              <p:cNvSpPr>
                <a:spLocks noChangeArrowheads="1"/>
              </p:cNvSpPr>
              <p:nvPr/>
            </p:nvSpPr>
            <p:spPr bwMode="auto">
              <a:xfrm>
                <a:off x="2981" y="2016"/>
                <a:ext cx="107" cy="15"/>
              </a:xfrm>
              <a:prstGeom prst="rect">
                <a:avLst/>
              </a:prstGeom>
              <a:solidFill>
                <a:srgbClr val="A9A9A9"/>
              </a:solidFill>
              <a:ln w="936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" name="Rectangle 70"/>
              <p:cNvSpPr>
                <a:spLocks noChangeArrowheads="1"/>
              </p:cNvSpPr>
              <p:nvPr/>
            </p:nvSpPr>
            <p:spPr bwMode="auto">
              <a:xfrm>
                <a:off x="2975" y="2050"/>
                <a:ext cx="120" cy="37"/>
              </a:xfrm>
              <a:prstGeom prst="rect">
                <a:avLst/>
              </a:pr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" name="Rectangle 71"/>
              <p:cNvSpPr>
                <a:spLocks noChangeArrowheads="1"/>
              </p:cNvSpPr>
              <p:nvPr/>
            </p:nvSpPr>
            <p:spPr bwMode="auto">
              <a:xfrm>
                <a:off x="3069" y="2076"/>
                <a:ext cx="19" cy="6"/>
              </a:xfrm>
              <a:prstGeom prst="rect">
                <a:avLst/>
              </a:prstGeom>
              <a:solidFill>
                <a:srgbClr val="73737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5" name="Rectangle 72"/>
              <p:cNvSpPr>
                <a:spLocks noChangeArrowheads="1"/>
              </p:cNvSpPr>
              <p:nvPr/>
            </p:nvSpPr>
            <p:spPr bwMode="auto">
              <a:xfrm>
                <a:off x="2981" y="2056"/>
                <a:ext cx="107" cy="15"/>
              </a:xfrm>
              <a:prstGeom prst="rect">
                <a:avLst/>
              </a:prstGeom>
              <a:solidFill>
                <a:srgbClr val="A9A9A9"/>
              </a:solidFill>
              <a:ln w="936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78" name="Line 73"/>
          <p:cNvSpPr>
            <a:spLocks noChangeShapeType="1"/>
          </p:cNvSpPr>
          <p:nvPr/>
        </p:nvSpPr>
        <p:spPr bwMode="auto">
          <a:xfrm flipV="1">
            <a:off x="5221734" y="6261695"/>
            <a:ext cx="3814762" cy="6350"/>
          </a:xfrm>
          <a:prstGeom prst="line">
            <a:avLst/>
          </a:prstGeom>
          <a:noFill/>
          <a:ln w="19080" cap="rnd">
            <a:solidFill>
              <a:srgbClr val="006FB7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9" name="Line 74"/>
          <p:cNvSpPr>
            <a:spLocks noChangeShapeType="1"/>
          </p:cNvSpPr>
          <p:nvPr/>
        </p:nvSpPr>
        <p:spPr bwMode="auto">
          <a:xfrm flipV="1">
            <a:off x="5221734" y="3710583"/>
            <a:ext cx="3814762" cy="6350"/>
          </a:xfrm>
          <a:prstGeom prst="line">
            <a:avLst/>
          </a:prstGeom>
          <a:noFill/>
          <a:ln w="19080" cap="rnd">
            <a:solidFill>
              <a:srgbClr val="006FB7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0" name="Line 75"/>
          <p:cNvSpPr>
            <a:spLocks noChangeShapeType="1"/>
          </p:cNvSpPr>
          <p:nvPr/>
        </p:nvSpPr>
        <p:spPr bwMode="auto">
          <a:xfrm flipV="1">
            <a:off x="5221734" y="4409083"/>
            <a:ext cx="3814762" cy="6350"/>
          </a:xfrm>
          <a:prstGeom prst="line">
            <a:avLst/>
          </a:prstGeom>
          <a:noFill/>
          <a:ln w="19080" cap="rnd">
            <a:solidFill>
              <a:srgbClr val="006FB7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81" name="Group 76"/>
          <p:cNvGrpSpPr>
            <a:grpSpLocks/>
          </p:cNvGrpSpPr>
          <p:nvPr/>
        </p:nvGrpSpPr>
        <p:grpSpPr bwMode="auto">
          <a:xfrm>
            <a:off x="4837559" y="3801070"/>
            <a:ext cx="382587" cy="652463"/>
            <a:chOff x="2911" y="2312"/>
            <a:chExt cx="241" cy="411"/>
          </a:xfrm>
        </p:grpSpPr>
        <p:pic>
          <p:nvPicPr>
            <p:cNvPr id="82" name="Picture 77"/>
            <p:cNvPicPr>
              <a:picLocks noChangeAspect="1" noChangeArrowheads="1"/>
            </p:cNvPicPr>
            <p:nvPr/>
          </p:nvPicPr>
          <p:blipFill>
            <a:blip r:embed="rId3" cstate="print">
              <a:lum bright="18000"/>
            </a:blip>
            <a:srcRect/>
            <a:stretch>
              <a:fillRect/>
            </a:stretch>
          </p:blipFill>
          <p:spPr bwMode="auto">
            <a:xfrm>
              <a:off x="2911" y="2670"/>
              <a:ext cx="242" cy="5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grpSp>
          <p:nvGrpSpPr>
            <p:cNvPr id="83" name="Group 78"/>
            <p:cNvGrpSpPr>
              <a:grpSpLocks/>
            </p:cNvGrpSpPr>
            <p:nvPr/>
          </p:nvGrpSpPr>
          <p:grpSpPr bwMode="auto">
            <a:xfrm>
              <a:off x="2959" y="2312"/>
              <a:ext cx="152" cy="385"/>
              <a:chOff x="2959" y="2312"/>
              <a:chExt cx="152" cy="385"/>
            </a:xfrm>
          </p:grpSpPr>
          <p:grpSp>
            <p:nvGrpSpPr>
              <p:cNvPr id="84" name="Group 79"/>
              <p:cNvGrpSpPr>
                <a:grpSpLocks/>
              </p:cNvGrpSpPr>
              <p:nvPr/>
            </p:nvGrpSpPr>
            <p:grpSpPr bwMode="auto">
              <a:xfrm>
                <a:off x="2959" y="2312"/>
                <a:ext cx="152" cy="385"/>
                <a:chOff x="2959" y="2312"/>
                <a:chExt cx="152" cy="385"/>
              </a:xfrm>
            </p:grpSpPr>
            <p:sp>
              <p:nvSpPr>
                <p:cNvPr id="104" name="AutoShape 80"/>
                <p:cNvSpPr>
                  <a:spLocks noChangeArrowheads="1"/>
                </p:cNvSpPr>
                <p:nvPr/>
              </p:nvSpPr>
              <p:spPr bwMode="auto">
                <a:xfrm>
                  <a:off x="2959" y="2312"/>
                  <a:ext cx="152" cy="385"/>
                </a:xfrm>
                <a:custGeom>
                  <a:avLst/>
                  <a:gdLst>
                    <a:gd name="T0" fmla="*/ 144 w 236"/>
                    <a:gd name="T1" fmla="*/ 0 h 438"/>
                    <a:gd name="T2" fmla="*/ 40 w 236"/>
                    <a:gd name="T3" fmla="*/ 0 h 438"/>
                    <a:gd name="T4" fmla="*/ 0 w 236"/>
                    <a:gd name="T5" fmla="*/ 3737 h 438"/>
                    <a:gd name="T6" fmla="*/ 0 w 236"/>
                    <a:gd name="T7" fmla="*/ 176785 h 438"/>
                    <a:gd name="T8" fmla="*/ 40 w 236"/>
                    <a:gd name="T9" fmla="*/ 180861 h 438"/>
                    <a:gd name="T10" fmla="*/ 923 w 236"/>
                    <a:gd name="T11" fmla="*/ 180861 h 438"/>
                    <a:gd name="T12" fmla="*/ 963 w 236"/>
                    <a:gd name="T13" fmla="*/ 176785 h 438"/>
                    <a:gd name="T14" fmla="*/ 963 w 236"/>
                    <a:gd name="T15" fmla="*/ 164260 h 438"/>
                    <a:gd name="T16" fmla="*/ 144 w 236"/>
                    <a:gd name="T17" fmla="*/ 0 h 43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36"/>
                    <a:gd name="T28" fmla="*/ 0 h 438"/>
                    <a:gd name="T29" fmla="*/ 236 w 236"/>
                    <a:gd name="T30" fmla="*/ 438 h 43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36" h="438">
                      <a:moveTo>
                        <a:pt x="35" y="0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5" y="0"/>
                        <a:pt x="0" y="4"/>
                        <a:pt x="0" y="9"/>
                      </a:cubicBezTo>
                      <a:cubicBezTo>
                        <a:pt x="0" y="428"/>
                        <a:pt x="0" y="428"/>
                        <a:pt x="0" y="428"/>
                      </a:cubicBezTo>
                      <a:cubicBezTo>
                        <a:pt x="0" y="434"/>
                        <a:pt x="5" y="438"/>
                        <a:pt x="10" y="438"/>
                      </a:cubicBezTo>
                      <a:cubicBezTo>
                        <a:pt x="226" y="438"/>
                        <a:pt x="226" y="438"/>
                        <a:pt x="226" y="438"/>
                      </a:cubicBezTo>
                      <a:cubicBezTo>
                        <a:pt x="231" y="438"/>
                        <a:pt x="236" y="434"/>
                        <a:pt x="236" y="428"/>
                      </a:cubicBezTo>
                      <a:cubicBezTo>
                        <a:pt x="236" y="398"/>
                        <a:pt x="236" y="398"/>
                        <a:pt x="236" y="398"/>
                      </a:cubicBezTo>
                      <a:lnTo>
                        <a:pt x="35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6FB7"/>
                    </a:gs>
                    <a:gs pos="100000">
                      <a:srgbClr val="B5CEED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" name="AutoShape 81"/>
                <p:cNvSpPr>
                  <a:spLocks noChangeArrowheads="1"/>
                </p:cNvSpPr>
                <p:nvPr/>
              </p:nvSpPr>
              <p:spPr bwMode="auto">
                <a:xfrm>
                  <a:off x="2981" y="2312"/>
                  <a:ext cx="129" cy="350"/>
                </a:xfrm>
                <a:custGeom>
                  <a:avLst/>
                  <a:gdLst>
                    <a:gd name="T0" fmla="*/ 794 w 201"/>
                    <a:gd name="T1" fmla="*/ 3834 h 398"/>
                    <a:gd name="T2" fmla="*/ 755 w 201"/>
                    <a:gd name="T3" fmla="*/ 0 h 398"/>
                    <a:gd name="T4" fmla="*/ 0 w 201"/>
                    <a:gd name="T5" fmla="*/ 0 h 398"/>
                    <a:gd name="T6" fmla="*/ 794 w 201"/>
                    <a:gd name="T7" fmla="*/ 166611 h 398"/>
                    <a:gd name="T8" fmla="*/ 794 w 201"/>
                    <a:gd name="T9" fmla="*/ 3834 h 39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1"/>
                    <a:gd name="T16" fmla="*/ 0 h 398"/>
                    <a:gd name="T17" fmla="*/ 201 w 201"/>
                    <a:gd name="T18" fmla="*/ 398 h 39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1" h="398">
                      <a:moveTo>
                        <a:pt x="201" y="9"/>
                      </a:moveTo>
                      <a:cubicBezTo>
                        <a:pt x="201" y="4"/>
                        <a:pt x="196" y="0"/>
                        <a:pt x="19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01" y="398"/>
                        <a:pt x="201" y="398"/>
                        <a:pt x="201" y="398"/>
                      </a:cubicBezTo>
                      <a:lnTo>
                        <a:pt x="201" y="9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B5CEED"/>
                    </a:gs>
                    <a:gs pos="100000">
                      <a:srgbClr val="006FB7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85" name="AutoShape 82"/>
              <p:cNvSpPr>
                <a:spLocks noChangeArrowheads="1"/>
              </p:cNvSpPr>
              <p:nvPr/>
            </p:nvSpPr>
            <p:spPr bwMode="auto">
              <a:xfrm>
                <a:off x="2993" y="2322"/>
                <a:ext cx="107" cy="222"/>
              </a:xfrm>
              <a:custGeom>
                <a:avLst/>
                <a:gdLst>
                  <a:gd name="T0" fmla="*/ 647 w 166"/>
                  <a:gd name="T1" fmla="*/ 303721 h 234"/>
                  <a:gd name="T2" fmla="*/ 674 w 166"/>
                  <a:gd name="T3" fmla="*/ 294490 h 234"/>
                  <a:gd name="T4" fmla="*/ 674 w 166"/>
                  <a:gd name="T5" fmla="*/ 7874 h 234"/>
                  <a:gd name="T6" fmla="*/ 647 w 166"/>
                  <a:gd name="T7" fmla="*/ 0 h 234"/>
                  <a:gd name="T8" fmla="*/ 0 w 166"/>
                  <a:gd name="T9" fmla="*/ 0 h 234"/>
                  <a:gd name="T10" fmla="*/ 487 w 166"/>
                  <a:gd name="T11" fmla="*/ 303721 h 234"/>
                  <a:gd name="T12" fmla="*/ 647 w 166"/>
                  <a:gd name="T13" fmla="*/ 303721 h 2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6"/>
                  <a:gd name="T22" fmla="*/ 0 h 234"/>
                  <a:gd name="T23" fmla="*/ 166 w 166"/>
                  <a:gd name="T24" fmla="*/ 234 h 2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6" h="234">
                    <a:moveTo>
                      <a:pt x="159" y="234"/>
                    </a:moveTo>
                    <a:cubicBezTo>
                      <a:pt x="163" y="234"/>
                      <a:pt x="166" y="231"/>
                      <a:pt x="166" y="227"/>
                    </a:cubicBezTo>
                    <a:cubicBezTo>
                      <a:pt x="166" y="6"/>
                      <a:pt x="166" y="6"/>
                      <a:pt x="166" y="6"/>
                    </a:cubicBezTo>
                    <a:cubicBezTo>
                      <a:pt x="166" y="3"/>
                      <a:pt x="163" y="0"/>
                      <a:pt x="15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0" y="234"/>
                      <a:pt x="120" y="234"/>
                      <a:pt x="120" y="234"/>
                    </a:cubicBezTo>
                    <a:lnTo>
                      <a:pt x="159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4D4D4D"/>
                  </a:gs>
                  <a:gs pos="100000">
                    <a:srgbClr val="19191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6" name="AutoShape 83"/>
              <p:cNvSpPr>
                <a:spLocks noChangeArrowheads="1"/>
              </p:cNvSpPr>
              <p:nvPr/>
            </p:nvSpPr>
            <p:spPr bwMode="auto">
              <a:xfrm>
                <a:off x="2970" y="2322"/>
                <a:ext cx="100" cy="222"/>
              </a:xfrm>
              <a:custGeom>
                <a:avLst/>
                <a:gdLst>
                  <a:gd name="T0" fmla="*/ 141 w 156"/>
                  <a:gd name="T1" fmla="*/ 0 h 234"/>
                  <a:gd name="T2" fmla="*/ 27 w 156"/>
                  <a:gd name="T3" fmla="*/ 0 h 234"/>
                  <a:gd name="T4" fmla="*/ 0 w 156"/>
                  <a:gd name="T5" fmla="*/ 7874 h 234"/>
                  <a:gd name="T6" fmla="*/ 0 w 156"/>
                  <a:gd name="T7" fmla="*/ 294490 h 234"/>
                  <a:gd name="T8" fmla="*/ 27 w 156"/>
                  <a:gd name="T9" fmla="*/ 303721 h 234"/>
                  <a:gd name="T10" fmla="*/ 608 w 156"/>
                  <a:gd name="T11" fmla="*/ 303721 h 234"/>
                  <a:gd name="T12" fmla="*/ 141 w 156"/>
                  <a:gd name="T13" fmla="*/ 0 h 2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6"/>
                  <a:gd name="T22" fmla="*/ 0 h 234"/>
                  <a:gd name="T23" fmla="*/ 156 w 156"/>
                  <a:gd name="T24" fmla="*/ 234 h 2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6" h="234">
                    <a:moveTo>
                      <a:pt x="36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231"/>
                      <a:pt x="3" y="234"/>
                      <a:pt x="7" y="234"/>
                    </a:cubicBezTo>
                    <a:cubicBezTo>
                      <a:pt x="156" y="234"/>
                      <a:pt x="156" y="234"/>
                      <a:pt x="156" y="234"/>
                    </a:cubicBez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191919"/>
                  </a:gs>
                  <a:gs pos="100000">
                    <a:srgbClr val="4D4D4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7" name="Rectangle 84"/>
              <p:cNvSpPr>
                <a:spLocks noChangeArrowheads="1"/>
              </p:cNvSpPr>
              <p:nvPr/>
            </p:nvSpPr>
            <p:spPr bwMode="auto">
              <a:xfrm>
                <a:off x="2975" y="2332"/>
                <a:ext cx="120" cy="37"/>
              </a:xfrm>
              <a:prstGeom prst="rect">
                <a:avLst/>
              </a:pr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8" name="Rectangle 85"/>
              <p:cNvSpPr>
                <a:spLocks noChangeArrowheads="1"/>
              </p:cNvSpPr>
              <p:nvPr/>
            </p:nvSpPr>
            <p:spPr bwMode="auto">
              <a:xfrm>
                <a:off x="2975" y="2371"/>
                <a:ext cx="120" cy="37"/>
              </a:xfrm>
              <a:prstGeom prst="rect">
                <a:avLst/>
              </a:pr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9" name="Rectangle 86"/>
              <p:cNvSpPr>
                <a:spLocks noChangeArrowheads="1"/>
              </p:cNvSpPr>
              <p:nvPr/>
            </p:nvSpPr>
            <p:spPr bwMode="auto">
              <a:xfrm>
                <a:off x="3069" y="2397"/>
                <a:ext cx="19" cy="6"/>
              </a:xfrm>
              <a:prstGeom prst="rect">
                <a:avLst/>
              </a:prstGeom>
              <a:solidFill>
                <a:srgbClr val="73737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0" name="Rectangle 87"/>
              <p:cNvSpPr>
                <a:spLocks noChangeArrowheads="1"/>
              </p:cNvSpPr>
              <p:nvPr/>
            </p:nvSpPr>
            <p:spPr bwMode="auto">
              <a:xfrm>
                <a:off x="2981" y="2377"/>
                <a:ext cx="107" cy="15"/>
              </a:xfrm>
              <a:prstGeom prst="rect">
                <a:avLst/>
              </a:prstGeom>
              <a:solidFill>
                <a:srgbClr val="A9A9A9"/>
              </a:solidFill>
              <a:ln w="936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1" name="Rectangle 88"/>
              <p:cNvSpPr>
                <a:spLocks noChangeArrowheads="1"/>
              </p:cNvSpPr>
              <p:nvPr/>
            </p:nvSpPr>
            <p:spPr bwMode="auto">
              <a:xfrm>
                <a:off x="3069" y="2358"/>
                <a:ext cx="19" cy="5"/>
              </a:xfrm>
              <a:prstGeom prst="rect">
                <a:avLst/>
              </a:prstGeom>
              <a:solidFill>
                <a:srgbClr val="73737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" name="Rectangle 89"/>
              <p:cNvSpPr>
                <a:spLocks noChangeArrowheads="1"/>
              </p:cNvSpPr>
              <p:nvPr/>
            </p:nvSpPr>
            <p:spPr bwMode="auto">
              <a:xfrm>
                <a:off x="2981" y="2337"/>
                <a:ext cx="107" cy="16"/>
              </a:xfrm>
              <a:prstGeom prst="rect">
                <a:avLst/>
              </a:prstGeom>
              <a:solidFill>
                <a:srgbClr val="A9A9A9"/>
              </a:solidFill>
              <a:ln w="936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" name="AutoShape 90"/>
              <p:cNvSpPr>
                <a:spLocks noChangeArrowheads="1"/>
              </p:cNvSpPr>
              <p:nvPr/>
            </p:nvSpPr>
            <p:spPr bwMode="auto">
              <a:xfrm>
                <a:off x="2970" y="2668"/>
                <a:ext cx="130" cy="10"/>
              </a:xfrm>
              <a:custGeom>
                <a:avLst/>
                <a:gdLst>
                  <a:gd name="T0" fmla="*/ 0 w 202"/>
                  <a:gd name="T1" fmla="*/ 0 h 15"/>
                  <a:gd name="T2" fmla="*/ 0 w 202"/>
                  <a:gd name="T3" fmla="*/ 49 h 15"/>
                  <a:gd name="T4" fmla="*/ 44 w 202"/>
                  <a:gd name="T5" fmla="*/ 117 h 15"/>
                  <a:gd name="T6" fmla="*/ 771 w 202"/>
                  <a:gd name="T7" fmla="*/ 117 h 15"/>
                  <a:gd name="T8" fmla="*/ 815 w 202"/>
                  <a:gd name="T9" fmla="*/ 49 h 15"/>
                  <a:gd name="T10" fmla="*/ 815 w 202"/>
                  <a:gd name="T11" fmla="*/ 0 h 15"/>
                  <a:gd name="T12" fmla="*/ 0 w 202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2"/>
                  <a:gd name="T22" fmla="*/ 0 h 15"/>
                  <a:gd name="T23" fmla="*/ 202 w 202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2" h="15">
                    <a:moveTo>
                      <a:pt x="0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11"/>
                      <a:pt x="5" y="15"/>
                      <a:pt x="11" y="15"/>
                    </a:cubicBezTo>
                    <a:cubicBezTo>
                      <a:pt x="191" y="15"/>
                      <a:pt x="191" y="15"/>
                      <a:pt x="191" y="15"/>
                    </a:cubicBezTo>
                    <a:cubicBezTo>
                      <a:pt x="197" y="15"/>
                      <a:pt x="202" y="11"/>
                      <a:pt x="202" y="6"/>
                    </a:cubicBezTo>
                    <a:cubicBezTo>
                      <a:pt x="202" y="0"/>
                      <a:pt x="202" y="0"/>
                      <a:pt x="20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4" name="AutoShape 91"/>
              <p:cNvSpPr>
                <a:spLocks noChangeArrowheads="1"/>
              </p:cNvSpPr>
              <p:nvPr/>
            </p:nvSpPr>
            <p:spPr bwMode="auto">
              <a:xfrm>
                <a:off x="2970" y="2658"/>
                <a:ext cx="130" cy="10"/>
              </a:xfrm>
              <a:custGeom>
                <a:avLst/>
                <a:gdLst>
                  <a:gd name="T0" fmla="*/ 815 w 202"/>
                  <a:gd name="T1" fmla="*/ 246 h 14"/>
                  <a:gd name="T2" fmla="*/ 771 w 202"/>
                  <a:gd name="T3" fmla="*/ 0 h 14"/>
                  <a:gd name="T4" fmla="*/ 44 w 202"/>
                  <a:gd name="T5" fmla="*/ 0 h 14"/>
                  <a:gd name="T6" fmla="*/ 0 w 202"/>
                  <a:gd name="T7" fmla="*/ 246 h 14"/>
                  <a:gd name="T8" fmla="*/ 0 w 202"/>
                  <a:gd name="T9" fmla="*/ 385 h 14"/>
                  <a:gd name="T10" fmla="*/ 815 w 202"/>
                  <a:gd name="T11" fmla="*/ 385 h 14"/>
                  <a:gd name="T12" fmla="*/ 815 w 202"/>
                  <a:gd name="T13" fmla="*/ 246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2"/>
                  <a:gd name="T22" fmla="*/ 0 h 14"/>
                  <a:gd name="T23" fmla="*/ 202 w 202"/>
                  <a:gd name="T24" fmla="*/ 14 h 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2" h="14">
                    <a:moveTo>
                      <a:pt x="202" y="9"/>
                    </a:moveTo>
                    <a:cubicBezTo>
                      <a:pt x="202" y="4"/>
                      <a:pt x="197" y="0"/>
                      <a:pt x="19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02" y="14"/>
                      <a:pt x="202" y="14"/>
                      <a:pt x="202" y="14"/>
                    </a:cubicBezTo>
                    <a:lnTo>
                      <a:pt x="202" y="9"/>
                    </a:lnTo>
                    <a:close/>
                  </a:path>
                </a:pathLst>
              </a:custGeom>
              <a:solidFill>
                <a:srgbClr val="54545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5" name="Rectangle 92"/>
              <p:cNvSpPr>
                <a:spLocks noChangeArrowheads="1"/>
              </p:cNvSpPr>
              <p:nvPr/>
            </p:nvSpPr>
            <p:spPr bwMode="auto">
              <a:xfrm>
                <a:off x="2975" y="2411"/>
                <a:ext cx="120" cy="37"/>
              </a:xfrm>
              <a:prstGeom prst="rect">
                <a:avLst/>
              </a:pr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6" name="Rectangle 93"/>
              <p:cNvSpPr>
                <a:spLocks noChangeArrowheads="1"/>
              </p:cNvSpPr>
              <p:nvPr/>
            </p:nvSpPr>
            <p:spPr bwMode="auto">
              <a:xfrm>
                <a:off x="3069" y="2437"/>
                <a:ext cx="19" cy="6"/>
              </a:xfrm>
              <a:prstGeom prst="rect">
                <a:avLst/>
              </a:prstGeom>
              <a:solidFill>
                <a:srgbClr val="73737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7" name="Rectangle 94"/>
              <p:cNvSpPr>
                <a:spLocks noChangeArrowheads="1"/>
              </p:cNvSpPr>
              <p:nvPr/>
            </p:nvSpPr>
            <p:spPr bwMode="auto">
              <a:xfrm>
                <a:off x="2981" y="2417"/>
                <a:ext cx="107" cy="15"/>
              </a:xfrm>
              <a:prstGeom prst="rect">
                <a:avLst/>
              </a:prstGeom>
              <a:solidFill>
                <a:srgbClr val="A9A9A9"/>
              </a:solidFill>
              <a:ln w="936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8" name="Rectangle 95"/>
              <p:cNvSpPr>
                <a:spLocks noChangeArrowheads="1"/>
              </p:cNvSpPr>
              <p:nvPr/>
            </p:nvSpPr>
            <p:spPr bwMode="auto">
              <a:xfrm>
                <a:off x="2975" y="2450"/>
                <a:ext cx="120" cy="37"/>
              </a:xfrm>
              <a:prstGeom prst="rect">
                <a:avLst/>
              </a:pr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" name="Rectangle 96"/>
              <p:cNvSpPr>
                <a:spLocks noChangeArrowheads="1"/>
              </p:cNvSpPr>
              <p:nvPr/>
            </p:nvSpPr>
            <p:spPr bwMode="auto">
              <a:xfrm>
                <a:off x="3069" y="2476"/>
                <a:ext cx="19" cy="6"/>
              </a:xfrm>
              <a:prstGeom prst="rect">
                <a:avLst/>
              </a:prstGeom>
              <a:solidFill>
                <a:srgbClr val="73737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0" name="Rectangle 97"/>
              <p:cNvSpPr>
                <a:spLocks noChangeArrowheads="1"/>
              </p:cNvSpPr>
              <p:nvPr/>
            </p:nvSpPr>
            <p:spPr bwMode="auto">
              <a:xfrm>
                <a:off x="2981" y="2456"/>
                <a:ext cx="107" cy="15"/>
              </a:xfrm>
              <a:prstGeom prst="rect">
                <a:avLst/>
              </a:prstGeom>
              <a:solidFill>
                <a:srgbClr val="A9A9A9"/>
              </a:solidFill>
              <a:ln w="936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1" name="Rectangle 98"/>
              <p:cNvSpPr>
                <a:spLocks noChangeArrowheads="1"/>
              </p:cNvSpPr>
              <p:nvPr/>
            </p:nvSpPr>
            <p:spPr bwMode="auto">
              <a:xfrm>
                <a:off x="2975" y="2490"/>
                <a:ext cx="120" cy="37"/>
              </a:xfrm>
              <a:prstGeom prst="rect">
                <a:avLst/>
              </a:pr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2" name="Rectangle 99"/>
              <p:cNvSpPr>
                <a:spLocks noChangeArrowheads="1"/>
              </p:cNvSpPr>
              <p:nvPr/>
            </p:nvSpPr>
            <p:spPr bwMode="auto">
              <a:xfrm>
                <a:off x="3069" y="2516"/>
                <a:ext cx="19" cy="6"/>
              </a:xfrm>
              <a:prstGeom prst="rect">
                <a:avLst/>
              </a:prstGeom>
              <a:solidFill>
                <a:srgbClr val="73737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" name="Rectangle 100"/>
              <p:cNvSpPr>
                <a:spLocks noChangeArrowheads="1"/>
              </p:cNvSpPr>
              <p:nvPr/>
            </p:nvSpPr>
            <p:spPr bwMode="auto">
              <a:xfrm>
                <a:off x="2981" y="2496"/>
                <a:ext cx="107" cy="15"/>
              </a:xfrm>
              <a:prstGeom prst="rect">
                <a:avLst/>
              </a:prstGeom>
              <a:solidFill>
                <a:srgbClr val="A9A9A9"/>
              </a:solidFill>
              <a:ln w="936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06" name="Rectangle 105"/>
          <p:cNvSpPr>
            <a:spLocks noChangeArrowheads="1"/>
          </p:cNvSpPr>
          <p:nvPr/>
        </p:nvSpPr>
        <p:spPr bwMode="auto">
          <a:xfrm>
            <a:off x="7375971" y="5936258"/>
            <a:ext cx="268288" cy="215900"/>
          </a:xfrm>
          <a:prstGeom prst="rect">
            <a:avLst/>
          </a:prstGeom>
          <a:solidFill>
            <a:srgbClr val="FFD319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07" name="Rectangle 106"/>
          <p:cNvSpPr>
            <a:spLocks noChangeArrowheads="1"/>
          </p:cNvSpPr>
          <p:nvPr/>
        </p:nvSpPr>
        <p:spPr bwMode="auto">
          <a:xfrm>
            <a:off x="5390009" y="4817070"/>
            <a:ext cx="3254375" cy="249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613"/>
              </a:spcBef>
              <a:spcAft>
                <a:spcPts val="613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 smtClean="0">
                <a:solidFill>
                  <a:schemeClr val="tx2"/>
                </a:solidFill>
                <a:latin typeface="Trebuchet MS" pitchFamily="34" charset="0"/>
              </a:rPr>
              <a:t>Файл сервер</a:t>
            </a:r>
            <a:r>
              <a:rPr lang="en-US" dirty="0" smtClean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Trebuchet MS" pitchFamily="34" charset="0"/>
              </a:rPr>
              <a:t>2</a:t>
            </a:r>
          </a:p>
        </p:txBody>
      </p:sp>
      <p:sp>
        <p:nvSpPr>
          <p:cNvPr id="108" name="Rectangle 107"/>
          <p:cNvSpPr>
            <a:spLocks noChangeArrowheads="1"/>
          </p:cNvSpPr>
          <p:nvPr/>
        </p:nvSpPr>
        <p:spPr bwMode="auto">
          <a:xfrm>
            <a:off x="6975921" y="4836120"/>
            <a:ext cx="268288" cy="215900"/>
          </a:xfrm>
          <a:prstGeom prst="rect">
            <a:avLst/>
          </a:prstGeom>
          <a:solidFill>
            <a:srgbClr val="EC7404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09" name="Rectangle 108"/>
          <p:cNvSpPr>
            <a:spLocks noChangeArrowheads="1"/>
          </p:cNvSpPr>
          <p:nvPr/>
        </p:nvSpPr>
        <p:spPr bwMode="auto">
          <a:xfrm>
            <a:off x="7777609" y="4836120"/>
            <a:ext cx="268287" cy="215900"/>
          </a:xfrm>
          <a:prstGeom prst="rect">
            <a:avLst/>
          </a:prstGeom>
          <a:solidFill>
            <a:srgbClr val="8FB517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110" name="Rectangle 109"/>
          <p:cNvSpPr>
            <a:spLocks noChangeArrowheads="1"/>
          </p:cNvSpPr>
          <p:nvPr/>
        </p:nvSpPr>
        <p:spPr bwMode="auto">
          <a:xfrm>
            <a:off x="8177659" y="4836120"/>
            <a:ext cx="268287" cy="215900"/>
          </a:xfrm>
          <a:prstGeom prst="rect">
            <a:avLst/>
          </a:prstGeom>
          <a:solidFill>
            <a:srgbClr val="72BBE0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</a:rPr>
              <a:t>E</a:t>
            </a:r>
          </a:p>
        </p:txBody>
      </p:sp>
      <p:sp>
        <p:nvSpPr>
          <p:cNvPr id="111" name="Rectangle 110"/>
          <p:cNvSpPr>
            <a:spLocks noChangeArrowheads="1"/>
          </p:cNvSpPr>
          <p:nvPr/>
        </p:nvSpPr>
        <p:spPr bwMode="auto">
          <a:xfrm>
            <a:off x="7375971" y="4836120"/>
            <a:ext cx="268288" cy="215900"/>
          </a:xfrm>
          <a:prstGeom prst="rect">
            <a:avLst/>
          </a:prstGeom>
          <a:solidFill>
            <a:srgbClr val="006FB7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112" name="Line 111"/>
          <p:cNvSpPr>
            <a:spLocks noChangeShapeType="1"/>
          </p:cNvSpPr>
          <p:nvPr/>
        </p:nvSpPr>
        <p:spPr bwMode="auto">
          <a:xfrm flipV="1">
            <a:off x="5221734" y="5105995"/>
            <a:ext cx="3814762" cy="6350"/>
          </a:xfrm>
          <a:prstGeom prst="line">
            <a:avLst/>
          </a:prstGeom>
          <a:noFill/>
          <a:ln w="19080" cap="rnd">
            <a:solidFill>
              <a:srgbClr val="006FB7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13" name="Group 112"/>
          <p:cNvGrpSpPr>
            <a:grpSpLocks/>
          </p:cNvGrpSpPr>
          <p:nvPr/>
        </p:nvGrpSpPr>
        <p:grpSpPr bwMode="auto">
          <a:xfrm>
            <a:off x="4837559" y="4501158"/>
            <a:ext cx="382587" cy="652462"/>
            <a:chOff x="2911" y="2753"/>
            <a:chExt cx="241" cy="411"/>
          </a:xfrm>
        </p:grpSpPr>
        <p:pic>
          <p:nvPicPr>
            <p:cNvPr id="114" name="Picture 113"/>
            <p:cNvPicPr>
              <a:picLocks noChangeAspect="1" noChangeArrowheads="1"/>
            </p:cNvPicPr>
            <p:nvPr/>
          </p:nvPicPr>
          <p:blipFill>
            <a:blip r:embed="rId3" cstate="print">
              <a:lum bright="18000"/>
            </a:blip>
            <a:srcRect/>
            <a:stretch>
              <a:fillRect/>
            </a:stretch>
          </p:blipFill>
          <p:spPr bwMode="auto">
            <a:xfrm>
              <a:off x="2911" y="3111"/>
              <a:ext cx="242" cy="5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grpSp>
          <p:nvGrpSpPr>
            <p:cNvPr id="115" name="Group 114"/>
            <p:cNvGrpSpPr>
              <a:grpSpLocks/>
            </p:cNvGrpSpPr>
            <p:nvPr/>
          </p:nvGrpSpPr>
          <p:grpSpPr bwMode="auto">
            <a:xfrm>
              <a:off x="2959" y="2753"/>
              <a:ext cx="152" cy="385"/>
              <a:chOff x="2959" y="2753"/>
              <a:chExt cx="152" cy="385"/>
            </a:xfrm>
          </p:grpSpPr>
          <p:grpSp>
            <p:nvGrpSpPr>
              <p:cNvPr id="116" name="Group 115"/>
              <p:cNvGrpSpPr>
                <a:grpSpLocks/>
              </p:cNvGrpSpPr>
              <p:nvPr/>
            </p:nvGrpSpPr>
            <p:grpSpPr bwMode="auto">
              <a:xfrm>
                <a:off x="2959" y="2753"/>
                <a:ext cx="152" cy="385"/>
                <a:chOff x="2959" y="2753"/>
                <a:chExt cx="152" cy="385"/>
              </a:xfrm>
            </p:grpSpPr>
            <p:sp>
              <p:nvSpPr>
                <p:cNvPr id="136" name="AutoShape 116"/>
                <p:cNvSpPr>
                  <a:spLocks noChangeArrowheads="1"/>
                </p:cNvSpPr>
                <p:nvPr/>
              </p:nvSpPr>
              <p:spPr bwMode="auto">
                <a:xfrm>
                  <a:off x="2959" y="2753"/>
                  <a:ext cx="152" cy="385"/>
                </a:xfrm>
                <a:custGeom>
                  <a:avLst/>
                  <a:gdLst>
                    <a:gd name="T0" fmla="*/ 144 w 236"/>
                    <a:gd name="T1" fmla="*/ 0 h 438"/>
                    <a:gd name="T2" fmla="*/ 40 w 236"/>
                    <a:gd name="T3" fmla="*/ 0 h 438"/>
                    <a:gd name="T4" fmla="*/ 0 w 236"/>
                    <a:gd name="T5" fmla="*/ 3737 h 438"/>
                    <a:gd name="T6" fmla="*/ 0 w 236"/>
                    <a:gd name="T7" fmla="*/ 176785 h 438"/>
                    <a:gd name="T8" fmla="*/ 40 w 236"/>
                    <a:gd name="T9" fmla="*/ 180861 h 438"/>
                    <a:gd name="T10" fmla="*/ 923 w 236"/>
                    <a:gd name="T11" fmla="*/ 180861 h 438"/>
                    <a:gd name="T12" fmla="*/ 963 w 236"/>
                    <a:gd name="T13" fmla="*/ 176785 h 438"/>
                    <a:gd name="T14" fmla="*/ 963 w 236"/>
                    <a:gd name="T15" fmla="*/ 164260 h 438"/>
                    <a:gd name="T16" fmla="*/ 144 w 236"/>
                    <a:gd name="T17" fmla="*/ 0 h 43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36"/>
                    <a:gd name="T28" fmla="*/ 0 h 438"/>
                    <a:gd name="T29" fmla="*/ 236 w 236"/>
                    <a:gd name="T30" fmla="*/ 438 h 43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36" h="438">
                      <a:moveTo>
                        <a:pt x="35" y="0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5" y="0"/>
                        <a:pt x="0" y="4"/>
                        <a:pt x="0" y="9"/>
                      </a:cubicBezTo>
                      <a:cubicBezTo>
                        <a:pt x="0" y="428"/>
                        <a:pt x="0" y="428"/>
                        <a:pt x="0" y="428"/>
                      </a:cubicBezTo>
                      <a:cubicBezTo>
                        <a:pt x="0" y="434"/>
                        <a:pt x="5" y="438"/>
                        <a:pt x="10" y="438"/>
                      </a:cubicBezTo>
                      <a:cubicBezTo>
                        <a:pt x="226" y="438"/>
                        <a:pt x="226" y="438"/>
                        <a:pt x="226" y="438"/>
                      </a:cubicBezTo>
                      <a:cubicBezTo>
                        <a:pt x="231" y="438"/>
                        <a:pt x="236" y="434"/>
                        <a:pt x="236" y="428"/>
                      </a:cubicBezTo>
                      <a:cubicBezTo>
                        <a:pt x="236" y="398"/>
                        <a:pt x="236" y="398"/>
                        <a:pt x="236" y="398"/>
                      </a:cubicBezTo>
                      <a:lnTo>
                        <a:pt x="35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6FB7"/>
                    </a:gs>
                    <a:gs pos="100000">
                      <a:srgbClr val="B5CEED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7" name="AutoShape 117"/>
                <p:cNvSpPr>
                  <a:spLocks noChangeArrowheads="1"/>
                </p:cNvSpPr>
                <p:nvPr/>
              </p:nvSpPr>
              <p:spPr bwMode="auto">
                <a:xfrm>
                  <a:off x="2981" y="2753"/>
                  <a:ext cx="129" cy="350"/>
                </a:xfrm>
                <a:custGeom>
                  <a:avLst/>
                  <a:gdLst>
                    <a:gd name="T0" fmla="*/ 794 w 201"/>
                    <a:gd name="T1" fmla="*/ 3834 h 398"/>
                    <a:gd name="T2" fmla="*/ 755 w 201"/>
                    <a:gd name="T3" fmla="*/ 0 h 398"/>
                    <a:gd name="T4" fmla="*/ 0 w 201"/>
                    <a:gd name="T5" fmla="*/ 0 h 398"/>
                    <a:gd name="T6" fmla="*/ 794 w 201"/>
                    <a:gd name="T7" fmla="*/ 166611 h 398"/>
                    <a:gd name="T8" fmla="*/ 794 w 201"/>
                    <a:gd name="T9" fmla="*/ 3834 h 39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1"/>
                    <a:gd name="T16" fmla="*/ 0 h 398"/>
                    <a:gd name="T17" fmla="*/ 201 w 201"/>
                    <a:gd name="T18" fmla="*/ 398 h 39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1" h="398">
                      <a:moveTo>
                        <a:pt x="201" y="9"/>
                      </a:moveTo>
                      <a:cubicBezTo>
                        <a:pt x="201" y="4"/>
                        <a:pt x="196" y="0"/>
                        <a:pt x="19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01" y="398"/>
                        <a:pt x="201" y="398"/>
                        <a:pt x="201" y="398"/>
                      </a:cubicBezTo>
                      <a:lnTo>
                        <a:pt x="201" y="9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B5CEED"/>
                    </a:gs>
                    <a:gs pos="100000">
                      <a:srgbClr val="006FB7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17" name="AutoShape 118"/>
              <p:cNvSpPr>
                <a:spLocks noChangeArrowheads="1"/>
              </p:cNvSpPr>
              <p:nvPr/>
            </p:nvSpPr>
            <p:spPr bwMode="auto">
              <a:xfrm>
                <a:off x="2993" y="2763"/>
                <a:ext cx="107" cy="222"/>
              </a:xfrm>
              <a:custGeom>
                <a:avLst/>
                <a:gdLst>
                  <a:gd name="T0" fmla="*/ 647 w 166"/>
                  <a:gd name="T1" fmla="*/ 303721 h 234"/>
                  <a:gd name="T2" fmla="*/ 674 w 166"/>
                  <a:gd name="T3" fmla="*/ 294490 h 234"/>
                  <a:gd name="T4" fmla="*/ 674 w 166"/>
                  <a:gd name="T5" fmla="*/ 7874 h 234"/>
                  <a:gd name="T6" fmla="*/ 647 w 166"/>
                  <a:gd name="T7" fmla="*/ 0 h 234"/>
                  <a:gd name="T8" fmla="*/ 0 w 166"/>
                  <a:gd name="T9" fmla="*/ 0 h 234"/>
                  <a:gd name="T10" fmla="*/ 487 w 166"/>
                  <a:gd name="T11" fmla="*/ 303721 h 234"/>
                  <a:gd name="T12" fmla="*/ 647 w 166"/>
                  <a:gd name="T13" fmla="*/ 303721 h 2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6"/>
                  <a:gd name="T22" fmla="*/ 0 h 234"/>
                  <a:gd name="T23" fmla="*/ 166 w 166"/>
                  <a:gd name="T24" fmla="*/ 234 h 2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6" h="234">
                    <a:moveTo>
                      <a:pt x="159" y="234"/>
                    </a:moveTo>
                    <a:cubicBezTo>
                      <a:pt x="163" y="234"/>
                      <a:pt x="166" y="231"/>
                      <a:pt x="166" y="227"/>
                    </a:cubicBezTo>
                    <a:cubicBezTo>
                      <a:pt x="166" y="6"/>
                      <a:pt x="166" y="6"/>
                      <a:pt x="166" y="6"/>
                    </a:cubicBezTo>
                    <a:cubicBezTo>
                      <a:pt x="166" y="3"/>
                      <a:pt x="163" y="0"/>
                      <a:pt x="15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0" y="234"/>
                      <a:pt x="120" y="234"/>
                      <a:pt x="120" y="234"/>
                    </a:cubicBezTo>
                    <a:lnTo>
                      <a:pt x="159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4D4D4D"/>
                  </a:gs>
                  <a:gs pos="100000">
                    <a:srgbClr val="19191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8" name="AutoShape 119"/>
              <p:cNvSpPr>
                <a:spLocks noChangeArrowheads="1"/>
              </p:cNvSpPr>
              <p:nvPr/>
            </p:nvSpPr>
            <p:spPr bwMode="auto">
              <a:xfrm>
                <a:off x="2970" y="2763"/>
                <a:ext cx="100" cy="222"/>
              </a:xfrm>
              <a:custGeom>
                <a:avLst/>
                <a:gdLst>
                  <a:gd name="T0" fmla="*/ 141 w 156"/>
                  <a:gd name="T1" fmla="*/ 0 h 234"/>
                  <a:gd name="T2" fmla="*/ 27 w 156"/>
                  <a:gd name="T3" fmla="*/ 0 h 234"/>
                  <a:gd name="T4" fmla="*/ 0 w 156"/>
                  <a:gd name="T5" fmla="*/ 7874 h 234"/>
                  <a:gd name="T6" fmla="*/ 0 w 156"/>
                  <a:gd name="T7" fmla="*/ 294490 h 234"/>
                  <a:gd name="T8" fmla="*/ 27 w 156"/>
                  <a:gd name="T9" fmla="*/ 303721 h 234"/>
                  <a:gd name="T10" fmla="*/ 608 w 156"/>
                  <a:gd name="T11" fmla="*/ 303721 h 234"/>
                  <a:gd name="T12" fmla="*/ 141 w 156"/>
                  <a:gd name="T13" fmla="*/ 0 h 2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6"/>
                  <a:gd name="T22" fmla="*/ 0 h 234"/>
                  <a:gd name="T23" fmla="*/ 156 w 156"/>
                  <a:gd name="T24" fmla="*/ 234 h 2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6" h="234">
                    <a:moveTo>
                      <a:pt x="36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231"/>
                      <a:pt x="3" y="234"/>
                      <a:pt x="7" y="234"/>
                    </a:cubicBezTo>
                    <a:cubicBezTo>
                      <a:pt x="156" y="234"/>
                      <a:pt x="156" y="234"/>
                      <a:pt x="156" y="234"/>
                    </a:cubicBez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191919"/>
                  </a:gs>
                  <a:gs pos="100000">
                    <a:srgbClr val="4D4D4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9" name="Rectangle 120"/>
              <p:cNvSpPr>
                <a:spLocks noChangeArrowheads="1"/>
              </p:cNvSpPr>
              <p:nvPr/>
            </p:nvSpPr>
            <p:spPr bwMode="auto">
              <a:xfrm>
                <a:off x="2975" y="2773"/>
                <a:ext cx="120" cy="37"/>
              </a:xfrm>
              <a:prstGeom prst="rect">
                <a:avLst/>
              </a:pr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0" name="Rectangle 121"/>
              <p:cNvSpPr>
                <a:spLocks noChangeArrowheads="1"/>
              </p:cNvSpPr>
              <p:nvPr/>
            </p:nvSpPr>
            <p:spPr bwMode="auto">
              <a:xfrm>
                <a:off x="2975" y="2812"/>
                <a:ext cx="120" cy="37"/>
              </a:xfrm>
              <a:prstGeom prst="rect">
                <a:avLst/>
              </a:pr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1" name="Rectangle 122"/>
              <p:cNvSpPr>
                <a:spLocks noChangeArrowheads="1"/>
              </p:cNvSpPr>
              <p:nvPr/>
            </p:nvSpPr>
            <p:spPr bwMode="auto">
              <a:xfrm>
                <a:off x="3069" y="2838"/>
                <a:ext cx="19" cy="6"/>
              </a:xfrm>
              <a:prstGeom prst="rect">
                <a:avLst/>
              </a:prstGeom>
              <a:solidFill>
                <a:srgbClr val="73737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2" name="Rectangle 123"/>
              <p:cNvSpPr>
                <a:spLocks noChangeArrowheads="1"/>
              </p:cNvSpPr>
              <p:nvPr/>
            </p:nvSpPr>
            <p:spPr bwMode="auto">
              <a:xfrm>
                <a:off x="2981" y="2818"/>
                <a:ext cx="107" cy="15"/>
              </a:xfrm>
              <a:prstGeom prst="rect">
                <a:avLst/>
              </a:prstGeom>
              <a:solidFill>
                <a:srgbClr val="A9A9A9"/>
              </a:solidFill>
              <a:ln w="936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" name="Rectangle 124"/>
              <p:cNvSpPr>
                <a:spLocks noChangeArrowheads="1"/>
              </p:cNvSpPr>
              <p:nvPr/>
            </p:nvSpPr>
            <p:spPr bwMode="auto">
              <a:xfrm>
                <a:off x="3069" y="2799"/>
                <a:ext cx="19" cy="5"/>
              </a:xfrm>
              <a:prstGeom prst="rect">
                <a:avLst/>
              </a:prstGeom>
              <a:solidFill>
                <a:srgbClr val="73737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" name="Rectangle 125"/>
              <p:cNvSpPr>
                <a:spLocks noChangeArrowheads="1"/>
              </p:cNvSpPr>
              <p:nvPr/>
            </p:nvSpPr>
            <p:spPr bwMode="auto">
              <a:xfrm>
                <a:off x="2981" y="2778"/>
                <a:ext cx="107" cy="16"/>
              </a:xfrm>
              <a:prstGeom prst="rect">
                <a:avLst/>
              </a:prstGeom>
              <a:solidFill>
                <a:srgbClr val="A9A9A9"/>
              </a:solidFill>
              <a:ln w="936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5" name="AutoShape 126"/>
              <p:cNvSpPr>
                <a:spLocks noChangeArrowheads="1"/>
              </p:cNvSpPr>
              <p:nvPr/>
            </p:nvSpPr>
            <p:spPr bwMode="auto">
              <a:xfrm>
                <a:off x="2970" y="3109"/>
                <a:ext cx="130" cy="10"/>
              </a:xfrm>
              <a:custGeom>
                <a:avLst/>
                <a:gdLst>
                  <a:gd name="T0" fmla="*/ 0 w 202"/>
                  <a:gd name="T1" fmla="*/ 0 h 15"/>
                  <a:gd name="T2" fmla="*/ 0 w 202"/>
                  <a:gd name="T3" fmla="*/ 49 h 15"/>
                  <a:gd name="T4" fmla="*/ 44 w 202"/>
                  <a:gd name="T5" fmla="*/ 117 h 15"/>
                  <a:gd name="T6" fmla="*/ 771 w 202"/>
                  <a:gd name="T7" fmla="*/ 117 h 15"/>
                  <a:gd name="T8" fmla="*/ 815 w 202"/>
                  <a:gd name="T9" fmla="*/ 49 h 15"/>
                  <a:gd name="T10" fmla="*/ 815 w 202"/>
                  <a:gd name="T11" fmla="*/ 0 h 15"/>
                  <a:gd name="T12" fmla="*/ 0 w 202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2"/>
                  <a:gd name="T22" fmla="*/ 0 h 15"/>
                  <a:gd name="T23" fmla="*/ 202 w 202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2" h="15">
                    <a:moveTo>
                      <a:pt x="0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11"/>
                      <a:pt x="5" y="15"/>
                      <a:pt x="11" y="15"/>
                    </a:cubicBezTo>
                    <a:cubicBezTo>
                      <a:pt x="191" y="15"/>
                      <a:pt x="191" y="15"/>
                      <a:pt x="191" y="15"/>
                    </a:cubicBezTo>
                    <a:cubicBezTo>
                      <a:pt x="197" y="15"/>
                      <a:pt x="202" y="11"/>
                      <a:pt x="202" y="6"/>
                    </a:cubicBezTo>
                    <a:cubicBezTo>
                      <a:pt x="202" y="0"/>
                      <a:pt x="202" y="0"/>
                      <a:pt x="20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303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6" name="AutoShape 127"/>
              <p:cNvSpPr>
                <a:spLocks noChangeArrowheads="1"/>
              </p:cNvSpPr>
              <p:nvPr/>
            </p:nvSpPr>
            <p:spPr bwMode="auto">
              <a:xfrm>
                <a:off x="2970" y="3099"/>
                <a:ext cx="130" cy="10"/>
              </a:xfrm>
              <a:custGeom>
                <a:avLst/>
                <a:gdLst>
                  <a:gd name="T0" fmla="*/ 815 w 202"/>
                  <a:gd name="T1" fmla="*/ 246 h 14"/>
                  <a:gd name="T2" fmla="*/ 771 w 202"/>
                  <a:gd name="T3" fmla="*/ 0 h 14"/>
                  <a:gd name="T4" fmla="*/ 44 w 202"/>
                  <a:gd name="T5" fmla="*/ 0 h 14"/>
                  <a:gd name="T6" fmla="*/ 0 w 202"/>
                  <a:gd name="T7" fmla="*/ 246 h 14"/>
                  <a:gd name="T8" fmla="*/ 0 w 202"/>
                  <a:gd name="T9" fmla="*/ 385 h 14"/>
                  <a:gd name="T10" fmla="*/ 815 w 202"/>
                  <a:gd name="T11" fmla="*/ 385 h 14"/>
                  <a:gd name="T12" fmla="*/ 815 w 202"/>
                  <a:gd name="T13" fmla="*/ 246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2"/>
                  <a:gd name="T22" fmla="*/ 0 h 14"/>
                  <a:gd name="T23" fmla="*/ 202 w 202"/>
                  <a:gd name="T24" fmla="*/ 14 h 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2" h="14">
                    <a:moveTo>
                      <a:pt x="202" y="9"/>
                    </a:moveTo>
                    <a:cubicBezTo>
                      <a:pt x="202" y="4"/>
                      <a:pt x="197" y="0"/>
                      <a:pt x="19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02" y="14"/>
                      <a:pt x="202" y="14"/>
                      <a:pt x="202" y="14"/>
                    </a:cubicBezTo>
                    <a:lnTo>
                      <a:pt x="202" y="9"/>
                    </a:lnTo>
                    <a:close/>
                  </a:path>
                </a:pathLst>
              </a:custGeom>
              <a:solidFill>
                <a:srgbClr val="54545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" name="Rectangle 128"/>
              <p:cNvSpPr>
                <a:spLocks noChangeArrowheads="1"/>
              </p:cNvSpPr>
              <p:nvPr/>
            </p:nvSpPr>
            <p:spPr bwMode="auto">
              <a:xfrm>
                <a:off x="2975" y="2852"/>
                <a:ext cx="120" cy="37"/>
              </a:xfrm>
              <a:prstGeom prst="rect">
                <a:avLst/>
              </a:pr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8" name="Rectangle 129"/>
              <p:cNvSpPr>
                <a:spLocks noChangeArrowheads="1"/>
              </p:cNvSpPr>
              <p:nvPr/>
            </p:nvSpPr>
            <p:spPr bwMode="auto">
              <a:xfrm>
                <a:off x="3069" y="2878"/>
                <a:ext cx="19" cy="6"/>
              </a:xfrm>
              <a:prstGeom prst="rect">
                <a:avLst/>
              </a:prstGeom>
              <a:solidFill>
                <a:srgbClr val="73737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9" name="Rectangle 130"/>
              <p:cNvSpPr>
                <a:spLocks noChangeArrowheads="1"/>
              </p:cNvSpPr>
              <p:nvPr/>
            </p:nvSpPr>
            <p:spPr bwMode="auto">
              <a:xfrm>
                <a:off x="2981" y="2858"/>
                <a:ext cx="107" cy="15"/>
              </a:xfrm>
              <a:prstGeom prst="rect">
                <a:avLst/>
              </a:prstGeom>
              <a:solidFill>
                <a:srgbClr val="A9A9A9"/>
              </a:solidFill>
              <a:ln w="936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0" name="Rectangle 131"/>
              <p:cNvSpPr>
                <a:spLocks noChangeArrowheads="1"/>
              </p:cNvSpPr>
              <p:nvPr/>
            </p:nvSpPr>
            <p:spPr bwMode="auto">
              <a:xfrm>
                <a:off x="2975" y="2891"/>
                <a:ext cx="120" cy="37"/>
              </a:xfrm>
              <a:prstGeom prst="rect">
                <a:avLst/>
              </a:pr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1" name="Rectangle 132"/>
              <p:cNvSpPr>
                <a:spLocks noChangeArrowheads="1"/>
              </p:cNvSpPr>
              <p:nvPr/>
            </p:nvSpPr>
            <p:spPr bwMode="auto">
              <a:xfrm>
                <a:off x="3069" y="2917"/>
                <a:ext cx="19" cy="6"/>
              </a:xfrm>
              <a:prstGeom prst="rect">
                <a:avLst/>
              </a:prstGeom>
              <a:solidFill>
                <a:srgbClr val="73737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2" name="Rectangle 133"/>
              <p:cNvSpPr>
                <a:spLocks noChangeArrowheads="1"/>
              </p:cNvSpPr>
              <p:nvPr/>
            </p:nvSpPr>
            <p:spPr bwMode="auto">
              <a:xfrm>
                <a:off x="2981" y="2897"/>
                <a:ext cx="107" cy="15"/>
              </a:xfrm>
              <a:prstGeom prst="rect">
                <a:avLst/>
              </a:prstGeom>
              <a:solidFill>
                <a:srgbClr val="A9A9A9"/>
              </a:solidFill>
              <a:ln w="936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3" name="Rectangle 134"/>
              <p:cNvSpPr>
                <a:spLocks noChangeArrowheads="1"/>
              </p:cNvSpPr>
              <p:nvPr/>
            </p:nvSpPr>
            <p:spPr bwMode="auto">
              <a:xfrm>
                <a:off x="2975" y="2931"/>
                <a:ext cx="120" cy="37"/>
              </a:xfrm>
              <a:prstGeom prst="rect">
                <a:avLst/>
              </a:pr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" name="Rectangle 135"/>
              <p:cNvSpPr>
                <a:spLocks noChangeArrowheads="1"/>
              </p:cNvSpPr>
              <p:nvPr/>
            </p:nvSpPr>
            <p:spPr bwMode="auto">
              <a:xfrm>
                <a:off x="3069" y="2957"/>
                <a:ext cx="19" cy="6"/>
              </a:xfrm>
              <a:prstGeom prst="rect">
                <a:avLst/>
              </a:prstGeom>
              <a:solidFill>
                <a:srgbClr val="73737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" name="Rectangle 136"/>
              <p:cNvSpPr>
                <a:spLocks noChangeArrowheads="1"/>
              </p:cNvSpPr>
              <p:nvPr/>
            </p:nvSpPr>
            <p:spPr bwMode="auto">
              <a:xfrm>
                <a:off x="2981" y="2937"/>
                <a:ext cx="107" cy="15"/>
              </a:xfrm>
              <a:prstGeom prst="rect">
                <a:avLst/>
              </a:prstGeom>
              <a:solidFill>
                <a:srgbClr val="A9A9A9"/>
              </a:solidFill>
              <a:ln w="936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38" name="Text Box 6"/>
          <p:cNvSpPr txBox="1">
            <a:spLocks noChangeArrowheads="1"/>
          </p:cNvSpPr>
          <p:nvPr/>
        </p:nvSpPr>
        <p:spPr bwMode="auto">
          <a:xfrm>
            <a:off x="371834" y="1679963"/>
            <a:ext cx="4500190" cy="6214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788"/>
              </a:spcBef>
              <a:spcAft>
                <a:spcPts val="788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ru-RU" sz="1600" b="1" dirty="0" err="1">
                <a:latin typeface="Trebuchet MS" pitchFamily="34" charset="0"/>
              </a:rPr>
              <a:t>Дедупликация</a:t>
            </a:r>
            <a:r>
              <a:rPr lang="ru-RU" sz="1600" b="1" dirty="0">
                <a:latin typeface="Trebuchet MS" pitchFamily="34" charset="0"/>
              </a:rPr>
              <a:t> на уровне файлов и блоков</a:t>
            </a:r>
            <a:r>
              <a:rPr lang="en-US" sz="1600" b="1" dirty="0">
                <a:latin typeface="Trebuchet MS" pitchFamily="34" charset="0"/>
              </a:rPr>
              <a:t/>
            </a:r>
            <a:br>
              <a:rPr lang="en-US" sz="1600" b="1" dirty="0">
                <a:latin typeface="Trebuchet MS" pitchFamily="34" charset="0"/>
              </a:rPr>
            </a:br>
            <a:r>
              <a:rPr lang="ru-RU" sz="1600" b="1" dirty="0" smtClean="0">
                <a:latin typeface="Trebuchet MS" pitchFamily="34" charset="0"/>
              </a:rPr>
              <a:t>удаляет </a:t>
            </a:r>
            <a:r>
              <a:rPr lang="ru-RU" sz="1600" b="1" dirty="0">
                <a:latin typeface="Trebuchet MS" pitchFamily="34" charset="0"/>
              </a:rPr>
              <a:t>повторяющиеся </a:t>
            </a:r>
            <a:r>
              <a:rPr lang="ru-RU" sz="1600" b="1" dirty="0" smtClean="0">
                <a:latin typeface="Trebuchet MS" pitchFamily="34" charset="0"/>
              </a:rPr>
              <a:t>данные</a:t>
            </a:r>
            <a:endParaRPr lang="ru-RU" sz="1400" dirty="0">
              <a:latin typeface="Trebuchet MS" pitchFamily="34" charset="0"/>
            </a:endParaRPr>
          </a:p>
          <a:p>
            <a:pPr>
              <a:spcBef>
                <a:spcPts val="788"/>
              </a:spcBef>
              <a:spcAft>
                <a:spcPts val="788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 sz="14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80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10" grpId="0"/>
      <p:bldP spid="11" grpId="0"/>
      <p:bldP spid="15" grpId="0" animBg="1"/>
      <p:bldP spid="16" grpId="0" animBg="1"/>
      <p:bldP spid="17" grpId="0" animBg="1"/>
      <p:bldP spid="18" grpId="0" animBg="1"/>
      <p:bldP spid="46" grpId="0" animBg="1"/>
      <p:bldP spid="47" grpId="0" animBg="1"/>
      <p:bldP spid="51" grpId="0" animBg="1"/>
      <p:bldP spid="52" grpId="0" animBg="1"/>
      <p:bldP spid="78" grpId="0" animBg="1"/>
      <p:bldP spid="79" grpId="0" animBg="1"/>
      <p:bldP spid="80" grpId="0" animBg="1"/>
      <p:bldP spid="106" grpId="0" animBg="1"/>
      <p:bldP spid="107" grpId="0"/>
      <p:bldP spid="108" grpId="0" animBg="1"/>
      <p:bldP spid="109" grpId="0" animBg="1"/>
      <p:bldP spid="110" grpId="0" animBg="1"/>
      <p:bldP spid="111" grpId="0" animBg="1"/>
      <p:bldP spid="112" grpId="0" animBg="1"/>
      <p:bldP spid="1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41338" y="404664"/>
            <a:ext cx="8820472" cy="5618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err="1" smtClean="0">
                <a:solidFill>
                  <a:srgbClr val="0070C0"/>
                </a:solidFill>
              </a:rPr>
              <a:t>Дедупликация</a:t>
            </a:r>
            <a:r>
              <a:rPr lang="ru-RU" sz="2800" b="1" dirty="0" smtClean="0">
                <a:solidFill>
                  <a:srgbClr val="0070C0"/>
                </a:solidFill>
              </a:rPr>
              <a:t> данных – новая скорость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8271" y="1412776"/>
            <a:ext cx="4105275" cy="33123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273050" indent="-273050">
              <a:spcBef>
                <a:spcPts val="788"/>
              </a:spcBef>
              <a:spcAft>
                <a:spcPts val="788"/>
              </a:spcAft>
              <a:buClr>
                <a:srgbClr val="FF6600"/>
              </a:buClr>
              <a:buFont typeface="Wingdings" pitchFamily="2" charset="2"/>
              <a:buChar char="Ø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ru-RU" sz="1600" dirty="0" smtClean="0">
                <a:latin typeface="Trebuchet MS" pitchFamily="34" charset="0"/>
              </a:rPr>
              <a:t>Резервное </a:t>
            </a:r>
            <a:r>
              <a:rPr lang="ru-RU" sz="1600" dirty="0">
                <a:latin typeface="Trebuchet MS" pitchFamily="34" charset="0"/>
              </a:rPr>
              <a:t>копирование 6 рабочих станций</a:t>
            </a:r>
          </a:p>
          <a:p>
            <a:pPr marL="273050" indent="-273050">
              <a:spcBef>
                <a:spcPts val="788"/>
              </a:spcBef>
              <a:spcAft>
                <a:spcPts val="788"/>
              </a:spcAft>
              <a:buClr>
                <a:srgbClr val="FF6600"/>
              </a:buClr>
              <a:buFont typeface="Wingdings" pitchFamily="2" charset="2"/>
              <a:buChar char="Ø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ru-RU" sz="1600" dirty="0" smtClean="0">
                <a:latin typeface="Trebuchet MS" pitchFamily="34" charset="0"/>
              </a:rPr>
              <a:t>Общий </a:t>
            </a:r>
            <a:r>
              <a:rPr lang="ru-RU" sz="1600" dirty="0">
                <a:latin typeface="Trebuchet MS" pitchFamily="34" charset="0"/>
              </a:rPr>
              <a:t>объем данных 200 Гб</a:t>
            </a:r>
          </a:p>
          <a:p>
            <a:pPr marL="273050" indent="-273050">
              <a:spcBef>
                <a:spcPts val="788"/>
              </a:spcBef>
              <a:spcAft>
                <a:spcPts val="788"/>
              </a:spcAft>
              <a:buClr>
                <a:srgbClr val="FF6600"/>
              </a:buClr>
              <a:buFont typeface="Wingdings" pitchFamily="2" charset="2"/>
              <a:buChar char="Ø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ru-RU" sz="1600" dirty="0" smtClean="0">
                <a:latin typeface="Trebuchet MS" pitchFamily="34" charset="0"/>
              </a:rPr>
              <a:t>Сеть </a:t>
            </a:r>
            <a:r>
              <a:rPr lang="ru-RU" sz="1600" dirty="0">
                <a:latin typeface="Trebuchet MS" pitchFamily="34" charset="0"/>
              </a:rPr>
              <a:t>100 </a:t>
            </a:r>
            <a:r>
              <a:rPr lang="ru-RU" sz="1600" dirty="0" smtClean="0">
                <a:latin typeface="Trebuchet MS" pitchFamily="34" charset="0"/>
              </a:rPr>
              <a:t>МБ</a:t>
            </a:r>
          </a:p>
          <a:p>
            <a:pPr>
              <a:spcBef>
                <a:spcPts val="788"/>
              </a:spcBef>
              <a:spcAft>
                <a:spcPts val="788"/>
              </a:spcAft>
              <a:buClr>
                <a:srgbClr val="FF6600"/>
              </a:buCl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ru-RU" sz="800" dirty="0">
              <a:latin typeface="Trebuchet MS" pitchFamily="34" charset="0"/>
            </a:endParaRPr>
          </a:p>
          <a:p>
            <a:pPr marL="273050" indent="-273050">
              <a:spcBef>
                <a:spcPts val="788"/>
              </a:spcBef>
              <a:spcAft>
                <a:spcPts val="788"/>
              </a:spcAft>
              <a:buClr>
                <a:srgbClr val="FF6600"/>
              </a:buClr>
              <a:buFont typeface="Wingdings" pitchFamily="2" charset="2"/>
              <a:buChar char="Ø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ru-RU" sz="1600" dirty="0" smtClean="0">
                <a:latin typeface="Trebuchet MS" pitchFamily="34" charset="0"/>
              </a:rPr>
              <a:t>Лучшая </a:t>
            </a:r>
            <a:r>
              <a:rPr lang="ru-RU" sz="1600" dirty="0">
                <a:latin typeface="Trebuchet MS" pitchFamily="34" charset="0"/>
              </a:rPr>
              <a:t>производительность во время резервного копирования</a:t>
            </a:r>
          </a:p>
          <a:p>
            <a:pPr marL="273050" indent="-273050">
              <a:spcBef>
                <a:spcPts val="788"/>
              </a:spcBef>
              <a:spcAft>
                <a:spcPts val="788"/>
              </a:spcAft>
              <a:buClr>
                <a:srgbClr val="FF6600"/>
              </a:buClr>
              <a:buFont typeface="Wingdings" pitchFamily="2" charset="2"/>
              <a:buChar char="Ø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ru-RU" sz="1600" dirty="0" smtClean="0">
                <a:latin typeface="Trebuchet MS" pitchFamily="34" charset="0"/>
              </a:rPr>
              <a:t>Лучший </a:t>
            </a:r>
            <a:r>
              <a:rPr lang="ru-RU" sz="1600" dirty="0">
                <a:latin typeface="Trebuchet MS" pitchFamily="34" charset="0"/>
              </a:rPr>
              <a:t>показатель в обнаружении и удалении избыточности данных</a:t>
            </a:r>
          </a:p>
          <a:p>
            <a:pPr>
              <a:spcBef>
                <a:spcPts val="788"/>
              </a:spcBef>
              <a:spcAft>
                <a:spcPts val="788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ru-RU" sz="1600" dirty="0">
              <a:solidFill>
                <a:srgbClr val="006FB7"/>
              </a:solidFill>
            </a:endParaRPr>
          </a:p>
        </p:txBody>
      </p:sp>
      <p:sp>
        <p:nvSpPr>
          <p:cNvPr id="4" name="Line 74"/>
          <p:cNvSpPr>
            <a:spLocks noChangeShapeType="1"/>
          </p:cNvSpPr>
          <p:nvPr/>
        </p:nvSpPr>
        <p:spPr bwMode="auto">
          <a:xfrm flipV="1">
            <a:off x="341338" y="3068960"/>
            <a:ext cx="3814763" cy="6350"/>
          </a:xfrm>
          <a:prstGeom prst="line">
            <a:avLst/>
          </a:prstGeom>
          <a:noFill/>
          <a:ln w="19080" cap="rnd">
            <a:solidFill>
              <a:srgbClr val="006FB7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Line 74"/>
          <p:cNvSpPr>
            <a:spLocks noChangeShapeType="1"/>
          </p:cNvSpPr>
          <p:nvPr/>
        </p:nvSpPr>
        <p:spPr bwMode="auto">
          <a:xfrm flipV="1">
            <a:off x="323528" y="4574778"/>
            <a:ext cx="3814763" cy="6350"/>
          </a:xfrm>
          <a:prstGeom prst="line">
            <a:avLst/>
          </a:prstGeom>
          <a:noFill/>
          <a:ln w="19080" cap="rnd">
            <a:solidFill>
              <a:srgbClr val="006FB7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3" y="1412776"/>
            <a:ext cx="4522858" cy="27429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337" y="4059558"/>
            <a:ext cx="4419235" cy="26637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0" y="4365104"/>
            <a:ext cx="4449712" cy="22797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547415"/>
            <a:ext cx="787302" cy="7619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482" y="5672586"/>
            <a:ext cx="682081" cy="5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38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5032" y="293536"/>
            <a:ext cx="8820472" cy="510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Преобразование резервных копий и экспорт</a:t>
            </a:r>
          </a:p>
        </p:txBody>
      </p:sp>
      <p:sp>
        <p:nvSpPr>
          <p:cNvPr id="4" name="Стрелка углом вверх 3"/>
          <p:cNvSpPr/>
          <p:nvPr/>
        </p:nvSpPr>
        <p:spPr>
          <a:xfrm rot="5400000">
            <a:off x="4039876" y="2606843"/>
            <a:ext cx="733083" cy="61919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98359"/>
            <a:ext cx="914286" cy="1180952"/>
          </a:xfrm>
          <a:prstGeom prst="rect">
            <a:avLst/>
          </a:prstGeom>
        </p:spPr>
      </p:pic>
      <p:sp>
        <p:nvSpPr>
          <p:cNvPr id="7" name="Rectangle 9"/>
          <p:cNvSpPr/>
          <p:nvPr/>
        </p:nvSpPr>
        <p:spPr>
          <a:xfrm>
            <a:off x="176457" y="2633571"/>
            <a:ext cx="36717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Теперь можно с лёгкостью создать полный архив из любой цепочки инкрементных архивов</a:t>
            </a:r>
            <a:endParaRPr lang="en-US" sz="16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156307" y="4005064"/>
            <a:ext cx="871428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В </a:t>
            </a: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A</a:t>
            </a:r>
            <a:r>
              <a:rPr lang="en-US" sz="17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cronis Backup &amp; Recovery 11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добавлены широкие возможности работы с планами резервного копирования – добавлены возможности экспорта/импорта и клонирования</a:t>
            </a:r>
            <a:endParaRPr lang="en-US" sz="1600" dirty="0"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3" y="4695289"/>
            <a:ext cx="8499999" cy="1830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96064"/>
            <a:ext cx="6144251" cy="16538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023" y="1588888"/>
            <a:ext cx="2490449" cy="208936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8"/>
          <p:cNvSpPr/>
          <p:nvPr/>
        </p:nvSpPr>
        <p:spPr>
          <a:xfrm>
            <a:off x="6330023" y="2628409"/>
            <a:ext cx="2490449" cy="288032"/>
          </a:xfrm>
          <a:prstGeom prst="rect">
            <a:avLst/>
          </a:prstGeom>
          <a:solidFill>
            <a:srgbClr val="FF0000">
              <a:alpha val="14902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4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der"/>
          <p:cNvSpPr/>
          <p:nvPr/>
        </p:nvSpPr>
        <p:spPr>
          <a:xfrm>
            <a:off x="899592" y="169476"/>
            <a:ext cx="7710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</a:rPr>
              <a:t>Пошаговый план аварийного восстановления</a:t>
            </a:r>
            <a:endParaRPr lang="en-US" sz="2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0862" y="836712"/>
            <a:ext cx="278897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Пошаговый план аварийного восстановления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Trebuchet MS" pitchFamily="34" charset="0"/>
                <a:cs typeface="Arial" pitchFamily="34" charset="0"/>
              </a:rPr>
              <a:t>(DRP)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содержит список заархивированных данных и детальные инструкции для пользователя по восстановлению.</a:t>
            </a:r>
            <a:endParaRPr lang="en-US" sz="16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720" y="2919126"/>
            <a:ext cx="27889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Инструкция отправляется по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e-mail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 указанному списку пользователей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после первой удачно созданной резервной копии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. </a:t>
            </a:r>
          </a:p>
          <a:p>
            <a:endParaRPr lang="en-US" sz="1600" dirty="0">
              <a:latin typeface="Trebuchet MS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Если несколько машин имеют план аварийного восстановления, то будет разослан отдельный план для каждой машины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.</a:t>
            </a:r>
            <a:endParaRPr lang="en-US" sz="1600" dirty="0"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813" y="692696"/>
            <a:ext cx="4485715" cy="470476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030445" y="1046921"/>
            <a:ext cx="5718019" cy="547842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400" b="1" dirty="0"/>
              <a:t>Пошаговый план аварийного восстановления </a:t>
            </a:r>
          </a:p>
          <a:p>
            <a:endParaRPr lang="ru-RU" sz="1400" dirty="0"/>
          </a:p>
          <a:p>
            <a:r>
              <a:rPr lang="ru-RU" sz="1400" dirty="0"/>
              <a:t>Дата создания: 27 июля 2011 г. 11:10:31</a:t>
            </a:r>
          </a:p>
          <a:p>
            <a:endParaRPr lang="ru-RU" sz="1400" dirty="0"/>
          </a:p>
          <a:p>
            <a:r>
              <a:rPr lang="ru-RU" sz="1400" dirty="0"/>
              <a:t>Этот план аварийного восстановления содержит информацию и подробный список шагов, которые помогут восстановить неработающие серверы и службы.</a:t>
            </a:r>
          </a:p>
          <a:p>
            <a:endParaRPr lang="ru-RU" sz="1400" dirty="0"/>
          </a:p>
          <a:p>
            <a:r>
              <a:rPr lang="ru-RU" sz="1400" b="1" dirty="0"/>
              <a:t>Список объектов для восстановления:</a:t>
            </a:r>
          </a:p>
          <a:p>
            <a:r>
              <a:rPr lang="ru-RU" sz="1400" dirty="0"/>
              <a:t>•	файл "</a:t>
            </a:r>
            <a:r>
              <a:rPr lang="ru-RU" sz="1400" b="1" dirty="0"/>
              <a:t>C:\program </a:t>
            </a:r>
            <a:r>
              <a:rPr lang="ru-RU" sz="1400" b="1" dirty="0" err="1"/>
              <a:t>files</a:t>
            </a:r>
            <a:r>
              <a:rPr lang="ru-RU" sz="1400" b="1" dirty="0"/>
              <a:t>\</a:t>
            </a:r>
            <a:r>
              <a:rPr lang="ru-RU" sz="1400" b="1" dirty="0" err="1"/>
              <a:t>windows</a:t>
            </a:r>
            <a:r>
              <a:rPr lang="ru-RU" sz="1400" b="1" dirty="0"/>
              <a:t> </a:t>
            </a:r>
            <a:r>
              <a:rPr lang="ru-RU" sz="1400" b="1" dirty="0" err="1"/>
              <a:t>media</a:t>
            </a:r>
            <a:r>
              <a:rPr lang="ru-RU" sz="1400" b="1" dirty="0"/>
              <a:t> </a:t>
            </a:r>
            <a:r>
              <a:rPr lang="ru-RU" sz="1400" b="1" dirty="0" err="1"/>
              <a:t>player</a:t>
            </a:r>
            <a:r>
              <a:rPr lang="ru-RU" sz="1400" b="1" dirty="0"/>
              <a:t>\wmpns.jar</a:t>
            </a:r>
            <a:r>
              <a:rPr lang="ru-RU" sz="1400" dirty="0"/>
              <a:t>"</a:t>
            </a:r>
          </a:p>
          <a:p>
            <a:r>
              <a:rPr lang="ru-RU" sz="1400" dirty="0"/>
              <a:t>Чтобы восстановить эти объекты, следуйте приведенным ниже инструкциям. </a:t>
            </a:r>
          </a:p>
          <a:p>
            <a:endParaRPr lang="ru-RU" sz="1400" dirty="0"/>
          </a:p>
          <a:p>
            <a:r>
              <a:rPr lang="ru-RU" sz="1400" b="1" dirty="0"/>
              <a:t>Список хранилищ резервных копий данных:</a:t>
            </a:r>
          </a:p>
          <a:p>
            <a:r>
              <a:rPr lang="ru-RU" sz="1400" dirty="0"/>
              <a:t>•	E:\rus</a:t>
            </a:r>
            <a:r>
              <a:rPr lang="ru-RU" sz="1400" dirty="0" smtClean="0"/>
              <a:t>\</a:t>
            </a:r>
            <a:endParaRPr lang="en-US" sz="1400" dirty="0" smtClean="0"/>
          </a:p>
          <a:p>
            <a:endParaRPr lang="ru-RU" sz="1400" dirty="0"/>
          </a:p>
          <a:p>
            <a:r>
              <a:rPr lang="ru-RU" sz="1400" b="1" dirty="0"/>
              <a:t>Восстановление файлов </a:t>
            </a:r>
          </a:p>
          <a:p>
            <a:r>
              <a:rPr lang="ru-RU" sz="1400" dirty="0"/>
              <a:t>I.	Восстановление конфигурации оборудования сервера. Дополнительные сведения см. в приложении 1 "Конфигурация оборудования сервера".</a:t>
            </a:r>
          </a:p>
          <a:p>
            <a:r>
              <a:rPr lang="ru-RU" sz="1400" dirty="0"/>
              <a:t>II.	Восстановление конфигурации программного обеспечения сервера.</a:t>
            </a:r>
          </a:p>
          <a:p>
            <a:r>
              <a:rPr lang="en-US" sz="1400" dirty="0"/>
              <a:t>	</a:t>
            </a:r>
            <a:r>
              <a:rPr lang="ru-RU" sz="1400" dirty="0" smtClean="0"/>
              <a:t>1</a:t>
            </a:r>
            <a:r>
              <a:rPr lang="ru-RU" sz="1400" dirty="0"/>
              <a:t>.	Запустите консоль Acronis </a:t>
            </a:r>
            <a:r>
              <a:rPr lang="ru-RU" sz="1400" dirty="0" err="1"/>
              <a:t>Backup</a:t>
            </a:r>
            <a:r>
              <a:rPr lang="ru-RU" sz="1400" dirty="0"/>
              <a:t> &amp; </a:t>
            </a:r>
            <a:r>
              <a:rPr lang="ru-RU" sz="1400" dirty="0" err="1"/>
              <a:t>Recovery</a:t>
            </a:r>
            <a:r>
              <a:rPr lang="ru-RU" sz="1400" dirty="0"/>
              <a:t> 11 в своей операционной системе.</a:t>
            </a:r>
          </a:p>
          <a:p>
            <a:r>
              <a:rPr lang="en-US" sz="1400" dirty="0" smtClean="0"/>
              <a:t>	</a:t>
            </a:r>
            <a:r>
              <a:rPr lang="ru-RU" sz="1400" dirty="0" smtClean="0"/>
              <a:t>2</a:t>
            </a:r>
            <a:r>
              <a:rPr lang="ru-RU" sz="1400" dirty="0"/>
              <a:t>.	Подключитесь к машине abr11rus</a:t>
            </a:r>
            <a:r>
              <a:rPr lang="ru-RU" sz="1400" dirty="0" smtClean="0"/>
              <a:t>: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0999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59" y="1412328"/>
            <a:ext cx="4318903" cy="269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36673" y="730216"/>
            <a:ext cx="7763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UEFI (Unified </a:t>
            </a:r>
            <a:r>
              <a:rPr lang="en-US" sz="1600" dirty="0">
                <a:latin typeface="Trebuchet MS" pitchFamily="34" charset="0"/>
                <a:cs typeface="Arial" pitchFamily="34" charset="0"/>
              </a:rPr>
              <a:t>Extensible Firmware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Interface</a:t>
            </a:r>
            <a:r>
              <a:rPr lang="ru-RU" sz="1600" dirty="0">
                <a:latin typeface="Trebuchet MS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– Единый Расширяемый Интерфейс Встроенного ПО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)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это замена для старого интерфейса прошивки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BIOS.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74" y="1334964"/>
            <a:ext cx="4332334" cy="32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92" y="2204864"/>
            <a:ext cx="3935735" cy="3813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307" y="1857288"/>
            <a:ext cx="5582211" cy="450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078803" y="237486"/>
            <a:ext cx="3024337" cy="388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Поддержка </a:t>
            </a:r>
            <a:r>
              <a:rPr lang="en-US" sz="2800" b="1" dirty="0" smtClean="0">
                <a:solidFill>
                  <a:srgbClr val="0070C0"/>
                </a:solidFill>
              </a:rPr>
              <a:t>UEFI</a:t>
            </a:r>
            <a:endParaRPr lang="ru-RU" sz="2800" b="1" dirty="0" smtClean="0">
              <a:solidFill>
                <a:srgbClr val="0070C0"/>
              </a:solidFill>
            </a:endParaRPr>
          </a:p>
        </p:txBody>
      </p:sp>
      <p:sp>
        <p:nvSpPr>
          <p:cNvPr id="13" name="Rectangle 9"/>
          <p:cNvSpPr/>
          <p:nvPr/>
        </p:nvSpPr>
        <p:spPr>
          <a:xfrm>
            <a:off x="125472" y="4490222"/>
            <a:ext cx="307880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latin typeface="Trebuchet MS" pitchFamily="34" charset="0"/>
                <a:cs typeface="Arial" pitchFamily="34" charset="0"/>
              </a:rPr>
              <a:t>UEFI </a:t>
            </a:r>
            <a:r>
              <a:rPr lang="ru-RU" sz="1500" dirty="0" smtClean="0">
                <a:latin typeface="Trebuchet MS" pitchFamily="34" charset="0"/>
                <a:cs typeface="Arial" pitchFamily="34" charset="0"/>
              </a:rPr>
              <a:t>предоставляет несколько технических преимуществ</a:t>
            </a:r>
            <a:r>
              <a:rPr lang="en-US" sz="1500" dirty="0" smtClean="0">
                <a:latin typeface="Trebuchet MS" pitchFamily="34" charset="0"/>
                <a:cs typeface="Arial" pitchFamily="34" charset="0"/>
              </a:rPr>
              <a:t>:</a:t>
            </a:r>
            <a:endParaRPr lang="en-US" sz="1500" dirty="0">
              <a:latin typeface="Trebuchet MS" pitchFamily="34" charset="0"/>
              <a:cs typeface="Arial" pitchFamily="34" charset="0"/>
            </a:endParaRPr>
          </a:p>
          <a:p>
            <a:r>
              <a:rPr lang="en-US" sz="1500" dirty="0" smtClean="0">
                <a:latin typeface="Trebuchet MS" pitchFamily="34" charset="0"/>
                <a:cs typeface="Arial" pitchFamily="34" charset="0"/>
              </a:rPr>
              <a:t>- </a:t>
            </a:r>
            <a:r>
              <a:rPr lang="ru-RU" sz="1500" dirty="0" smtClean="0">
                <a:latin typeface="Trebuchet MS" pitchFamily="34" charset="0"/>
                <a:cs typeface="Arial" pitchFamily="34" charset="0"/>
              </a:rPr>
              <a:t>Возможность загружаться с дисков более 2 Тб</a:t>
            </a:r>
            <a:endParaRPr lang="en-US" sz="1500" dirty="0">
              <a:latin typeface="Trebuchet MS" pitchFamily="34" charset="0"/>
              <a:cs typeface="Arial" pitchFamily="34" charset="0"/>
            </a:endParaRPr>
          </a:p>
          <a:p>
            <a:r>
              <a:rPr lang="en-US" sz="1500" dirty="0">
                <a:latin typeface="Trebuchet MS" pitchFamily="34" charset="0"/>
                <a:cs typeface="Arial" pitchFamily="34" charset="0"/>
              </a:rPr>
              <a:t>- </a:t>
            </a:r>
            <a:r>
              <a:rPr lang="ru-RU" sz="1500" dirty="0" smtClean="0">
                <a:latin typeface="Trebuchet MS" pitchFamily="34" charset="0"/>
                <a:cs typeface="Arial" pitchFamily="34" charset="0"/>
              </a:rPr>
              <a:t>Более быстрая загрузка</a:t>
            </a:r>
            <a:endParaRPr lang="en-US" sz="1500" dirty="0">
              <a:latin typeface="Trebuchet MS" pitchFamily="34" charset="0"/>
              <a:cs typeface="Arial" pitchFamily="34" charset="0"/>
            </a:endParaRPr>
          </a:p>
          <a:p>
            <a:r>
              <a:rPr lang="en-US" sz="1500" dirty="0">
                <a:latin typeface="Trebuchet MS" pitchFamily="34" charset="0"/>
                <a:cs typeface="Arial" pitchFamily="34" charset="0"/>
              </a:rPr>
              <a:t>- </a:t>
            </a:r>
            <a:r>
              <a:rPr lang="en-US" sz="1500" dirty="0" smtClean="0">
                <a:latin typeface="Trebuchet MS" pitchFamily="34" charset="0"/>
                <a:cs typeface="Arial" pitchFamily="34" charset="0"/>
              </a:rPr>
              <a:t>CPU-</a:t>
            </a:r>
            <a:r>
              <a:rPr lang="ru-RU" sz="1500" dirty="0" smtClean="0">
                <a:latin typeface="Trebuchet MS" pitchFamily="34" charset="0"/>
                <a:cs typeface="Arial" pitchFamily="34" charset="0"/>
              </a:rPr>
              <a:t>независимая архитектура</a:t>
            </a:r>
            <a:endParaRPr lang="en-US" sz="1500" dirty="0">
              <a:latin typeface="Trebuchet MS" pitchFamily="34" charset="0"/>
              <a:cs typeface="Arial" pitchFamily="34" charset="0"/>
            </a:endParaRPr>
          </a:p>
          <a:p>
            <a:r>
              <a:rPr lang="en-US" sz="1500" dirty="0">
                <a:latin typeface="Trebuchet MS" pitchFamily="34" charset="0"/>
                <a:cs typeface="Arial" pitchFamily="34" charset="0"/>
              </a:rPr>
              <a:t>- </a:t>
            </a:r>
            <a:r>
              <a:rPr lang="en-US" sz="1500" dirty="0" smtClean="0">
                <a:latin typeface="Trebuchet MS" pitchFamily="34" charset="0"/>
                <a:cs typeface="Arial" pitchFamily="34" charset="0"/>
              </a:rPr>
              <a:t>CPU-</a:t>
            </a:r>
            <a:r>
              <a:rPr lang="ru-RU" sz="1500" dirty="0" smtClean="0">
                <a:latin typeface="Trebuchet MS" pitchFamily="34" charset="0"/>
                <a:cs typeface="Arial" pitchFamily="34" charset="0"/>
              </a:rPr>
              <a:t>независимые драйвера</a:t>
            </a:r>
            <a:endParaRPr lang="en-US" sz="1500" dirty="0">
              <a:latin typeface="Trebuchet MS" pitchFamily="34" charset="0"/>
              <a:cs typeface="Arial" pitchFamily="34" charset="0"/>
            </a:endParaRPr>
          </a:p>
          <a:p>
            <a:r>
              <a:rPr lang="en-US" sz="1500" dirty="0">
                <a:latin typeface="Trebuchet MS" pitchFamily="34" charset="0"/>
                <a:cs typeface="Arial" pitchFamily="34" charset="0"/>
              </a:rPr>
              <a:t>- </a:t>
            </a:r>
            <a:r>
              <a:rPr lang="ru-RU" sz="1500" dirty="0" smtClean="0">
                <a:latin typeface="Trebuchet MS" pitchFamily="34" charset="0"/>
                <a:cs typeface="Arial" pitchFamily="34" charset="0"/>
              </a:rPr>
              <a:t>Гибкое окружение (даже сеть) до загрузки ОС</a:t>
            </a:r>
            <a:endParaRPr lang="en-US" sz="1500" dirty="0"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404664"/>
            <a:ext cx="901490" cy="103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1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6307" y="281093"/>
            <a:ext cx="882047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Улучшение в работе с накопителями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40768"/>
            <a:ext cx="3377554" cy="2160240"/>
          </a:xfrm>
          <a:prstGeom prst="rect">
            <a:avLst/>
          </a:prstGeom>
        </p:spPr>
      </p:pic>
      <p:sp>
        <p:nvSpPr>
          <p:cNvPr id="5" name="Rectangle 9"/>
          <p:cNvSpPr/>
          <p:nvPr/>
        </p:nvSpPr>
        <p:spPr>
          <a:xfrm>
            <a:off x="276154" y="2186721"/>
            <a:ext cx="529265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Расширенная поддержка современного оборудования, как из под ОС, так и с загрузочных носителей.</a:t>
            </a:r>
          </a:p>
          <a:p>
            <a:endParaRPr lang="ru-RU" sz="1600" dirty="0">
              <a:latin typeface="Trebuchet MS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Работа с современными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GPT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дисками более 2 Тб.</a:t>
            </a:r>
          </a:p>
          <a:p>
            <a:endParaRPr lang="ru-RU" sz="1600" dirty="0">
              <a:latin typeface="Trebuchet MS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Корректная работа с новыми дисками с 4 Кб секторами и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SSD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накопителями.</a:t>
            </a:r>
          </a:p>
          <a:p>
            <a:endParaRPr lang="ru-RU" sz="1600" dirty="0">
              <a:latin typeface="Trebuchet MS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Резервное копирование и восстановление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Linux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систем с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LVM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.</a:t>
            </a:r>
          </a:p>
          <a:p>
            <a:endParaRPr lang="ru-RU" sz="1600" dirty="0">
              <a:latin typeface="Trebuchet MS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Автоматическая разметка томов и дисков.</a:t>
            </a:r>
            <a:endParaRPr lang="en-US" sz="1600" dirty="0"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57" y="3833326"/>
            <a:ext cx="3022222" cy="26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43446" y="281092"/>
            <a:ext cx="882047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Создание аппаратных снимков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954" y="1548503"/>
            <a:ext cx="5735651" cy="47608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Rectangle 9"/>
          <p:cNvSpPr/>
          <p:nvPr/>
        </p:nvSpPr>
        <p:spPr>
          <a:xfrm>
            <a:off x="143446" y="1548503"/>
            <a:ext cx="29745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rebuchet MS" pitchFamily="34" charset="0"/>
                <a:cs typeface="Arial" pitchFamily="34" charset="0"/>
              </a:rPr>
              <a:t>VSS (Volume Snapshot Service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или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Trebuchet MS" pitchFamily="34" charset="0"/>
                <a:cs typeface="Arial" pitchFamily="34" charset="0"/>
              </a:rPr>
              <a:t>Volume Shadow Copy Service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) –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технология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Microsoft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для создания снимков данных, даже если файл заблокирован и используется сторонней программой (базы данных).</a:t>
            </a:r>
          </a:p>
          <a:p>
            <a:endParaRPr lang="ru-RU" sz="1600" dirty="0" smtClean="0">
              <a:latin typeface="Trebuchet MS" pitchFamily="34" charset="0"/>
              <a:cs typeface="Arial" pitchFamily="34" charset="0"/>
            </a:endParaRPr>
          </a:p>
          <a:p>
            <a:endParaRPr lang="ru-RU" sz="1600" dirty="0">
              <a:latin typeface="Trebuchet MS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В 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Acronis Backup 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&amp;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 Recovery 11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используются несколько способов: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rebuchet MS" pitchFamily="34" charset="0"/>
                <a:cs typeface="Arial" pitchFamily="34" charset="0"/>
              </a:rPr>
              <a:t>с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тандартный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Acronis VSS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rebuchet MS" pitchFamily="34" charset="0"/>
                <a:cs typeface="Arial" pitchFamily="34" charset="0"/>
              </a:rPr>
              <a:t>с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торонний программный поставщик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аппаратный</a:t>
            </a:r>
            <a:endParaRPr lang="en-US" sz="1600" dirty="0">
              <a:latin typeface="Trebuchet M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36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37" y="2325197"/>
            <a:ext cx="3780307" cy="4168505"/>
          </a:xfrm>
          <a:prstGeom prst="rect">
            <a:avLst/>
          </a:prstGeom>
        </p:spPr>
      </p:pic>
      <p:sp>
        <p:nvSpPr>
          <p:cNvPr id="9" name="Header"/>
          <p:cNvSpPr/>
          <p:nvPr/>
        </p:nvSpPr>
        <p:spPr>
          <a:xfrm>
            <a:off x="1223253" y="194876"/>
            <a:ext cx="6734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</a:rPr>
              <a:t>Acronis Removable Storage Manager (RSM)</a:t>
            </a:r>
          </a:p>
        </p:txBody>
      </p:sp>
      <p:sp>
        <p:nvSpPr>
          <p:cNvPr id="8" name="Rectangle 7"/>
          <p:cNvSpPr/>
          <p:nvPr/>
        </p:nvSpPr>
        <p:spPr>
          <a:xfrm>
            <a:off x="270862" y="718096"/>
            <a:ext cx="336503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Trebuchet MS" pitchFamily="34" charset="0"/>
                <a:cs typeface="Arial" pitchFamily="34" charset="0"/>
              </a:rPr>
              <a:t>Acronis Backup </a:t>
            </a:r>
            <a:r>
              <a:rPr lang="en-US" sz="1400" b="1" dirty="0" smtClean="0">
                <a:cs typeface="Arial" pitchFamily="34" charset="0"/>
              </a:rPr>
              <a:t>&amp;</a:t>
            </a:r>
            <a:r>
              <a:rPr lang="en-US" sz="1400" b="1" dirty="0" smtClean="0">
                <a:latin typeface="Trebuchet MS" pitchFamily="34" charset="0"/>
                <a:cs typeface="Arial" pitchFamily="34" charset="0"/>
              </a:rPr>
              <a:t> Recovery 10:</a:t>
            </a:r>
          </a:p>
          <a:p>
            <a:r>
              <a:rPr lang="ru-RU" sz="1400" dirty="0" smtClean="0">
                <a:latin typeface="Trebuchet MS" pitchFamily="34" charset="0"/>
                <a:cs typeface="Arial" pitchFamily="34" charset="0"/>
              </a:rPr>
              <a:t>Использовался встроенный в ОС </a:t>
            </a:r>
            <a:r>
              <a:rPr lang="en-US" sz="1400" dirty="0" smtClean="0">
                <a:latin typeface="Trebuchet MS" pitchFamily="34" charset="0"/>
                <a:cs typeface="Arial" pitchFamily="34" charset="0"/>
              </a:rPr>
              <a:t>Windows RSM</a:t>
            </a:r>
            <a:r>
              <a:rPr lang="ru-RU" sz="1400" dirty="0" smtClean="0">
                <a:latin typeface="Trebuchet MS" pitchFamily="34" charset="0"/>
                <a:cs typeface="Arial" pitchFamily="34" charset="0"/>
              </a:rPr>
              <a:t>, поэтому после того, как </a:t>
            </a:r>
            <a:r>
              <a:rPr lang="en-US" sz="1400" dirty="0" smtClean="0">
                <a:latin typeface="Trebuchet MS" pitchFamily="34" charset="0"/>
                <a:cs typeface="Arial" pitchFamily="34" charset="0"/>
              </a:rPr>
              <a:t>MS </a:t>
            </a:r>
            <a:r>
              <a:rPr lang="ru-RU" sz="1400" dirty="0" smtClean="0">
                <a:latin typeface="Trebuchet MS" pitchFamily="34" charset="0"/>
                <a:cs typeface="Arial" pitchFamily="34" charset="0"/>
              </a:rPr>
              <a:t>убрала поддержку </a:t>
            </a:r>
            <a:r>
              <a:rPr lang="en-US" sz="1400" dirty="0" smtClean="0">
                <a:latin typeface="Trebuchet MS" pitchFamily="34" charset="0"/>
                <a:cs typeface="Arial" pitchFamily="34" charset="0"/>
              </a:rPr>
              <a:t>RSM </a:t>
            </a:r>
            <a:r>
              <a:rPr lang="ru-RU" sz="1400" dirty="0" smtClean="0">
                <a:latin typeface="Trebuchet MS" pitchFamily="34" charset="0"/>
                <a:cs typeface="Arial" pitchFamily="34" charset="0"/>
              </a:rPr>
              <a:t>в </a:t>
            </a:r>
            <a:r>
              <a:rPr lang="en-US" sz="1400" dirty="0" smtClean="0">
                <a:latin typeface="Trebuchet MS" pitchFamily="34" charset="0"/>
                <a:cs typeface="Arial" pitchFamily="34" charset="0"/>
              </a:rPr>
              <a:t>Windows 7 </a:t>
            </a:r>
            <a:r>
              <a:rPr lang="ru-RU" sz="1400" dirty="0" smtClean="0">
                <a:latin typeface="Trebuchet MS" pitchFamily="34" charset="0"/>
                <a:cs typeface="Arial" pitchFamily="34" charset="0"/>
              </a:rPr>
              <a:t>и </a:t>
            </a:r>
            <a:r>
              <a:rPr lang="en-US" sz="1400" dirty="0" smtClean="0">
                <a:latin typeface="Trebuchet MS" pitchFamily="34" charset="0"/>
                <a:cs typeface="Arial" pitchFamily="34" charset="0"/>
              </a:rPr>
              <a:t>Windows 2008 R2</a:t>
            </a:r>
            <a:r>
              <a:rPr lang="ru-RU" sz="1400" dirty="0" smtClean="0">
                <a:latin typeface="Trebuchet MS" pitchFamily="34" charset="0"/>
                <a:cs typeface="Arial" pitchFamily="34" charset="0"/>
              </a:rPr>
              <a:t>, ленточные накопители в этих системах</a:t>
            </a:r>
            <a:r>
              <a:rPr lang="en-US" sz="1400" dirty="0" smtClean="0">
                <a:latin typeface="Trebuchet MS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Trebuchet MS" pitchFamily="34" charset="0"/>
                <a:cs typeface="Arial" pitchFamily="34" charset="0"/>
              </a:rPr>
              <a:t>перестали поддерживаться.</a:t>
            </a:r>
            <a:endParaRPr lang="en-US" sz="1400" dirty="0" smtClean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88023" y="718096"/>
            <a:ext cx="411517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Acronis Backup 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&amp;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 Recovery 11</a:t>
            </a:r>
            <a:r>
              <a:rPr lang="en-US" sz="1400" b="1" dirty="0" smtClean="0">
                <a:latin typeface="Trebuchet MS" pitchFamily="34" charset="0"/>
                <a:cs typeface="Arial" pitchFamily="34" charset="0"/>
              </a:rPr>
              <a:t>:</a:t>
            </a:r>
          </a:p>
          <a:p>
            <a:r>
              <a:rPr lang="ru-RU" sz="1400" dirty="0" smtClean="0">
                <a:latin typeface="Trebuchet MS" pitchFamily="34" charset="0"/>
                <a:cs typeface="Arial" pitchFamily="34" charset="0"/>
              </a:rPr>
              <a:t>Разработчики </a:t>
            </a:r>
            <a:r>
              <a:rPr lang="en-US" sz="1400" dirty="0" smtClean="0">
                <a:latin typeface="Trebuchet MS" pitchFamily="34" charset="0"/>
                <a:cs typeface="Arial" pitchFamily="34" charset="0"/>
              </a:rPr>
              <a:t>Acronis </a:t>
            </a:r>
            <a:r>
              <a:rPr lang="ru-RU" sz="1400" dirty="0" smtClean="0">
                <a:latin typeface="Trebuchet MS" pitchFamily="34" charset="0"/>
                <a:cs typeface="Arial" pitchFamily="34" charset="0"/>
              </a:rPr>
              <a:t>написали замену </a:t>
            </a:r>
            <a:r>
              <a:rPr lang="en-US" sz="1400" dirty="0" smtClean="0">
                <a:latin typeface="Trebuchet MS" pitchFamily="34" charset="0"/>
                <a:cs typeface="Arial" pitchFamily="34" charset="0"/>
              </a:rPr>
              <a:t>RSM</a:t>
            </a:r>
            <a:r>
              <a:rPr lang="ru-RU" sz="1400" dirty="0" smtClean="0">
                <a:latin typeface="Trebuchet MS" pitchFamily="34" charset="0"/>
                <a:cs typeface="Arial" pitchFamily="34" charset="0"/>
              </a:rPr>
              <a:t> внутри программы.</a:t>
            </a:r>
          </a:p>
          <a:p>
            <a:endParaRPr lang="en-US" sz="1400" dirty="0">
              <a:latin typeface="Trebuchet MS" pitchFamily="34" charset="0"/>
              <a:cs typeface="Arial" pitchFamily="34" charset="0"/>
            </a:endParaRPr>
          </a:p>
          <a:p>
            <a:r>
              <a:rPr lang="ru-RU" sz="1400" b="1" dirty="0" smtClean="0">
                <a:latin typeface="Trebuchet MS" pitchFamily="34" charset="0"/>
                <a:cs typeface="Arial" pitchFamily="34" charset="0"/>
              </a:rPr>
              <a:t>В </a:t>
            </a:r>
            <a:r>
              <a:rPr lang="en-US" sz="1400" b="1" dirty="0" smtClean="0">
                <a:latin typeface="Trebuchet MS" pitchFamily="34" charset="0"/>
                <a:cs typeface="Arial" pitchFamily="34" charset="0"/>
              </a:rPr>
              <a:t>ABR11 RSM </a:t>
            </a:r>
            <a:r>
              <a:rPr lang="ru-RU" sz="1400" b="1" dirty="0">
                <a:latin typeface="Trebuchet MS" pitchFamily="34" charset="0"/>
                <a:cs typeface="Arial" pitchFamily="34" charset="0"/>
              </a:rPr>
              <a:t>не используется совсем</a:t>
            </a:r>
            <a:r>
              <a:rPr lang="en-US" sz="1400" dirty="0" smtClean="0">
                <a:latin typeface="Trebuchet MS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8" y="2627324"/>
            <a:ext cx="7867730" cy="369212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423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702774" y="332656"/>
            <a:ext cx="3612691" cy="510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Куда можно сохранять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908720"/>
            <a:ext cx="4548795" cy="5733493"/>
          </a:xfrm>
          <a:prstGeom prst="rect">
            <a:avLst/>
          </a:prstGeom>
        </p:spPr>
      </p:pic>
      <p:sp>
        <p:nvSpPr>
          <p:cNvPr id="16" name="Rectangle 7"/>
          <p:cNvSpPr/>
          <p:nvPr/>
        </p:nvSpPr>
        <p:spPr>
          <a:xfrm>
            <a:off x="444197" y="1268760"/>
            <a:ext cx="336503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rebuchet MS" pitchFamily="34" charset="0"/>
                <a:cs typeface="Arial" pitchFamily="34" charset="0"/>
              </a:rPr>
              <a:t>Хранилища: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rebuchet MS" pitchFamily="34" charset="0"/>
                <a:cs typeface="Arial" pitchFamily="34" charset="0"/>
              </a:rPr>
              <a:t>Локальные и подключенные диски по </a:t>
            </a:r>
            <a:r>
              <a:rPr lang="en-US" sz="1600" dirty="0">
                <a:latin typeface="Trebuchet MS" pitchFamily="34" charset="0"/>
                <a:cs typeface="Arial" pitchFamily="34" charset="0"/>
              </a:rPr>
              <a:t>USB / FireWire / </a:t>
            </a:r>
            <a:r>
              <a:rPr lang="en-US" sz="1600" dirty="0" err="1">
                <a:latin typeface="Trebuchet MS" pitchFamily="34" charset="0"/>
                <a:cs typeface="Arial" pitchFamily="34" charset="0"/>
              </a:rPr>
              <a:t>eSATA</a:t>
            </a:r>
            <a:r>
              <a:rPr lang="en-US" sz="1600" dirty="0">
                <a:latin typeface="Trebuchet MS" pitchFamily="34" charset="0"/>
                <a:cs typeface="Arial" pitchFamily="34" charset="0"/>
              </a:rPr>
              <a:t> / ATA / SATA / SCSI / </a:t>
            </a:r>
            <a:r>
              <a:rPr lang="en-US" sz="1600" dirty="0" err="1">
                <a:latin typeface="Trebuchet MS" pitchFamily="34" charset="0"/>
                <a:cs typeface="Arial" pitchFamily="34" charset="0"/>
              </a:rPr>
              <a:t>Fibre</a:t>
            </a:r>
            <a:r>
              <a:rPr lang="en-US" sz="1600" dirty="0">
                <a:latin typeface="Trebuchet MS" pitchFamily="34" charset="0"/>
                <a:cs typeface="Arial" pitchFamily="34" charset="0"/>
              </a:rPr>
              <a:t> Channel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rebuchet MS" pitchFamily="34" charset="0"/>
                <a:cs typeface="Arial" pitchFamily="34" charset="0"/>
              </a:rPr>
              <a:t>На сетевых устройствах </a:t>
            </a:r>
            <a:r>
              <a:rPr lang="en-US" sz="1600" dirty="0">
                <a:latin typeface="Trebuchet MS" pitchFamily="34" charset="0"/>
                <a:cs typeface="Arial" pitchFamily="34" charset="0"/>
              </a:rPr>
              <a:t>SAN / NAS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rebuchet MS" pitchFamily="34" charset="0"/>
                <a:cs typeface="Arial" pitchFamily="34" charset="0"/>
              </a:rPr>
              <a:t>На сервер </a:t>
            </a:r>
            <a:r>
              <a:rPr lang="en-US" sz="1600" dirty="0">
                <a:latin typeface="Trebuchet MS" pitchFamily="34" charset="0"/>
                <a:cs typeface="Arial" pitchFamily="34" charset="0"/>
              </a:rPr>
              <a:t>FTP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rebuchet MS" pitchFamily="34" charset="0"/>
                <a:cs typeface="Arial" pitchFamily="34" charset="0"/>
              </a:rPr>
              <a:t>На </a:t>
            </a:r>
            <a:r>
              <a:rPr lang="en-US" sz="1600" dirty="0">
                <a:latin typeface="Trebuchet MS" pitchFamily="34" charset="0"/>
                <a:cs typeface="Arial" pitchFamily="34" charset="0"/>
              </a:rPr>
              <a:t>CD / DVD / Blu-Ray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rebuchet MS" pitchFamily="34" charset="0"/>
                <a:cs typeface="Arial" pitchFamily="34" charset="0"/>
              </a:rPr>
              <a:t>Ленточные библиотеки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rebuchet MS" pitchFamily="34" charset="0"/>
                <a:cs typeface="Arial" pitchFamily="34" charset="0"/>
              </a:rPr>
              <a:t>Онлайн резервное копирование (в России ожидается в сентябре 2011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)</a:t>
            </a:r>
          </a:p>
          <a:p>
            <a:endParaRPr lang="ru-RU" sz="1600" dirty="0">
              <a:latin typeface="Trebuchet MS" pitchFamily="34" charset="0"/>
              <a:cs typeface="Arial" pitchFamily="34" charset="0"/>
            </a:endParaRPr>
          </a:p>
          <a:p>
            <a:r>
              <a:rPr lang="ru-RU" sz="1600" b="1" dirty="0" smtClean="0">
                <a:latin typeface="Trebuchet MS" pitchFamily="34" charset="0"/>
                <a:cs typeface="Arial" pitchFamily="34" charset="0"/>
              </a:rPr>
              <a:t>Зона безопасности </a:t>
            </a:r>
            <a:r>
              <a:rPr lang="en-US" sz="1600" b="1" dirty="0" smtClean="0">
                <a:latin typeface="Trebuchet MS" pitchFamily="34" charset="0"/>
                <a:cs typeface="Arial" pitchFamily="34" charset="0"/>
              </a:rPr>
              <a:t>Acronis:</a:t>
            </a:r>
          </a:p>
          <a:p>
            <a:endParaRPr lang="ru-RU" sz="1600" dirty="0">
              <a:latin typeface="Trebuchet MS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rebuchet MS" pitchFamily="34" charset="0"/>
                <a:cs typeface="Arial" pitchFamily="34" charset="0"/>
              </a:rPr>
              <a:t>На диске создается скрытый служебный раздел, который предназначен для хранения архивов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данных</a:t>
            </a:r>
            <a:endParaRPr lang="ru-RU" sz="1600" dirty="0">
              <a:latin typeface="Trebuchet M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35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963695" y="404664"/>
            <a:ext cx="5200593" cy="510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Защита Ваших резервных копий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344032"/>
            <a:ext cx="3852400" cy="3852400"/>
          </a:xfrm>
          <a:prstGeom prst="rect">
            <a:avLst/>
          </a:prstGeom>
        </p:spPr>
      </p:pic>
      <p:sp>
        <p:nvSpPr>
          <p:cNvPr id="4" name="Rectangle 7"/>
          <p:cNvSpPr/>
          <p:nvPr/>
        </p:nvSpPr>
        <p:spPr>
          <a:xfrm>
            <a:off x="444196" y="1268760"/>
            <a:ext cx="448784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Данные в операционных системах являются строго конфиденциальными, и работа с ними должна быть защищена.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Acronis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 обеспечивает как сохранность, так и безопасность данных своих пользователей:</a:t>
            </a:r>
          </a:p>
          <a:p>
            <a:endParaRPr lang="ru-RU" sz="1600" dirty="0" smtClean="0">
              <a:latin typeface="Trebuchet MS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rebuchet MS" pitchFamily="34" charset="0"/>
                <a:cs typeface="Arial" pitchFamily="34" charset="0"/>
              </a:rPr>
              <a:t>в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озможность шифрования резервной копии по алгоритму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AES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 с ключом 128/192/256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возможно шифровать целиком всё хранилище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rebuchet MS" pitchFamily="34" charset="0"/>
                <a:cs typeface="Arial" pitchFamily="34" charset="0"/>
              </a:rPr>
              <a:t>п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ередача данных на хранилище по сети осуществляется с помощью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SSL</a:t>
            </a:r>
            <a:endParaRPr lang="ru-RU" sz="1600" dirty="0" smtClean="0">
              <a:latin typeface="Trebuchet MS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rebuchet MS" pitchFamily="34" charset="0"/>
                <a:cs typeface="Arial" pitchFamily="34" charset="0"/>
              </a:rPr>
              <a:t>д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ля локального хранения можно использовать скрытый защищённый раздел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Acronis Secure Zone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rebuchet MS" pitchFamily="34" charset="0"/>
                <a:cs typeface="Arial" pitchFamily="34" charset="0"/>
              </a:rPr>
              <a:t>п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ри использовании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Online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резервного копирования, данные хранятся в дата-центре 3-его уровня безопасности</a:t>
            </a:r>
          </a:p>
          <a:p>
            <a:endParaRPr lang="ru-RU" sz="1600" dirty="0">
              <a:latin typeface="Trebuchet M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5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1763688" y="692696"/>
            <a:ext cx="5842992" cy="86895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800" kern="1200" dirty="0" smtClean="0">
                <a:solidFill>
                  <a:srgbClr val="0070C0"/>
                </a:solidFill>
                <a:latin typeface="+mn-lt"/>
                <a:cs typeface="Arial" pitchFamily="34" charset="0"/>
              </a:rPr>
              <a:t>Несколько цифр</a:t>
            </a:r>
            <a:endParaRPr lang="ru-RU" sz="2800" kern="1200" dirty="0">
              <a:solidFill>
                <a:srgbClr val="0070C0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179511" y="1484784"/>
            <a:ext cx="8640485" cy="501469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09728" indent="0">
              <a:buFontTx/>
              <a:buNone/>
            </a:pPr>
            <a:endParaRPr lang="ru-RU" sz="1600" b="1" dirty="0" smtClean="0">
              <a:latin typeface="Trebuchet MS" pitchFamily="34" charset="0"/>
            </a:endParaRPr>
          </a:p>
          <a:p>
            <a:pPr marL="109728" indent="0">
              <a:spcBef>
                <a:spcPts val="0"/>
              </a:spcBef>
              <a:buFontTx/>
              <a:buNone/>
            </a:pPr>
            <a:r>
              <a:rPr lang="ru-RU" sz="1800" b="0" dirty="0" smtClean="0">
                <a:solidFill>
                  <a:schemeClr val="tx2"/>
                </a:solidFill>
                <a:latin typeface="Trebuchet MS" pitchFamily="34" charset="0"/>
              </a:rPr>
              <a:t>Компания </a:t>
            </a:r>
            <a:r>
              <a:rPr lang="ru-RU" sz="1800" b="0" dirty="0" err="1" smtClean="0">
                <a:solidFill>
                  <a:schemeClr val="tx2"/>
                </a:solidFill>
                <a:latin typeface="Trebuchet MS" pitchFamily="34" charset="0"/>
              </a:rPr>
              <a:t>Quantum</a:t>
            </a:r>
            <a:r>
              <a:rPr lang="ru-RU" sz="1800" b="0" dirty="0" smtClean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ru-RU" sz="1800" b="0" dirty="0" err="1" smtClean="0">
                <a:solidFill>
                  <a:schemeClr val="tx2"/>
                </a:solidFill>
                <a:latin typeface="Trebuchet MS" pitchFamily="34" charset="0"/>
              </a:rPr>
              <a:t>Technology</a:t>
            </a:r>
            <a:r>
              <a:rPr lang="ru-RU" sz="1800" b="0" dirty="0" smtClean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ru-RU" sz="1800" b="0" dirty="0" err="1" smtClean="0">
                <a:solidFill>
                  <a:schemeClr val="tx2"/>
                </a:solidFill>
                <a:latin typeface="Trebuchet MS" pitchFamily="34" charset="0"/>
              </a:rPr>
              <a:t>Partners</a:t>
            </a:r>
            <a:r>
              <a:rPr lang="ru-RU" sz="1800" b="0" dirty="0" smtClean="0">
                <a:solidFill>
                  <a:schemeClr val="tx2"/>
                </a:solidFill>
                <a:latin typeface="Trebuchet MS" pitchFamily="34" charset="0"/>
              </a:rPr>
              <a:t> (Майами)</a:t>
            </a:r>
          </a:p>
          <a:p>
            <a:pPr marL="109728" indent="0" algn="just">
              <a:spcBef>
                <a:spcPts val="0"/>
              </a:spcBef>
              <a:buFontTx/>
              <a:buNone/>
            </a:pPr>
            <a:r>
              <a:rPr lang="ru-RU" sz="1800" b="0" dirty="0" smtClean="0">
                <a:solidFill>
                  <a:schemeClr val="tx2"/>
                </a:solidFill>
                <a:latin typeface="Trebuchet MS" pitchFamily="34" charset="0"/>
              </a:rPr>
              <a:t>Уволившийся сотрудник сменил все пароли администраторов и удаленно отключил несколько корпоративных серверов. </a:t>
            </a:r>
          </a:p>
          <a:p>
            <a:pPr marL="109728" indent="0" algn="just">
              <a:spcBef>
                <a:spcPts val="0"/>
              </a:spcBef>
              <a:buFontTx/>
              <a:buNone/>
            </a:pPr>
            <a:r>
              <a:rPr lang="ru-RU" sz="1800" b="0" dirty="0" smtClean="0">
                <a:solidFill>
                  <a:srgbClr val="C00000"/>
                </a:solidFill>
                <a:latin typeface="Trebuchet MS" pitchFamily="34" charset="0"/>
              </a:rPr>
              <a:t>Недельный простой нескольких основных серверов обошелся компании в 30 тысяч долларов.</a:t>
            </a:r>
          </a:p>
          <a:p>
            <a:pPr marL="109728" indent="0">
              <a:spcBef>
                <a:spcPts val="0"/>
              </a:spcBef>
              <a:buFontTx/>
              <a:buNone/>
            </a:pPr>
            <a:endParaRPr lang="ru-RU" sz="1800" b="0" dirty="0" smtClean="0">
              <a:latin typeface="Trebuchet MS" pitchFamily="34" charset="0"/>
            </a:endParaRPr>
          </a:p>
          <a:p>
            <a:pPr marL="109728" indent="0" algn="just">
              <a:spcBef>
                <a:spcPts val="0"/>
              </a:spcBef>
              <a:buFontTx/>
              <a:buNone/>
            </a:pPr>
            <a:r>
              <a:rPr lang="ru-RU" sz="1800" b="0" dirty="0" smtClean="0">
                <a:solidFill>
                  <a:schemeClr val="tx2"/>
                </a:solidFill>
                <a:latin typeface="Trebuchet MS" pitchFamily="34" charset="0"/>
              </a:rPr>
              <a:t>По данным </a:t>
            </a:r>
            <a:r>
              <a:rPr lang="ru-RU" sz="1800" b="0" dirty="0" err="1" smtClean="0">
                <a:solidFill>
                  <a:schemeClr val="tx2"/>
                </a:solidFill>
                <a:latin typeface="Trebuchet MS" pitchFamily="34" charset="0"/>
              </a:rPr>
              <a:t>Gartner</a:t>
            </a:r>
            <a:r>
              <a:rPr lang="ru-RU" sz="1800" b="0" dirty="0" smtClean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ru-RU" sz="1800" b="0" dirty="0" err="1" smtClean="0">
                <a:solidFill>
                  <a:schemeClr val="tx2"/>
                </a:solidFill>
                <a:latin typeface="Trebuchet MS" pitchFamily="34" charset="0"/>
              </a:rPr>
              <a:t>Group</a:t>
            </a:r>
            <a:r>
              <a:rPr lang="ru-RU" sz="1800" b="0" dirty="0" smtClean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ru-RU" sz="1800" dirty="0" smtClean="0">
                <a:solidFill>
                  <a:srgbClr val="C00000"/>
                </a:solidFill>
                <a:latin typeface="Trebuchet MS" pitchFamily="34" charset="0"/>
              </a:rPr>
              <a:t>каждый </a:t>
            </a:r>
            <a:r>
              <a:rPr lang="ru-RU" sz="1800" dirty="0" err="1">
                <a:solidFill>
                  <a:srgbClr val="C00000"/>
                </a:solidFill>
                <a:latin typeface="Trebuchet MS" pitchFamily="34" charset="0"/>
              </a:rPr>
              <a:t>Windows</a:t>
            </a:r>
            <a:r>
              <a:rPr lang="ru-RU" sz="1800" dirty="0">
                <a:solidFill>
                  <a:srgbClr val="C00000"/>
                </a:solidFill>
                <a:latin typeface="Trebuchet MS" pitchFamily="34" charset="0"/>
              </a:rPr>
              <a:t> и </a:t>
            </a:r>
            <a:r>
              <a:rPr lang="ru-RU" sz="1800" dirty="0" err="1">
                <a:solidFill>
                  <a:srgbClr val="C00000"/>
                </a:solidFill>
                <a:latin typeface="Trebuchet MS" pitchFamily="34" charset="0"/>
              </a:rPr>
              <a:t>Linux</a:t>
            </a:r>
            <a:r>
              <a:rPr lang="ru-RU" sz="1800" dirty="0">
                <a:solidFill>
                  <a:srgbClr val="C00000"/>
                </a:solidFill>
                <a:latin typeface="Trebuchet MS" pitchFamily="34" charset="0"/>
              </a:rPr>
              <a:t> сервер в год имеет 1-4 сбоя со средним временем простоя до 10 часов. </a:t>
            </a:r>
          </a:p>
          <a:p>
            <a:pPr marL="109728" indent="0" algn="just">
              <a:spcBef>
                <a:spcPts val="0"/>
              </a:spcBef>
              <a:buFontTx/>
              <a:buNone/>
            </a:pPr>
            <a:endParaRPr lang="ru-RU" sz="1800" b="0" dirty="0" smtClean="0">
              <a:solidFill>
                <a:srgbClr val="FF0000"/>
              </a:solidFill>
              <a:latin typeface="Trebuchet MS" pitchFamily="34" charset="0"/>
            </a:endParaRPr>
          </a:p>
          <a:p>
            <a:pPr marL="109728" indent="0" algn="just">
              <a:spcBef>
                <a:spcPts val="0"/>
              </a:spcBef>
              <a:buFontTx/>
              <a:buNone/>
            </a:pPr>
            <a:r>
              <a:rPr lang="ru-RU" sz="1800" b="0" dirty="0" smtClean="0">
                <a:solidFill>
                  <a:schemeClr val="tx2"/>
                </a:solidFill>
                <a:latin typeface="Trebuchet MS" pitchFamily="34" charset="0"/>
              </a:rPr>
              <a:t>Компания «Московская сотовая связь» </a:t>
            </a:r>
          </a:p>
          <a:p>
            <a:pPr marL="109728" indent="0" algn="just">
              <a:spcBef>
                <a:spcPts val="0"/>
              </a:spcBef>
              <a:buFontTx/>
              <a:buNone/>
            </a:pPr>
            <a:r>
              <a:rPr lang="ru-RU" sz="1800" dirty="0" smtClean="0">
                <a:solidFill>
                  <a:schemeClr val="tx2"/>
                </a:solidFill>
                <a:latin typeface="Trebuchet MS" pitchFamily="34" charset="0"/>
              </a:rPr>
              <a:t>О</a:t>
            </a:r>
            <a:r>
              <a:rPr lang="ru-RU" sz="1800" b="0" dirty="0" smtClean="0">
                <a:solidFill>
                  <a:schemeClr val="tx2"/>
                </a:solidFill>
                <a:latin typeface="Trebuchet MS" pitchFamily="34" charset="0"/>
              </a:rPr>
              <a:t>дна минута простоя ИТ-системы обходится компании </a:t>
            </a:r>
            <a:r>
              <a:rPr lang="en-US" sz="1800" b="0" dirty="0" smtClean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ru-RU" sz="1800" b="0" dirty="0" smtClean="0">
                <a:solidFill>
                  <a:srgbClr val="C00000"/>
                </a:solidFill>
                <a:latin typeface="Trebuchet MS" pitchFamily="34" charset="0"/>
              </a:rPr>
              <a:t>в </a:t>
            </a:r>
            <a:r>
              <a:rPr lang="en-US" sz="1800" b="0" dirty="0" smtClean="0">
                <a:solidFill>
                  <a:srgbClr val="C00000"/>
                </a:solidFill>
                <a:latin typeface="Trebuchet MS" pitchFamily="34" charset="0"/>
              </a:rPr>
              <a:t>$</a:t>
            </a:r>
            <a:r>
              <a:rPr lang="ru-RU" sz="1800" b="0" dirty="0" smtClean="0">
                <a:solidFill>
                  <a:srgbClr val="C00000"/>
                </a:solidFill>
                <a:latin typeface="Trebuchet MS" pitchFamily="34" charset="0"/>
              </a:rPr>
              <a:t>7 000.</a:t>
            </a:r>
          </a:p>
          <a:p>
            <a:pPr marL="109728" indent="0" algn="just">
              <a:spcBef>
                <a:spcPts val="0"/>
              </a:spcBef>
              <a:buFontTx/>
              <a:buNone/>
            </a:pPr>
            <a:r>
              <a:rPr lang="ru-RU" sz="1800" b="0" dirty="0" smtClean="0">
                <a:solidFill>
                  <a:srgbClr val="FF0000"/>
                </a:solidFill>
                <a:latin typeface="Trebuchet MS" pitchFamily="34" charset="0"/>
              </a:rPr>
              <a:t> </a:t>
            </a:r>
          </a:p>
          <a:p>
            <a:pPr marL="109728" indent="0" algn="just">
              <a:spcBef>
                <a:spcPts val="0"/>
              </a:spcBef>
              <a:buFontTx/>
              <a:buNone/>
            </a:pPr>
            <a:r>
              <a:rPr lang="ru-RU" sz="1800" dirty="0" smtClean="0">
                <a:solidFill>
                  <a:schemeClr val="tx2"/>
                </a:solidFill>
                <a:latin typeface="Trebuchet MS" pitchFamily="34" charset="0"/>
              </a:rPr>
              <a:t>П</a:t>
            </a:r>
            <a:r>
              <a:rPr lang="ru-RU" sz="1800" b="0" dirty="0" smtClean="0">
                <a:solidFill>
                  <a:schemeClr val="tx2"/>
                </a:solidFill>
                <a:latin typeface="Trebuchet MS" pitchFamily="34" charset="0"/>
              </a:rPr>
              <a:t>ростой сервера, обслуживающего операции с кредитными карточками, составляет </a:t>
            </a:r>
            <a:r>
              <a:rPr lang="ru-RU" sz="1800" b="0" dirty="0" smtClean="0">
                <a:solidFill>
                  <a:srgbClr val="C00000"/>
                </a:solidFill>
                <a:latin typeface="Trebuchet MS" pitchFamily="34" charset="0"/>
              </a:rPr>
              <a:t>$43000 в минуту. </a:t>
            </a:r>
            <a:r>
              <a:rPr lang="ru-RU" sz="1800" b="0" dirty="0" smtClean="0">
                <a:solidFill>
                  <a:schemeClr val="tx2"/>
                </a:solidFill>
                <a:latin typeface="Trebuchet MS" pitchFamily="34" charset="0"/>
              </a:rPr>
              <a:t>Потери от простоя сервера бронирования авиабилетов, составляют </a:t>
            </a:r>
            <a:r>
              <a:rPr lang="ru-RU" sz="1800" b="0" dirty="0" smtClean="0">
                <a:solidFill>
                  <a:srgbClr val="C00000"/>
                </a:solidFill>
                <a:latin typeface="Trebuchet MS" pitchFamily="34" charset="0"/>
              </a:rPr>
              <a:t>$1500 в минуту.</a:t>
            </a:r>
          </a:p>
          <a:p>
            <a:pPr marL="109728" indent="0"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7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962796" y="260648"/>
            <a:ext cx="3265388" cy="510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Онлайн для России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7868490" cy="3505637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282734" y="4006992"/>
            <a:ext cx="59046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В 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Acronis Backup 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&amp;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 Recovery 11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будет введено онлайн резервное копирование для России: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</a:pP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Сохраняй в одном месте – восстанавливай везде!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</a:pP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Простота и удобство использования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</a:pP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Абсолютная защита конфиденциальных данных при удалённом хранении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</a:pP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Поддержка виртуальных сред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</a:pP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Уникальные технологии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Acronis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при минимальной установке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</a:pP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Управление резервными копиями</a:t>
            </a:r>
          </a:p>
          <a:p>
            <a:endParaRPr lang="ru-RU" sz="16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5864469" y="4005757"/>
            <a:ext cx="2833443" cy="2038581"/>
          </a:xfrm>
          <a:prstGeom prst="cloudCallou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6082330" y="4653136"/>
            <a:ext cx="2397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Подписки от 250 Гб до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4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Тб на год</a:t>
            </a:r>
          </a:p>
          <a:p>
            <a:endParaRPr lang="ru-RU" sz="1600" dirty="0">
              <a:latin typeface="Trebuchet M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5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AutoShape 90"/>
          <p:cNvSpPr>
            <a:spLocks noChangeArrowheads="1"/>
          </p:cNvSpPr>
          <p:nvPr/>
        </p:nvSpPr>
        <p:spPr bwMode="auto">
          <a:xfrm>
            <a:off x="5030878" y="1372803"/>
            <a:ext cx="1147762" cy="1147762"/>
          </a:xfrm>
          <a:custGeom>
            <a:avLst/>
            <a:gdLst>
              <a:gd name="T0" fmla="*/ 2147483647 w 3702"/>
              <a:gd name="T1" fmla="*/ 2147483647 h 3702"/>
              <a:gd name="T2" fmla="*/ 2147483647 w 3702"/>
              <a:gd name="T3" fmla="*/ 2147483647 h 3702"/>
              <a:gd name="T4" fmla="*/ 2147483647 w 3702"/>
              <a:gd name="T5" fmla="*/ 2147483647 h 3702"/>
              <a:gd name="T6" fmla="*/ 2147483647 w 3702"/>
              <a:gd name="T7" fmla="*/ 2147483647 h 3702"/>
              <a:gd name="T8" fmla="*/ 2147483647 w 3702"/>
              <a:gd name="T9" fmla="*/ 2147483647 h 3702"/>
              <a:gd name="T10" fmla="*/ 2147483647 w 3702"/>
              <a:gd name="T11" fmla="*/ 2147483647 h 3702"/>
              <a:gd name="T12" fmla="*/ 2147483647 w 3702"/>
              <a:gd name="T13" fmla="*/ 2147483647 h 3702"/>
              <a:gd name="T14" fmla="*/ 2147483647 w 3702"/>
              <a:gd name="T15" fmla="*/ 2147483647 h 3702"/>
              <a:gd name="T16" fmla="*/ 2147483647 w 3702"/>
              <a:gd name="T17" fmla="*/ 2147483647 h 3702"/>
              <a:gd name="T18" fmla="*/ 2147483647 w 3702"/>
              <a:gd name="T19" fmla="*/ 2147483647 h 3702"/>
              <a:gd name="T20" fmla="*/ 2147483647 w 3702"/>
              <a:gd name="T21" fmla="*/ 2147483647 h 3702"/>
              <a:gd name="T22" fmla="*/ 2147483647 w 3702"/>
              <a:gd name="T23" fmla="*/ 2147483647 h 3702"/>
              <a:gd name="T24" fmla="*/ 2147483647 w 3702"/>
              <a:gd name="T25" fmla="*/ 2147483647 h 3702"/>
              <a:gd name="T26" fmla="*/ 2147483647 w 3702"/>
              <a:gd name="T27" fmla="*/ 2147483647 h 3702"/>
              <a:gd name="T28" fmla="*/ 2147483647 w 3702"/>
              <a:gd name="T29" fmla="*/ 2147483647 h 3702"/>
              <a:gd name="T30" fmla="*/ 2147483647 w 3702"/>
              <a:gd name="T31" fmla="*/ 2147483647 h 3702"/>
              <a:gd name="T32" fmla="*/ 2147483647 w 3702"/>
              <a:gd name="T33" fmla="*/ 2147483647 h 3702"/>
              <a:gd name="T34" fmla="*/ 2147483647 w 3702"/>
              <a:gd name="T35" fmla="*/ 2147483647 h 3702"/>
              <a:gd name="T36" fmla="*/ 2147483647 w 3702"/>
              <a:gd name="T37" fmla="*/ 2147483647 h 3702"/>
              <a:gd name="T38" fmla="*/ 2147483647 w 3702"/>
              <a:gd name="T39" fmla="*/ 2147483647 h 3702"/>
              <a:gd name="T40" fmla="*/ 2147483647 w 3702"/>
              <a:gd name="T41" fmla="*/ 2147483647 h 3702"/>
              <a:gd name="T42" fmla="*/ 2147483647 w 3702"/>
              <a:gd name="T43" fmla="*/ 2147483647 h 3702"/>
              <a:gd name="T44" fmla="*/ 2147483647 w 3702"/>
              <a:gd name="T45" fmla="*/ 2147483647 h 3702"/>
              <a:gd name="T46" fmla="*/ 2147483647 w 3702"/>
              <a:gd name="T47" fmla="*/ 2147483647 h 3702"/>
              <a:gd name="T48" fmla="*/ 2147483647 w 3702"/>
              <a:gd name="T49" fmla="*/ 2147483647 h 3702"/>
              <a:gd name="T50" fmla="*/ 2147483647 w 3702"/>
              <a:gd name="T51" fmla="*/ 2147483647 h 3702"/>
              <a:gd name="T52" fmla="*/ 2147483647 w 3702"/>
              <a:gd name="T53" fmla="*/ 2147483647 h 3702"/>
              <a:gd name="T54" fmla="*/ 2147483647 w 3702"/>
              <a:gd name="T55" fmla="*/ 2147483647 h 3702"/>
              <a:gd name="T56" fmla="*/ 2147483647 w 3702"/>
              <a:gd name="T57" fmla="*/ 2147483647 h 3702"/>
              <a:gd name="T58" fmla="*/ 2147483647 w 3702"/>
              <a:gd name="T59" fmla="*/ 2147483647 h 3702"/>
              <a:gd name="T60" fmla="*/ 2147483647 w 3702"/>
              <a:gd name="T61" fmla="*/ 2147483647 h 3702"/>
              <a:gd name="T62" fmla="*/ 2147483647 w 3702"/>
              <a:gd name="T63" fmla="*/ 2147483647 h 370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02"/>
              <a:gd name="T97" fmla="*/ 0 h 3702"/>
              <a:gd name="T98" fmla="*/ 3702 w 3702"/>
              <a:gd name="T99" fmla="*/ 3702 h 370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02" h="3702">
                <a:moveTo>
                  <a:pt x="3702" y="1851"/>
                </a:moveTo>
                <a:lnTo>
                  <a:pt x="3488" y="2012"/>
                </a:lnTo>
                <a:lnTo>
                  <a:pt x="3667" y="2212"/>
                </a:lnTo>
                <a:lnTo>
                  <a:pt x="3425" y="2328"/>
                </a:lnTo>
                <a:lnTo>
                  <a:pt x="3562" y="2560"/>
                </a:lnTo>
                <a:lnTo>
                  <a:pt x="3302" y="2626"/>
                </a:lnTo>
                <a:lnTo>
                  <a:pt x="3391" y="2880"/>
                </a:lnTo>
                <a:lnTo>
                  <a:pt x="3123" y="2894"/>
                </a:lnTo>
                <a:lnTo>
                  <a:pt x="3160" y="3160"/>
                </a:lnTo>
                <a:lnTo>
                  <a:pt x="2894" y="3122"/>
                </a:lnTo>
                <a:lnTo>
                  <a:pt x="2880" y="3390"/>
                </a:lnTo>
                <a:lnTo>
                  <a:pt x="2627" y="3302"/>
                </a:lnTo>
                <a:lnTo>
                  <a:pt x="2560" y="3561"/>
                </a:lnTo>
                <a:lnTo>
                  <a:pt x="2329" y="3424"/>
                </a:lnTo>
                <a:lnTo>
                  <a:pt x="2212" y="3667"/>
                </a:lnTo>
                <a:lnTo>
                  <a:pt x="2012" y="3488"/>
                </a:lnTo>
                <a:lnTo>
                  <a:pt x="1851" y="3702"/>
                </a:lnTo>
                <a:lnTo>
                  <a:pt x="1690" y="3488"/>
                </a:lnTo>
                <a:lnTo>
                  <a:pt x="1491" y="3667"/>
                </a:lnTo>
                <a:lnTo>
                  <a:pt x="1374" y="3424"/>
                </a:lnTo>
                <a:lnTo>
                  <a:pt x="1143" y="3561"/>
                </a:lnTo>
                <a:lnTo>
                  <a:pt x="1076" y="3302"/>
                </a:lnTo>
                <a:lnTo>
                  <a:pt x="822" y="3390"/>
                </a:lnTo>
                <a:lnTo>
                  <a:pt x="808" y="3122"/>
                </a:lnTo>
                <a:lnTo>
                  <a:pt x="543" y="3160"/>
                </a:lnTo>
                <a:lnTo>
                  <a:pt x="580" y="2894"/>
                </a:lnTo>
                <a:lnTo>
                  <a:pt x="312" y="2880"/>
                </a:lnTo>
                <a:lnTo>
                  <a:pt x="401" y="2626"/>
                </a:lnTo>
                <a:lnTo>
                  <a:pt x="141" y="2560"/>
                </a:lnTo>
                <a:lnTo>
                  <a:pt x="278" y="2328"/>
                </a:lnTo>
                <a:lnTo>
                  <a:pt x="35" y="2212"/>
                </a:lnTo>
                <a:lnTo>
                  <a:pt x="214" y="2012"/>
                </a:lnTo>
                <a:lnTo>
                  <a:pt x="0" y="1851"/>
                </a:lnTo>
                <a:lnTo>
                  <a:pt x="214" y="1690"/>
                </a:lnTo>
                <a:lnTo>
                  <a:pt x="35" y="1490"/>
                </a:lnTo>
                <a:lnTo>
                  <a:pt x="278" y="1374"/>
                </a:lnTo>
                <a:lnTo>
                  <a:pt x="141" y="1142"/>
                </a:lnTo>
                <a:lnTo>
                  <a:pt x="401" y="1076"/>
                </a:lnTo>
                <a:lnTo>
                  <a:pt x="312" y="822"/>
                </a:lnTo>
                <a:lnTo>
                  <a:pt x="580" y="808"/>
                </a:lnTo>
                <a:lnTo>
                  <a:pt x="543" y="542"/>
                </a:lnTo>
                <a:lnTo>
                  <a:pt x="808" y="580"/>
                </a:lnTo>
                <a:lnTo>
                  <a:pt x="823" y="312"/>
                </a:lnTo>
                <a:lnTo>
                  <a:pt x="1076" y="400"/>
                </a:lnTo>
                <a:lnTo>
                  <a:pt x="1143" y="141"/>
                </a:lnTo>
                <a:lnTo>
                  <a:pt x="1374" y="277"/>
                </a:lnTo>
                <a:lnTo>
                  <a:pt x="1491" y="35"/>
                </a:lnTo>
                <a:lnTo>
                  <a:pt x="1690" y="214"/>
                </a:lnTo>
                <a:lnTo>
                  <a:pt x="1851" y="0"/>
                </a:lnTo>
                <a:lnTo>
                  <a:pt x="2012" y="214"/>
                </a:lnTo>
                <a:lnTo>
                  <a:pt x="2212" y="35"/>
                </a:lnTo>
                <a:lnTo>
                  <a:pt x="2329" y="277"/>
                </a:lnTo>
                <a:lnTo>
                  <a:pt x="2560" y="141"/>
                </a:lnTo>
                <a:lnTo>
                  <a:pt x="2627" y="400"/>
                </a:lnTo>
                <a:lnTo>
                  <a:pt x="2880" y="312"/>
                </a:lnTo>
                <a:lnTo>
                  <a:pt x="2894" y="580"/>
                </a:lnTo>
                <a:lnTo>
                  <a:pt x="3160" y="542"/>
                </a:lnTo>
                <a:lnTo>
                  <a:pt x="3123" y="808"/>
                </a:lnTo>
                <a:lnTo>
                  <a:pt x="3391" y="822"/>
                </a:lnTo>
                <a:lnTo>
                  <a:pt x="3302" y="1076"/>
                </a:lnTo>
                <a:lnTo>
                  <a:pt x="3562" y="1142"/>
                </a:lnTo>
                <a:lnTo>
                  <a:pt x="3425" y="1374"/>
                </a:lnTo>
                <a:lnTo>
                  <a:pt x="3667" y="1490"/>
                </a:lnTo>
                <a:lnTo>
                  <a:pt x="3488" y="1690"/>
                </a:lnTo>
                <a:lnTo>
                  <a:pt x="3702" y="1851"/>
                </a:lnTo>
                <a:close/>
              </a:path>
            </a:pathLst>
          </a:custGeom>
          <a:solidFill>
            <a:srgbClr val="EC7404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" name="Text Box 91"/>
          <p:cNvSpPr txBox="1">
            <a:spLocks noChangeArrowheads="1"/>
          </p:cNvSpPr>
          <p:nvPr/>
        </p:nvSpPr>
        <p:spPr bwMode="auto">
          <a:xfrm rot="21060000">
            <a:off x="5845265" y="1310890"/>
            <a:ext cx="2508250" cy="825500"/>
          </a:xfrm>
          <a:prstGeom prst="rect">
            <a:avLst/>
          </a:prstGeom>
          <a:solidFill>
            <a:srgbClr val="EC7404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dirty="0">
                <a:solidFill>
                  <a:srgbClr val="FFFFFF"/>
                </a:solidFill>
              </a:rPr>
              <a:t>Резервное копирование с хоста включено в </a:t>
            </a:r>
            <a:r>
              <a:rPr lang="en-US" sz="1600" dirty="0">
                <a:solidFill>
                  <a:srgbClr val="FFFFFF"/>
                </a:solidFill>
              </a:rPr>
              <a:t>Virtual Edition</a:t>
            </a:r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46" y="2585020"/>
            <a:ext cx="5168254" cy="4165080"/>
          </a:xfrm>
          <a:prstGeom prst="rect">
            <a:avLst/>
          </a:prstGeom>
        </p:spPr>
      </p:pic>
      <p:sp>
        <p:nvSpPr>
          <p:cNvPr id="13" name="Rectangle 7"/>
          <p:cNvSpPr/>
          <p:nvPr/>
        </p:nvSpPr>
        <p:spPr>
          <a:xfrm>
            <a:off x="251519" y="1128820"/>
            <a:ext cx="381651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rebuchet MS" pitchFamily="34" charset="0"/>
                <a:cs typeface="Arial" pitchFamily="34" charset="0"/>
              </a:rPr>
              <a:t>Резервное копирование с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хоста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rebuchet MS" pitchFamily="34" charset="0"/>
                <a:cs typeface="Arial" pitchFamily="34" charset="0"/>
              </a:rPr>
              <a:t>Один единственный Агент для защиты всех VM на хосте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rebuchet MS" pitchFamily="34" charset="0"/>
                <a:cs typeface="Arial" pitchFamily="34" charset="0"/>
              </a:rPr>
              <a:t>Не требуется установка Агентов на все VM, что экономит время и средства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rebuchet MS" pitchFamily="34" charset="0"/>
                <a:cs typeface="Arial" pitchFamily="34" charset="0"/>
              </a:rPr>
              <a:t>Управление виртуальными машинами такое же как и физическими (включая группы и центральные политики)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rebuchet MS" pitchFamily="34" charset="0"/>
                <a:cs typeface="Arial" pitchFamily="34" charset="0"/>
              </a:rPr>
              <a:t>Поддержка </a:t>
            </a:r>
            <a:r>
              <a:rPr lang="ru-RU" sz="1600" dirty="0" err="1">
                <a:latin typeface="Trebuchet MS" pitchFamily="34" charset="0"/>
                <a:cs typeface="Arial" pitchFamily="34" charset="0"/>
              </a:rPr>
              <a:t>Microsoft</a:t>
            </a:r>
            <a:r>
              <a:rPr lang="ru-RU" sz="1600" dirty="0">
                <a:latin typeface="Trebuchet MS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Trebuchet MS" pitchFamily="34" charset="0"/>
                <a:cs typeface="Arial" pitchFamily="34" charset="0"/>
              </a:rPr>
              <a:t>Hyper</a:t>
            </a:r>
            <a:r>
              <a:rPr lang="ru-RU" sz="1600" dirty="0">
                <a:latin typeface="Trebuchet MS" pitchFamily="34" charset="0"/>
                <a:cs typeface="Arial" pitchFamily="34" charset="0"/>
              </a:rPr>
              <a:t>-V и </a:t>
            </a:r>
            <a:r>
              <a:rPr lang="ru-RU" sz="1600" dirty="0" err="1">
                <a:latin typeface="Trebuchet MS" pitchFamily="34" charset="0"/>
                <a:cs typeface="Arial" pitchFamily="34" charset="0"/>
              </a:rPr>
              <a:t>VMware</a:t>
            </a:r>
            <a:r>
              <a:rPr lang="ru-RU" sz="1600" dirty="0">
                <a:latin typeface="Trebuchet MS" pitchFamily="34" charset="0"/>
                <a:cs typeface="Arial" pitchFamily="34" charset="0"/>
              </a:rPr>
              <a:t> ESX/</a:t>
            </a:r>
            <a:r>
              <a:rPr lang="ru-RU" sz="1600" dirty="0" err="1">
                <a:latin typeface="Trebuchet MS" pitchFamily="34" charset="0"/>
                <a:cs typeface="Arial" pitchFamily="34" charset="0"/>
              </a:rPr>
              <a:t>ESXi</a:t>
            </a:r>
            <a:endParaRPr lang="ru-RU" sz="1600" dirty="0">
              <a:latin typeface="Trebuchet MS" pitchFamily="34" charset="0"/>
              <a:cs typeface="Arial" pitchFamily="34" charset="0"/>
            </a:endParaRPr>
          </a:p>
          <a:p>
            <a:endParaRPr lang="ru-RU" sz="1600" dirty="0" smtClean="0">
              <a:latin typeface="Trebuchet MS" pitchFamily="34" charset="0"/>
              <a:cs typeface="Arial" pitchFamily="34" charset="0"/>
            </a:endParaRPr>
          </a:p>
          <a:p>
            <a:r>
              <a:rPr lang="ru-RU" sz="1600" dirty="0">
                <a:latin typeface="Trebuchet MS" pitchFamily="34" charset="0"/>
                <a:cs typeface="Arial" pitchFamily="34" charset="0"/>
              </a:rPr>
              <a:t>Новый преобразователь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rebuchet MS" pitchFamily="34" charset="0"/>
                <a:cs typeface="Arial" pitchFamily="34" charset="0"/>
              </a:rPr>
              <a:t>Преобразователь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ABR11 </a:t>
            </a:r>
            <a:r>
              <a:rPr lang="ru-RU" sz="1600" dirty="0">
                <a:latin typeface="Trebuchet MS" pitchFamily="34" charset="0"/>
                <a:cs typeface="Arial" pitchFamily="34" charset="0"/>
              </a:rPr>
              <a:t>: создание всей виртуальной машины или устройства вместо одно файла VHD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rebuchet MS" pitchFamily="34" charset="0"/>
                <a:cs typeface="Arial" pitchFamily="34" charset="0"/>
              </a:rPr>
              <a:t>Возможность конвертирования в уже готовую виртуальную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машину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Усовершенствованный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Acronis Instant Restore</a:t>
            </a:r>
            <a:endParaRPr lang="ru-RU" sz="1600" dirty="0"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72" name="Picture 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3278" y="1493453"/>
            <a:ext cx="717550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56307" y="116632"/>
            <a:ext cx="8820472" cy="6543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Виртуализация с </a:t>
            </a:r>
            <a:r>
              <a:rPr lang="en-US" sz="2800" b="1" dirty="0">
                <a:solidFill>
                  <a:srgbClr val="0070C0"/>
                </a:solidFill>
              </a:rPr>
              <a:t>Acronis Backup &amp; Recovery 11</a:t>
            </a:r>
            <a:endParaRPr lang="ru-RU" sz="28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7050" y="2789203"/>
            <a:ext cx="1206632" cy="120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57158" y="857232"/>
            <a:ext cx="86793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rebuchet MS" pitchFamily="34" charset="0"/>
                <a:cs typeface="Arial" pitchFamily="34" charset="0"/>
              </a:rPr>
              <a:t>В большинстве крупных компаний сервера виртуализации используют внешние хранилища для виртуальных дисков (например, подключенный по </a:t>
            </a:r>
            <a:r>
              <a:rPr lang="en-US" sz="1400" dirty="0" err="1" smtClean="0">
                <a:latin typeface="Trebuchet MS" pitchFamily="34" charset="0"/>
                <a:cs typeface="Arial" pitchFamily="34" charset="0"/>
              </a:rPr>
              <a:t>iSCSI</a:t>
            </a:r>
            <a:r>
              <a:rPr lang="en-US" sz="1400" dirty="0" smtClean="0">
                <a:latin typeface="Trebuchet MS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Trebuchet MS" pitchFamily="34" charset="0"/>
                <a:cs typeface="Arial" pitchFamily="34" charset="0"/>
              </a:rPr>
              <a:t>или </a:t>
            </a:r>
            <a:r>
              <a:rPr lang="en-US" sz="1400" dirty="0" smtClean="0">
                <a:latin typeface="Trebuchet MS" pitchFamily="34" charset="0"/>
                <a:cs typeface="Arial" pitchFamily="34" charset="0"/>
              </a:rPr>
              <a:t>FC SAN</a:t>
            </a:r>
            <a:r>
              <a:rPr lang="ru-RU" sz="1400" dirty="0" smtClean="0">
                <a:latin typeface="Trebuchet MS" pitchFamily="34" charset="0"/>
                <a:cs typeface="Arial" pitchFamily="34" charset="0"/>
              </a:rPr>
              <a:t>)</a:t>
            </a:r>
            <a:r>
              <a:rPr lang="en-US" sz="1400" dirty="0" smtClean="0">
                <a:latin typeface="Trebuchet MS" pitchFamily="34" charset="0"/>
                <a:cs typeface="Arial" pitchFamily="34" charset="0"/>
              </a:rPr>
              <a:t>.</a:t>
            </a:r>
          </a:p>
          <a:p>
            <a:r>
              <a:rPr lang="ru-RU" sz="1400" dirty="0" smtClean="0">
                <a:latin typeface="Trebuchet MS" pitchFamily="34" charset="0"/>
                <a:cs typeface="Arial" pitchFamily="34" charset="0"/>
              </a:rPr>
              <a:t>Вы можете установить компонент </a:t>
            </a:r>
            <a:r>
              <a:rPr lang="en-US" sz="1400" dirty="0" smtClean="0">
                <a:latin typeface="Trebuchet MS" pitchFamily="34" charset="0"/>
                <a:cs typeface="Arial" pitchFamily="34" charset="0"/>
              </a:rPr>
              <a:t>Windows Agent for ESX(i) </a:t>
            </a:r>
            <a:r>
              <a:rPr lang="ru-RU" sz="1400" dirty="0" smtClean="0">
                <a:latin typeface="Trebuchet MS" pitchFamily="34" charset="0"/>
                <a:cs typeface="Arial" pitchFamily="34" charset="0"/>
              </a:rPr>
              <a:t> на </a:t>
            </a:r>
            <a:r>
              <a:rPr lang="en-US" sz="1400" dirty="0" smtClean="0">
                <a:latin typeface="Trebuchet MS" pitchFamily="34" charset="0"/>
                <a:cs typeface="Arial" pitchFamily="34" charset="0"/>
              </a:rPr>
              <a:t>Windows</a:t>
            </a:r>
            <a:r>
              <a:rPr lang="ru-RU" sz="1400" dirty="0" smtClean="0">
                <a:latin typeface="Trebuchet MS" pitchFamily="34" charset="0"/>
                <a:cs typeface="Arial" pitchFamily="34" charset="0"/>
              </a:rPr>
              <a:t> машину, подключенную к тому же хранилищу</a:t>
            </a:r>
            <a:r>
              <a:rPr lang="en-US" sz="1400" dirty="0" smtClean="0">
                <a:latin typeface="Trebuchet MS" pitchFamily="34" charset="0"/>
                <a:cs typeface="Arial" pitchFamily="34" charset="0"/>
              </a:rPr>
              <a:t>.</a:t>
            </a:r>
            <a:endParaRPr lang="ru-RU" sz="1400" dirty="0" smtClean="0">
              <a:latin typeface="Trebuchet MS" pitchFamily="34" charset="0"/>
              <a:cs typeface="Arial" pitchFamily="34" charset="0"/>
            </a:endParaRPr>
          </a:p>
          <a:p>
            <a:r>
              <a:rPr lang="ru-RU" sz="1400" dirty="0" smtClean="0">
                <a:latin typeface="Trebuchet MS" pitchFamily="34" charset="0"/>
                <a:cs typeface="Arial" pitchFamily="34" charset="0"/>
              </a:rPr>
              <a:t>В этом случае Агент будет копировать виртуальные машины напрямую с хранилища без загрузки процессора </a:t>
            </a:r>
            <a:r>
              <a:rPr lang="en-US" sz="1400" dirty="0" smtClean="0">
                <a:latin typeface="Trebuchet MS" pitchFamily="34" charset="0"/>
                <a:cs typeface="Arial" pitchFamily="34" charset="0"/>
              </a:rPr>
              <a:t>ESX</a:t>
            </a:r>
            <a:r>
              <a:rPr lang="ru-RU" sz="1400" dirty="0" smtClean="0">
                <a:latin typeface="Trebuchet MS" pitchFamily="34" charset="0"/>
                <a:cs typeface="Arial" pitchFamily="34" charset="0"/>
              </a:rPr>
              <a:t> и внутренней сети.</a:t>
            </a:r>
            <a:endParaRPr lang="en-US" sz="1400" dirty="0" smtClean="0">
              <a:latin typeface="Trebuchet MS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6517" y="2293988"/>
            <a:ext cx="1008112" cy="1246379"/>
            <a:chOff x="1929325" y="1625817"/>
            <a:chExt cx="1008112" cy="1246379"/>
          </a:xfrm>
        </p:grpSpPr>
        <p:sp>
          <p:nvSpPr>
            <p:cNvPr id="47" name="Rectangle 46"/>
            <p:cNvSpPr/>
            <p:nvPr/>
          </p:nvSpPr>
          <p:spPr>
            <a:xfrm>
              <a:off x="1929325" y="1625817"/>
              <a:ext cx="100811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Хост </a:t>
              </a:r>
              <a:r>
                <a:rPr lang="en-US" sz="16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ESX</a:t>
              </a:r>
              <a:r>
                <a:rPr lang="ru-RU" sz="16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sz="16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i</a:t>
              </a:r>
              <a:r>
                <a:rPr lang="ru-RU" sz="16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27" name="Picture 3" descr="D:\Clipart\VMWareLog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841" y="2359074"/>
              <a:ext cx="545193" cy="5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Rectangle 47"/>
          <p:cNvSpPr/>
          <p:nvPr/>
        </p:nvSpPr>
        <p:spPr>
          <a:xfrm>
            <a:off x="2433893" y="4144724"/>
            <a:ext cx="2909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SAN (Storage Area Network)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18673410">
            <a:off x="4851901" y="4795112"/>
            <a:ext cx="20162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 rot="18673410">
            <a:off x="4898551" y="4499117"/>
            <a:ext cx="16876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FC </a:t>
            </a: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или </a:t>
            </a:r>
            <a:r>
              <a:rPr lang="en-US" sz="16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iSCSI</a:t>
            </a:r>
            <a:endParaRPr lang="en-US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rot="2382152">
            <a:off x="793271" y="4667724"/>
            <a:ext cx="20162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 rot="2382152">
            <a:off x="1053399" y="4400757"/>
            <a:ext cx="16876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FC </a:t>
            </a: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или</a:t>
            </a:r>
            <a:r>
              <a:rPr lang="en-US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iSCSI</a:t>
            </a:r>
            <a:endParaRPr lang="en-US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50" name="Straight Connector 2049"/>
          <p:cNvCxnSpPr/>
          <p:nvPr/>
        </p:nvCxnSpPr>
        <p:spPr>
          <a:xfrm>
            <a:off x="1597647" y="2840998"/>
            <a:ext cx="484656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3084498" y="2502444"/>
            <a:ext cx="17095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Сеть</a:t>
            </a:r>
            <a:endParaRPr lang="en-US" sz="1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093466" y="2204428"/>
            <a:ext cx="17095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Агент для</a:t>
            </a:r>
            <a:r>
              <a:rPr lang="en-US" sz="1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ESX</a:t>
            </a:r>
            <a:br>
              <a:rPr lang="en-US" sz="1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(Windows)</a:t>
            </a:r>
          </a:p>
        </p:txBody>
      </p:sp>
      <p:cxnSp>
        <p:nvCxnSpPr>
          <p:cNvPr id="2055" name="Straight Connector 2054"/>
          <p:cNvCxnSpPr/>
          <p:nvPr/>
        </p:nvCxnSpPr>
        <p:spPr>
          <a:xfrm>
            <a:off x="3347864" y="2365430"/>
            <a:ext cx="1081260" cy="84754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3424360" y="2283164"/>
            <a:ext cx="911373" cy="9298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2350421" y="188640"/>
            <a:ext cx="4692811" cy="510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Распределение нагрузки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239322"/>
            <a:ext cx="1243908" cy="93293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48491" y="2789203"/>
            <a:ext cx="1206632" cy="120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696" y="3027245"/>
            <a:ext cx="622222" cy="558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612" y="4795112"/>
            <a:ext cx="2404371" cy="1761341"/>
          </a:xfrm>
          <a:prstGeom prst="rect">
            <a:avLst/>
          </a:prstGeom>
        </p:spPr>
      </p:pic>
      <p:sp>
        <p:nvSpPr>
          <p:cNvPr id="2058" name="Freeform 2057"/>
          <p:cNvSpPr/>
          <p:nvPr/>
        </p:nvSpPr>
        <p:spPr>
          <a:xfrm>
            <a:off x="2009857" y="2066394"/>
            <a:ext cx="5760640" cy="4741434"/>
          </a:xfrm>
          <a:custGeom>
            <a:avLst/>
            <a:gdLst>
              <a:gd name="connsiteX0" fmla="*/ 5612439 w 7011827"/>
              <a:gd name="connsiteY0" fmla="*/ 100728 h 4683486"/>
              <a:gd name="connsiteX1" fmla="*/ 72251 w 7011827"/>
              <a:gd name="connsiteY1" fmla="*/ 3166658 h 4683486"/>
              <a:gd name="connsiteX2" fmla="*/ 2664844 w 7011827"/>
              <a:gd name="connsiteY2" fmla="*/ 4683486 h 4683486"/>
              <a:gd name="connsiteX3" fmla="*/ 5730773 w 7011827"/>
              <a:gd name="connsiteY3" fmla="*/ 3166658 h 4683486"/>
              <a:gd name="connsiteX4" fmla="*/ 7010933 w 7011827"/>
              <a:gd name="connsiteY4" fmla="*/ 961340 h 4683486"/>
              <a:gd name="connsiteX5" fmla="*/ 5612439 w 7011827"/>
              <a:gd name="connsiteY5" fmla="*/ 100728 h 468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11827" h="4683486">
                <a:moveTo>
                  <a:pt x="5612439" y="100728"/>
                </a:moveTo>
                <a:cubicBezTo>
                  <a:pt x="4455992" y="468281"/>
                  <a:pt x="563517" y="2402865"/>
                  <a:pt x="72251" y="3166658"/>
                </a:cubicBezTo>
                <a:cubicBezTo>
                  <a:pt x="-419015" y="3930451"/>
                  <a:pt x="1721757" y="4683486"/>
                  <a:pt x="2664844" y="4683486"/>
                </a:cubicBezTo>
                <a:cubicBezTo>
                  <a:pt x="3607931" y="4683486"/>
                  <a:pt x="5006425" y="3787016"/>
                  <a:pt x="5730773" y="3166658"/>
                </a:cubicBezTo>
                <a:cubicBezTo>
                  <a:pt x="6455121" y="2546300"/>
                  <a:pt x="7037827" y="1470535"/>
                  <a:pt x="7010933" y="961340"/>
                </a:cubicBezTo>
                <a:cubicBezTo>
                  <a:pt x="6984039" y="452145"/>
                  <a:pt x="6768886" y="-266825"/>
                  <a:pt x="5612439" y="100728"/>
                </a:cubicBezTo>
                <a:close/>
              </a:path>
            </a:pathLst>
          </a:custGeom>
          <a:solidFill>
            <a:srgbClr val="FBD1AD">
              <a:alpha val="10196"/>
            </a:srgbClr>
          </a:solidFill>
          <a:ln w="31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dirty="0" smtClean="0"/>
          </a:p>
        </p:txBody>
      </p:sp>
    </p:spTree>
    <p:extLst>
      <p:ext uri="{BB962C8B-B14F-4D97-AF65-F5344CB8AC3E}">
        <p14:creationId xmlns:p14="http://schemas.microsoft.com/office/powerpoint/2010/main" val="162456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7" grpId="0"/>
      <p:bldP spid="59" grpId="0"/>
      <p:bldP spid="67" grpId="0"/>
      <p:bldP spid="68" grpId="0"/>
      <p:bldP spid="205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110" y="2117174"/>
            <a:ext cx="35287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После установления доверительных отношений и интеграции, все виртуальные машины регистрируются на Сервере управления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Acronis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и будут находиться в отдельном пункте.</a:t>
            </a:r>
            <a:endParaRPr lang="en-US" sz="1600" dirty="0" smtClean="0"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 l="4763" t="25268" r="36508" b="17303"/>
          <a:stretch>
            <a:fillRect/>
          </a:stretch>
        </p:blipFill>
        <p:spPr bwMode="auto">
          <a:xfrm>
            <a:off x="3428040" y="744532"/>
            <a:ext cx="3024336" cy="204346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778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3428040" y="1280723"/>
            <a:ext cx="1143960" cy="650626"/>
          </a:xfrm>
          <a:prstGeom prst="rect">
            <a:avLst/>
          </a:prstGeom>
          <a:solidFill>
            <a:srgbClr val="FF0000">
              <a:alpha val="14902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C:\Users\skand\Desktop\vcenter_status.PNG"/>
          <p:cNvPicPr>
            <a:picLocks noChangeAspect="1" noChangeArrowheads="1"/>
          </p:cNvPicPr>
          <p:nvPr/>
        </p:nvPicPr>
        <p:blipFill>
          <a:blip r:embed="rId4" cstate="print"/>
          <a:srcRect l="24289" t="10880" r="7470" b="49682"/>
          <a:stretch>
            <a:fillRect/>
          </a:stretch>
        </p:blipFill>
        <p:spPr bwMode="auto">
          <a:xfrm>
            <a:off x="4067944" y="1002982"/>
            <a:ext cx="4760768" cy="234003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270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7956376" y="1713079"/>
            <a:ext cx="782602" cy="1558925"/>
          </a:xfrm>
          <a:prstGeom prst="rect">
            <a:avLst/>
          </a:prstGeom>
          <a:solidFill>
            <a:srgbClr val="FF0000">
              <a:alpha val="14902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131839" y="116632"/>
            <a:ext cx="4824537" cy="510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>
                <a:solidFill>
                  <a:srgbClr val="0070C0"/>
                </a:solidFill>
              </a:rPr>
              <a:t>И</a:t>
            </a:r>
            <a:r>
              <a:rPr lang="ru-RU" sz="2800" b="1" dirty="0" smtClean="0">
                <a:solidFill>
                  <a:srgbClr val="0070C0"/>
                </a:solidFill>
              </a:rPr>
              <a:t>нтеграция с </a:t>
            </a:r>
            <a:r>
              <a:rPr lang="en-US" sz="2800" b="1" dirty="0" smtClean="0">
                <a:solidFill>
                  <a:srgbClr val="0070C0"/>
                </a:solidFill>
              </a:rPr>
              <a:t>VMware </a:t>
            </a:r>
            <a:r>
              <a:rPr lang="en-US" sz="2800" b="1" dirty="0" err="1" smtClean="0">
                <a:solidFill>
                  <a:srgbClr val="0070C0"/>
                </a:solidFill>
              </a:rPr>
              <a:t>vCenter</a:t>
            </a:r>
            <a:endParaRPr lang="ru-RU" sz="2800" b="1" dirty="0" smtClean="0">
              <a:solidFill>
                <a:srgbClr val="0070C0"/>
              </a:solidFill>
            </a:endParaRPr>
          </a:p>
        </p:txBody>
      </p:sp>
      <p:sp>
        <p:nvSpPr>
          <p:cNvPr id="10" name="Rectangle 4"/>
          <p:cNvSpPr/>
          <p:nvPr/>
        </p:nvSpPr>
        <p:spPr>
          <a:xfrm>
            <a:off x="179512" y="4079974"/>
            <a:ext cx="35283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После создания резервной копии, в 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VMware </a:t>
            </a:r>
            <a:r>
              <a:rPr lang="en-US" sz="1600" dirty="0" err="1" smtClean="0">
                <a:latin typeface="Trebuchet MS" pitchFamily="34" charset="0"/>
                <a:cs typeface="Arial" pitchFamily="34" charset="0"/>
              </a:rPr>
              <a:t>vCenter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будет отображаться дата создания последней резервной копии.</a:t>
            </a:r>
            <a:endParaRPr lang="en-US" sz="1600" dirty="0" smtClean="0"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80" y="3272003"/>
            <a:ext cx="3539555" cy="34693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" y="242699"/>
            <a:ext cx="3052927" cy="168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4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6" grpId="0" animBg="1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070541" y="476672"/>
            <a:ext cx="4979314" cy="5635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2800" dirty="0" smtClean="0">
                <a:solidFill>
                  <a:srgbClr val="0070C0"/>
                </a:solidFill>
                <a:latin typeface="+mn-lt"/>
                <a:cs typeface="Arial" pitchFamily="34" charset="0"/>
              </a:rPr>
              <a:t>Очень удобно</a:t>
            </a:r>
            <a:endParaRPr lang="ru-RU" sz="2800" dirty="0">
              <a:solidFill>
                <a:srgbClr val="0070C0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899114" y="1196752"/>
            <a:ext cx="5322168" cy="52883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ru-RU" sz="2000" dirty="0" smtClean="0">
                <a:latin typeface="Trebuchet MS" pitchFamily="34" charset="0"/>
                <a:cs typeface="Arial" pitchFamily="34" charset="0"/>
              </a:rPr>
              <a:t>На сайте </a:t>
            </a:r>
            <a:r>
              <a:rPr lang="en-US" sz="2000" dirty="0" smtClean="0">
                <a:latin typeface="Trebuchet MS" pitchFamily="34" charset="0"/>
                <a:cs typeface="Arial" pitchFamily="34" charset="0"/>
              </a:rPr>
              <a:t>www.acronis.ru </a:t>
            </a:r>
            <a:r>
              <a:rPr lang="ru-RU" sz="2000" dirty="0" smtClean="0">
                <a:latin typeface="Trebuchet MS" pitchFamily="34" charset="0"/>
                <a:cs typeface="Arial" pitchFamily="34" charset="0"/>
              </a:rPr>
              <a:t>вы можете найти: </a:t>
            </a:r>
          </a:p>
          <a:p>
            <a:pPr marL="0" indent="0">
              <a:buFontTx/>
              <a:buNone/>
            </a:pPr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355" y="2708920"/>
            <a:ext cx="436768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 bwMode="gray">
          <a:xfrm>
            <a:off x="155016" y="5445224"/>
            <a:ext cx="8834422" cy="105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ru-RU" sz="2400" b="0" dirty="0" smtClean="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Эти инструменты помогут Вам за несколько секунд </a:t>
            </a:r>
            <a:r>
              <a:rPr lang="ru-RU" sz="2400" dirty="0" smtClean="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рассчитать Вашу прибыль и убедиться в выгодности </a:t>
            </a:r>
            <a:r>
              <a:rPr lang="ru-RU" sz="2400" b="0" dirty="0" smtClean="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приобретения продуктов </a:t>
            </a:r>
            <a:r>
              <a:rPr lang="en-US" sz="2400" b="0" dirty="0" smtClean="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Acronis</a:t>
            </a:r>
            <a:r>
              <a:rPr lang="en-US" sz="2400" b="0" dirty="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.</a:t>
            </a:r>
            <a:endParaRPr lang="ru-RU" sz="2400" b="0" dirty="0" smtClean="0">
              <a:solidFill>
                <a:schemeClr val="tx2"/>
              </a:solidFill>
              <a:latin typeface="Trebuchet MS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ru-RU" dirty="0">
              <a:latin typeface="Trebuchet MS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33308"/>
            <a:ext cx="3568254" cy="14476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92519"/>
            <a:ext cx="3007539" cy="118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0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7504" y="836712"/>
            <a:ext cx="8820472" cy="5618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err="1" smtClean="0">
                <a:solidFill>
                  <a:srgbClr val="0070C0"/>
                </a:solidFill>
              </a:rPr>
              <a:t>Расчет</a:t>
            </a:r>
            <a:r>
              <a:rPr lang="ru-RU" sz="2800" b="1" dirty="0" smtClean="0">
                <a:solidFill>
                  <a:srgbClr val="0070C0"/>
                </a:solidFill>
              </a:rPr>
              <a:t> экономической эффективности покупки A</a:t>
            </a:r>
            <a:r>
              <a:rPr lang="en-US" sz="2800" b="1" dirty="0" err="1" smtClean="0">
                <a:solidFill>
                  <a:srgbClr val="0070C0"/>
                </a:solidFill>
              </a:rPr>
              <a:t>cronis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6" name="Объект 10"/>
          <p:cNvSpPr txBox="1">
            <a:spLocks/>
          </p:cNvSpPr>
          <p:nvPr/>
        </p:nvSpPr>
        <p:spPr>
          <a:xfrm>
            <a:off x="183679" y="1988840"/>
            <a:ext cx="8780809" cy="9361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09728" indent="0" algn="ctr">
              <a:buFontTx/>
              <a:buNone/>
            </a:pPr>
            <a:r>
              <a:rPr lang="ru-RU" sz="2400" dirty="0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Тип организации- БАНК </a:t>
            </a:r>
          </a:p>
          <a:p>
            <a:pPr marL="109728" indent="0">
              <a:buFontTx/>
              <a:buNone/>
            </a:pPr>
            <a:r>
              <a:rPr lang="ru-RU" sz="1600" dirty="0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Количество серверов – 50 шт.</a:t>
            </a:r>
          </a:p>
          <a:p>
            <a:pPr marL="109728" indent="0">
              <a:buFontTx/>
              <a:buNone/>
            </a:pPr>
            <a:r>
              <a:rPr lang="ru-RU" sz="1600" dirty="0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Количество рабочих станций – 5000 шт. </a:t>
            </a:r>
            <a:endParaRPr lang="ru-RU" sz="1600" dirty="0">
              <a:solidFill>
                <a:srgbClr val="000000"/>
              </a:solidFill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Объект 10"/>
          <p:cNvSpPr txBox="1">
            <a:spLocks/>
          </p:cNvSpPr>
          <p:nvPr/>
        </p:nvSpPr>
        <p:spPr>
          <a:xfrm>
            <a:off x="283433" y="3146782"/>
            <a:ext cx="8443663" cy="5641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Clr>
                <a:srgbClr val="4B93D5"/>
              </a:buClr>
              <a:buFont typeface="Wingdings 3"/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Расчет окупаемости:</a:t>
            </a:r>
            <a:endParaRPr lang="ru-RU" dirty="0" smtClean="0">
              <a:solidFill>
                <a:srgbClr val="C00000"/>
              </a:solidFill>
              <a:latin typeface="Trebuchet MS" pitchFamily="34" charset="0"/>
              <a:cs typeface="Arial" pitchFamily="34" charset="0"/>
            </a:endParaRPr>
          </a:p>
          <a:p>
            <a:pPr marL="109728" indent="0">
              <a:buClr>
                <a:srgbClr val="4B93D5"/>
              </a:buClr>
              <a:buFont typeface="Wingdings 3"/>
              <a:buNone/>
            </a:pPr>
            <a:endParaRPr lang="ru-RU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Clr>
                <a:srgbClr val="4B93D5"/>
              </a:buClr>
            </a:pPr>
            <a:endParaRPr lang="ru-RU" dirty="0">
              <a:solidFill>
                <a:srgbClr val="000000"/>
              </a:solidFill>
              <a:latin typeface="Trebuchet MS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322781"/>
              </p:ext>
            </p:extLst>
          </p:nvPr>
        </p:nvGraphicFramePr>
        <p:xfrm>
          <a:off x="332005" y="3794854"/>
          <a:ext cx="8395091" cy="1204704"/>
        </p:xfrm>
        <a:graphic>
          <a:graphicData uri="http://schemas.openxmlformats.org/drawingml/2006/table">
            <a:tbl>
              <a:tblPr first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{306799F8-075E-4A3A-A7F6-7FBC6576F1A4}</a:tableStyleId>
              </a:tblPr>
              <a:tblGrid>
                <a:gridCol w="2552100"/>
                <a:gridCol w="3456384"/>
                <a:gridCol w="2386607"/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Сумма приобретения (без скидок)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Убытки, вызванные сбоями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(в год, при простое каждой машины 2 часа)</a:t>
                      </a:r>
                      <a:endParaRPr lang="ru-RU" sz="1600" dirty="0">
                        <a:solidFill>
                          <a:schemeClr val="tx1"/>
                        </a:solidFill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Экономи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я клиента</a:t>
                      </a: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(1 год)</a:t>
                      </a:r>
                      <a:endParaRPr lang="ru-RU" sz="1600" dirty="0">
                        <a:solidFill>
                          <a:schemeClr val="tx1"/>
                        </a:solidFill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8174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24 158 400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219 300 000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rebuchet MS" pitchFamily="34" charset="0"/>
                        </a:rPr>
                        <a:t>195 141 600 руб.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9" name="Объект 10"/>
          <p:cNvSpPr txBox="1">
            <a:spLocks/>
          </p:cNvSpPr>
          <p:nvPr/>
        </p:nvSpPr>
        <p:spPr>
          <a:xfrm>
            <a:off x="359632" y="5678963"/>
            <a:ext cx="8443663" cy="5641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Clr>
                <a:srgbClr val="4B93D5"/>
              </a:buClr>
              <a:buFont typeface="Wingdings 3"/>
              <a:buNone/>
            </a:pPr>
            <a:r>
              <a:rPr lang="ru-RU" sz="2600" b="1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ОКУПАЕМОСТЬ </a:t>
            </a:r>
            <a:r>
              <a:rPr lang="en-US" sz="2600" b="1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ACRONIS – 1.5 </a:t>
            </a:r>
            <a:r>
              <a:rPr lang="ru-RU" sz="2600" b="1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МЕСЯЦА</a:t>
            </a:r>
          </a:p>
          <a:p>
            <a:pPr marL="109728" indent="0">
              <a:buClr>
                <a:srgbClr val="4B93D5"/>
              </a:buClr>
              <a:buFont typeface="Wingdings 3"/>
              <a:buNone/>
            </a:pPr>
            <a:endParaRPr lang="ru-RU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Clr>
                <a:srgbClr val="4B93D5"/>
              </a:buClr>
            </a:pPr>
            <a:endParaRPr lang="ru-RU" dirty="0">
              <a:solidFill>
                <a:srgbClr val="00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40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10"/>
          <p:cNvSpPr txBox="1">
            <a:spLocks/>
          </p:cNvSpPr>
          <p:nvPr/>
        </p:nvSpPr>
        <p:spPr bwMode="gray">
          <a:xfrm>
            <a:off x="202406" y="1691311"/>
            <a:ext cx="878080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09728" indent="0" algn="ctr">
              <a:buClr>
                <a:srgbClr val="000000"/>
              </a:buClr>
              <a:buFont typeface="Wingdings" pitchFamily="2" charset="2"/>
              <a:buNone/>
            </a:pPr>
            <a:r>
              <a:rPr lang="ru-RU" sz="2000" dirty="0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Тип организации - ТЕЛЕКОМ </a:t>
            </a:r>
          </a:p>
          <a:p>
            <a:pPr marL="109728" indent="0">
              <a:buClr>
                <a:srgbClr val="000000"/>
              </a:buClr>
              <a:buFont typeface="Wingdings" pitchFamily="2" charset="2"/>
              <a:buNone/>
            </a:pPr>
            <a:r>
              <a:rPr lang="ru-RU" sz="1400" dirty="0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Финансовый отдел</a:t>
            </a:r>
          </a:p>
          <a:p>
            <a:pPr marL="109728" indent="0">
              <a:buClr>
                <a:srgbClr val="000000"/>
              </a:buClr>
              <a:buFont typeface="Wingdings" pitchFamily="2" charset="2"/>
              <a:buNone/>
            </a:pPr>
            <a:r>
              <a:rPr lang="ru-RU" sz="1400" dirty="0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Количество серверов – </a:t>
            </a:r>
            <a:r>
              <a:rPr lang="en-US" sz="1400" dirty="0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1</a:t>
            </a:r>
            <a:r>
              <a:rPr lang="ru-RU" sz="1400" dirty="0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0 шт.</a:t>
            </a:r>
          </a:p>
          <a:p>
            <a:pPr marL="109728" indent="0">
              <a:buClr>
                <a:srgbClr val="000000"/>
              </a:buClr>
              <a:buFont typeface="Wingdings" pitchFamily="2" charset="2"/>
              <a:buNone/>
            </a:pPr>
            <a:r>
              <a:rPr lang="ru-RU" sz="1400" dirty="0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Количество рабочих станций – 5000 шт. </a:t>
            </a:r>
          </a:p>
          <a:p>
            <a:pPr marL="109728" indent="0">
              <a:buClr>
                <a:srgbClr val="000000"/>
              </a:buClr>
              <a:buFont typeface="Wingdings" pitchFamily="2" charset="2"/>
              <a:buNone/>
            </a:pPr>
            <a:endParaRPr lang="ru-RU" sz="1600" dirty="0">
              <a:solidFill>
                <a:srgbClr val="000000"/>
              </a:solidFill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4" name="Объект 10"/>
          <p:cNvSpPr txBox="1">
            <a:spLocks/>
          </p:cNvSpPr>
          <p:nvPr/>
        </p:nvSpPr>
        <p:spPr>
          <a:xfrm>
            <a:off x="355698" y="4020067"/>
            <a:ext cx="8443663" cy="5641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Clr>
                <a:srgbClr val="4B93D5"/>
              </a:buClr>
              <a:buFont typeface="Wingdings 3"/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ОКУПАЕМОСТЬ </a:t>
            </a:r>
            <a:r>
              <a:rPr lang="en-US" sz="1800" b="1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ACRONIS – </a:t>
            </a:r>
            <a:r>
              <a:rPr lang="ru-RU" sz="1800" b="1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МЕНЕЕ 1 ГОДА</a:t>
            </a:r>
            <a:endParaRPr lang="ru-RU" sz="1800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Clr>
                <a:srgbClr val="4B93D5"/>
              </a:buClr>
            </a:pPr>
            <a:endParaRPr lang="ru-RU" sz="1800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" name="Объект 10"/>
          <p:cNvSpPr txBox="1">
            <a:spLocks/>
          </p:cNvSpPr>
          <p:nvPr/>
        </p:nvSpPr>
        <p:spPr bwMode="gray">
          <a:xfrm>
            <a:off x="238769" y="4226691"/>
            <a:ext cx="878080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09728" indent="0">
              <a:buClr>
                <a:srgbClr val="000000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IT</a:t>
            </a:r>
            <a:r>
              <a:rPr lang="ru-RU" sz="1400" dirty="0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 отдел</a:t>
            </a:r>
          </a:p>
          <a:p>
            <a:pPr marL="109728" indent="0">
              <a:buClr>
                <a:srgbClr val="000000"/>
              </a:buClr>
              <a:buFont typeface="Wingdings" pitchFamily="2" charset="2"/>
              <a:buNone/>
            </a:pPr>
            <a:r>
              <a:rPr lang="ru-RU" sz="1400" dirty="0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Количество серверов – 10 шт.</a:t>
            </a:r>
          </a:p>
          <a:p>
            <a:pPr marL="109728" indent="0">
              <a:buClr>
                <a:srgbClr val="000000"/>
              </a:buClr>
              <a:buFont typeface="Wingdings" pitchFamily="2" charset="2"/>
              <a:buNone/>
            </a:pPr>
            <a:r>
              <a:rPr lang="ru-RU" sz="1400" dirty="0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Количество рабочих станций – 100 шт. </a:t>
            </a:r>
            <a:endParaRPr lang="ru-RU" sz="1400" dirty="0">
              <a:solidFill>
                <a:srgbClr val="000000"/>
              </a:solidFill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6" name="Объект 10"/>
          <p:cNvSpPr txBox="1">
            <a:spLocks/>
          </p:cNvSpPr>
          <p:nvPr/>
        </p:nvSpPr>
        <p:spPr>
          <a:xfrm>
            <a:off x="370978" y="6289317"/>
            <a:ext cx="8443663" cy="5641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Clr>
                <a:srgbClr val="4B93D5"/>
              </a:buClr>
              <a:buFont typeface="Wingdings 3"/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ОКУПАЕМОСТЬ </a:t>
            </a:r>
            <a:r>
              <a:rPr lang="en-US" sz="1800" b="1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ACRONIS – </a:t>
            </a:r>
            <a:r>
              <a:rPr lang="ru-RU" sz="1800" b="1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МЕНЕЕ </a:t>
            </a:r>
            <a:r>
              <a:rPr lang="en-US" sz="1800" b="1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6</a:t>
            </a:r>
            <a:r>
              <a:rPr lang="ru-RU" sz="1800" b="1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 МЕСЯЦЕВ</a:t>
            </a:r>
            <a:endParaRPr lang="ru-RU" sz="1800" dirty="0" smtClean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Clr>
                <a:srgbClr val="4B93D5"/>
              </a:buClr>
            </a:pPr>
            <a:endParaRPr lang="ru-RU" sz="1800" dirty="0">
              <a:solidFill>
                <a:srgbClr val="000000"/>
              </a:solidFill>
              <a:latin typeface="Trebuchet MS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972644"/>
              </p:ext>
            </p:extLst>
          </p:nvPr>
        </p:nvGraphicFramePr>
        <p:xfrm>
          <a:off x="404270" y="2924944"/>
          <a:ext cx="8395091" cy="1113264"/>
        </p:xfrm>
        <a:graphic>
          <a:graphicData uri="http://schemas.openxmlformats.org/drawingml/2006/table">
            <a:tbl>
              <a:tblPr first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{306799F8-075E-4A3A-A7F6-7FBC6576F1A4}</a:tableStyleId>
              </a:tblPr>
              <a:tblGrid>
                <a:gridCol w="2552100"/>
                <a:gridCol w="3456384"/>
                <a:gridCol w="2386607"/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Сумма приобретения (без скидок)</a:t>
                      </a:r>
                      <a:endParaRPr lang="ru-RU" sz="1400" i="0" dirty="0">
                        <a:solidFill>
                          <a:schemeClr val="tx1"/>
                        </a:solidFill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Убытки, вызванные сбоями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(в год, при простое каждой машины 2 часа)</a:t>
                      </a:r>
                      <a:endParaRPr lang="ru-RU" sz="1400" dirty="0">
                        <a:solidFill>
                          <a:schemeClr val="tx1"/>
                        </a:solidFill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Экономи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я клиента</a:t>
                      </a:r>
                    </a:p>
                    <a:p>
                      <a:pPr algn="ctr"/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(1 год)</a:t>
                      </a:r>
                      <a:endParaRPr lang="ru-RU" sz="1400" dirty="0">
                        <a:solidFill>
                          <a:schemeClr val="tx1"/>
                        </a:solidFill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8174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2 144 000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2 580 000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rebuchet MS" pitchFamily="34" charset="0"/>
                        </a:rPr>
                        <a:t>436 000 руб.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620129"/>
              </p:ext>
            </p:extLst>
          </p:nvPr>
        </p:nvGraphicFramePr>
        <p:xfrm>
          <a:off x="461744" y="5104745"/>
          <a:ext cx="8395091" cy="1113264"/>
        </p:xfrm>
        <a:graphic>
          <a:graphicData uri="http://schemas.openxmlformats.org/drawingml/2006/table">
            <a:tbl>
              <a:tblPr first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{306799F8-075E-4A3A-A7F6-7FBC6576F1A4}</a:tableStyleId>
              </a:tblPr>
              <a:tblGrid>
                <a:gridCol w="2552100"/>
                <a:gridCol w="3456384"/>
                <a:gridCol w="2386607"/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Сумма приобретения (без скидок)</a:t>
                      </a:r>
                      <a:endParaRPr lang="ru-RU" sz="1400" i="0" dirty="0">
                        <a:solidFill>
                          <a:schemeClr val="tx1"/>
                        </a:solidFill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Убытки, вызванные сбоями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(в год, при простое каждой машины 2 часа)</a:t>
                      </a:r>
                      <a:endParaRPr lang="ru-RU" sz="1400" dirty="0">
                        <a:solidFill>
                          <a:schemeClr val="tx1"/>
                        </a:solidFill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Экономи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я клиента</a:t>
                      </a:r>
                    </a:p>
                    <a:p>
                      <a:pPr algn="ctr"/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(1 год)</a:t>
                      </a:r>
                      <a:endParaRPr lang="ru-RU" sz="1400" dirty="0">
                        <a:solidFill>
                          <a:schemeClr val="tx1"/>
                        </a:solidFill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8174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700 640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1 521 000 руб.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rebuchet MS" pitchFamily="34" charset="0"/>
                        </a:rPr>
                        <a:t>820 360 руб.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9512" y="764704"/>
            <a:ext cx="8820472" cy="5618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err="1" smtClean="0">
                <a:solidFill>
                  <a:srgbClr val="0070C0"/>
                </a:solidFill>
              </a:rPr>
              <a:t>Расчет</a:t>
            </a:r>
            <a:r>
              <a:rPr lang="ru-RU" sz="2800" b="1" dirty="0" smtClean="0">
                <a:solidFill>
                  <a:srgbClr val="0070C0"/>
                </a:solidFill>
              </a:rPr>
              <a:t> экономической эффективности покупки A</a:t>
            </a:r>
            <a:r>
              <a:rPr lang="en-US" sz="2800" b="1" dirty="0" err="1" smtClean="0">
                <a:solidFill>
                  <a:srgbClr val="0070C0"/>
                </a:solidFill>
              </a:rPr>
              <a:t>cronis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4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23528" y="260648"/>
            <a:ext cx="6480720" cy="1080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sz="280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Средства резервного копирования и восстановления – составная часть системы защиты любой </a:t>
            </a:r>
            <a:r>
              <a:rPr lang="ru-RU" sz="2800" dirty="0" err="1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ИСПДн</a:t>
            </a:r>
            <a:endParaRPr lang="ru-RU" sz="28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580" y="2438893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Средства резервирования и восстановления являются составной частью </a:t>
            </a:r>
            <a:r>
              <a:rPr lang="ru-RU" b="1" dirty="0">
                <a:solidFill>
                  <a:srgbClr val="FF6600"/>
                </a:solidFill>
                <a:latin typeface="Trebuchet MS" pitchFamily="34" charset="0"/>
              </a:rPr>
              <a:t>«Подсистемы обеспечения целостности»</a:t>
            </a:r>
            <a:r>
              <a:rPr lang="ru-RU" dirty="0">
                <a:solidFill>
                  <a:srgbClr val="FF6600"/>
                </a:solidFill>
                <a:latin typeface="Trebuchet MS" pitchFamily="34" charset="0"/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систем защиты любой информационной системы персональных данных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(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ИСПДн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)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и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автоматизированной системы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(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АС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)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, обрабатывающей конфиденциальную информацию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9580" y="3916221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Наличие сертификатов ФСТЭК России  позволяет использовать </a:t>
            </a:r>
            <a:r>
              <a:rPr lang="en-US" b="1" dirty="0" smtClean="0">
                <a:solidFill>
                  <a:srgbClr val="FF6600"/>
                </a:solidFill>
                <a:latin typeface="Trebuchet MS" pitchFamily="34" charset="0"/>
              </a:rPr>
              <a:t>Acronis</a:t>
            </a:r>
            <a:r>
              <a:rPr lang="ru-RU" b="1" dirty="0" smtClean="0">
                <a:solidFill>
                  <a:srgbClr val="FF6600"/>
                </a:solidFill>
                <a:latin typeface="Trebuchet MS" pitchFamily="34" charset="0"/>
              </a:rPr>
              <a:t> </a:t>
            </a:r>
            <a:r>
              <a:rPr lang="en-US" b="1" dirty="0" smtClean="0">
                <a:solidFill>
                  <a:srgbClr val="FF6600"/>
                </a:solidFill>
                <a:latin typeface="Trebuchet MS" pitchFamily="34" charset="0"/>
              </a:rPr>
              <a:t>Backup &amp; Recovery 10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при построении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защищённых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информационных систем персональных данных, включая класс К1,  и автоматизированных систем, обрабатывающих конфиденциальную информацию, до класса 1Г включительно.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772251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Федеральный закон Российской Федерации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N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152-ФЗ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«О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персональных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данных»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вступает в силу </a:t>
            </a:r>
            <a:r>
              <a:rPr lang="ru-RU" dirty="0" smtClean="0">
                <a:solidFill>
                  <a:srgbClr val="FF0000"/>
                </a:solidFill>
                <a:latin typeface="Trebuchet MS" pitchFamily="34" charset="0"/>
              </a:rPr>
              <a:t>1 июля 2011 года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.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49005"/>
            <a:ext cx="1188296" cy="14932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87624" y="5380672"/>
            <a:ext cx="79502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9013" lvl="0">
              <a:defRPr/>
            </a:pPr>
            <a:r>
              <a:rPr lang="ru-RU" b="1" kern="0" dirty="0" smtClean="0">
                <a:solidFill>
                  <a:schemeClr val="tx2"/>
                </a:solidFill>
                <a:latin typeface="Trebuchet MS" pitchFamily="34" charset="0"/>
              </a:rPr>
              <a:t>На </a:t>
            </a:r>
            <a:r>
              <a:rPr lang="ru-RU" b="1" kern="0" dirty="0">
                <a:solidFill>
                  <a:schemeClr val="tx2"/>
                </a:solidFill>
                <a:latin typeface="Trebuchet MS" pitchFamily="34" charset="0"/>
              </a:rPr>
              <a:t>российском </a:t>
            </a:r>
            <a:r>
              <a:rPr lang="ru-RU" b="1" kern="0" dirty="0" smtClean="0">
                <a:solidFill>
                  <a:schemeClr val="tx2"/>
                </a:solidFill>
                <a:latin typeface="Trebuchet MS" pitchFamily="34" charset="0"/>
              </a:rPr>
              <a:t>рынке, </a:t>
            </a:r>
            <a:r>
              <a:rPr lang="ru-RU" b="1" kern="0" dirty="0">
                <a:solidFill>
                  <a:schemeClr val="tx2"/>
                </a:solidFill>
                <a:latin typeface="Trebuchet MS" pitchFamily="34" charset="0"/>
              </a:rPr>
              <a:t>среди систем резервного копирования, только </a:t>
            </a:r>
            <a:r>
              <a:rPr lang="ru-RU" b="1" kern="0" dirty="0" smtClean="0">
                <a:solidFill>
                  <a:srgbClr val="FF6600"/>
                </a:solidFill>
                <a:latin typeface="Trebuchet MS" pitchFamily="34" charset="0"/>
              </a:rPr>
              <a:t>Acronis</a:t>
            </a:r>
            <a:r>
              <a:rPr lang="en-US" b="1" kern="0" dirty="0" smtClean="0">
                <a:solidFill>
                  <a:srgbClr val="FF6600"/>
                </a:solidFill>
                <a:latin typeface="Trebuchet MS" pitchFamily="34" charset="0"/>
              </a:rPr>
              <a:t> Backup </a:t>
            </a:r>
            <a:r>
              <a:rPr lang="en-US" b="1" kern="0" dirty="0" smtClean="0">
                <a:solidFill>
                  <a:srgbClr val="FF6600"/>
                </a:solidFill>
              </a:rPr>
              <a:t>&amp;</a:t>
            </a:r>
            <a:r>
              <a:rPr lang="en-US" b="1" kern="0" dirty="0" smtClean="0">
                <a:solidFill>
                  <a:srgbClr val="FF6600"/>
                </a:solidFill>
                <a:latin typeface="Trebuchet MS" pitchFamily="34" charset="0"/>
              </a:rPr>
              <a:t> Recovery 10</a:t>
            </a:r>
            <a:r>
              <a:rPr lang="ru-RU" b="1" kern="0" dirty="0" smtClean="0">
                <a:solidFill>
                  <a:schemeClr val="tx2"/>
                </a:solidFill>
                <a:latin typeface="Trebuchet MS" pitchFamily="34" charset="0"/>
              </a:rPr>
              <a:t> име</a:t>
            </a:r>
            <a:r>
              <a:rPr lang="ru-RU" b="1" kern="0" dirty="0">
                <a:solidFill>
                  <a:schemeClr val="tx2"/>
                </a:solidFill>
                <a:latin typeface="Trebuchet MS" pitchFamily="34" charset="0"/>
              </a:rPr>
              <a:t>е</a:t>
            </a:r>
            <a:r>
              <a:rPr lang="ru-RU" b="1" kern="0" dirty="0" smtClean="0">
                <a:solidFill>
                  <a:schemeClr val="tx2"/>
                </a:solidFill>
                <a:latin typeface="Trebuchet MS" pitchFamily="34" charset="0"/>
              </a:rPr>
              <a:t>т </a:t>
            </a:r>
            <a:r>
              <a:rPr lang="ru-RU" b="1" kern="0" dirty="0">
                <a:solidFill>
                  <a:schemeClr val="tx2"/>
                </a:solidFill>
                <a:latin typeface="Trebuchet MS" pitchFamily="34" charset="0"/>
              </a:rPr>
              <a:t>сертификацию ФСТЭК</a:t>
            </a:r>
            <a:r>
              <a:rPr lang="ru-RU" b="1" kern="0" dirty="0" smtClean="0">
                <a:solidFill>
                  <a:schemeClr val="tx2"/>
                </a:solidFill>
                <a:latin typeface="Trebuchet MS" pitchFamily="34" charset="0"/>
              </a:rPr>
              <a:t>. </a:t>
            </a:r>
            <a:r>
              <a:rPr lang="ru-RU" b="1" kern="0" dirty="0">
                <a:solidFill>
                  <a:srgbClr val="FF6600"/>
                </a:solidFill>
                <a:latin typeface="Trebuchet MS" pitchFamily="34" charset="0"/>
              </a:rPr>
              <a:t>Acronis</a:t>
            </a:r>
            <a:r>
              <a:rPr lang="en-US" b="1" kern="0" dirty="0">
                <a:solidFill>
                  <a:srgbClr val="FF6600"/>
                </a:solidFill>
                <a:latin typeface="Trebuchet MS" pitchFamily="34" charset="0"/>
              </a:rPr>
              <a:t> Backup </a:t>
            </a:r>
            <a:r>
              <a:rPr lang="en-US" b="1" kern="0" dirty="0">
                <a:solidFill>
                  <a:srgbClr val="FF6600"/>
                </a:solidFill>
              </a:rPr>
              <a:t>&amp;</a:t>
            </a:r>
            <a:r>
              <a:rPr lang="en-US" b="1" kern="0" dirty="0">
                <a:solidFill>
                  <a:srgbClr val="FF6600"/>
                </a:solidFill>
                <a:latin typeface="Trebuchet MS" pitchFamily="34" charset="0"/>
              </a:rPr>
              <a:t> Recovery </a:t>
            </a:r>
            <a:r>
              <a:rPr lang="en-US" b="1" kern="0" dirty="0" smtClean="0">
                <a:solidFill>
                  <a:srgbClr val="FF6600"/>
                </a:solidFill>
                <a:latin typeface="Trebuchet MS" pitchFamily="34" charset="0"/>
              </a:rPr>
              <a:t>1</a:t>
            </a:r>
            <a:r>
              <a:rPr lang="ru-RU" b="1" kern="0" dirty="0" smtClean="0">
                <a:solidFill>
                  <a:srgbClr val="FF6600"/>
                </a:solidFill>
                <a:latin typeface="Trebuchet MS" pitchFamily="34" charset="0"/>
              </a:rPr>
              <a:t>1 </a:t>
            </a:r>
            <a:r>
              <a:rPr lang="ru-RU" b="1" kern="0" dirty="0" smtClean="0">
                <a:solidFill>
                  <a:schemeClr val="tx2"/>
                </a:solidFill>
                <a:latin typeface="Trebuchet MS" pitchFamily="34" charset="0"/>
              </a:rPr>
              <a:t>в ближайшем времени начинает процедуру сертификации.</a:t>
            </a:r>
            <a:endParaRPr lang="ru-RU" b="1" kern="0" dirty="0">
              <a:solidFill>
                <a:schemeClr val="tx2"/>
              </a:solidFill>
              <a:latin typeface="Trebuchet MS" pitchFamily="34" charset="0"/>
            </a:endParaRPr>
          </a:p>
          <a:p>
            <a:pPr marL="98901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5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848" y="1719818"/>
            <a:ext cx="2456632" cy="3600817"/>
          </a:xfrm>
          <a:prstGeom prst="rect">
            <a:avLst/>
          </a:prstGeom>
        </p:spPr>
      </p:pic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6824503" y="4985308"/>
            <a:ext cx="546100" cy="544512"/>
          </a:xfrm>
          <a:custGeom>
            <a:avLst/>
            <a:gdLst>
              <a:gd name="T0" fmla="*/ 2147483647 w 3702"/>
              <a:gd name="T1" fmla="*/ 2147483647 h 3702"/>
              <a:gd name="T2" fmla="*/ 2147483647 w 3702"/>
              <a:gd name="T3" fmla="*/ 2147483647 h 3702"/>
              <a:gd name="T4" fmla="*/ 2147483647 w 3702"/>
              <a:gd name="T5" fmla="*/ 2147483647 h 3702"/>
              <a:gd name="T6" fmla="*/ 2147483647 w 3702"/>
              <a:gd name="T7" fmla="*/ 2147483647 h 3702"/>
              <a:gd name="T8" fmla="*/ 2147483647 w 3702"/>
              <a:gd name="T9" fmla="*/ 2147483647 h 3702"/>
              <a:gd name="T10" fmla="*/ 2147483647 w 3702"/>
              <a:gd name="T11" fmla="*/ 2147483647 h 3702"/>
              <a:gd name="T12" fmla="*/ 2147483647 w 3702"/>
              <a:gd name="T13" fmla="*/ 2147483647 h 3702"/>
              <a:gd name="T14" fmla="*/ 2147483647 w 3702"/>
              <a:gd name="T15" fmla="*/ 2147483647 h 3702"/>
              <a:gd name="T16" fmla="*/ 2147483647 w 3702"/>
              <a:gd name="T17" fmla="*/ 2147483647 h 3702"/>
              <a:gd name="T18" fmla="*/ 2147483647 w 3702"/>
              <a:gd name="T19" fmla="*/ 2147483647 h 3702"/>
              <a:gd name="T20" fmla="*/ 2147483647 w 3702"/>
              <a:gd name="T21" fmla="*/ 2147483647 h 3702"/>
              <a:gd name="T22" fmla="*/ 2147483647 w 3702"/>
              <a:gd name="T23" fmla="*/ 2147483647 h 3702"/>
              <a:gd name="T24" fmla="*/ 2147483647 w 3702"/>
              <a:gd name="T25" fmla="*/ 2147483647 h 3702"/>
              <a:gd name="T26" fmla="*/ 2147483647 w 3702"/>
              <a:gd name="T27" fmla="*/ 2147483647 h 3702"/>
              <a:gd name="T28" fmla="*/ 2147483647 w 3702"/>
              <a:gd name="T29" fmla="*/ 2147483647 h 3702"/>
              <a:gd name="T30" fmla="*/ 2147483647 w 3702"/>
              <a:gd name="T31" fmla="*/ 2147483647 h 3702"/>
              <a:gd name="T32" fmla="*/ 2147483647 w 3702"/>
              <a:gd name="T33" fmla="*/ 2147483647 h 3702"/>
              <a:gd name="T34" fmla="*/ 2147483647 w 3702"/>
              <a:gd name="T35" fmla="*/ 2147483647 h 3702"/>
              <a:gd name="T36" fmla="*/ 2147483647 w 3702"/>
              <a:gd name="T37" fmla="*/ 2147483647 h 3702"/>
              <a:gd name="T38" fmla="*/ 2147483647 w 3702"/>
              <a:gd name="T39" fmla="*/ 2147483647 h 3702"/>
              <a:gd name="T40" fmla="*/ 2147483647 w 3702"/>
              <a:gd name="T41" fmla="*/ 2147483647 h 3702"/>
              <a:gd name="T42" fmla="*/ 2147483647 w 3702"/>
              <a:gd name="T43" fmla="*/ 2147483647 h 3702"/>
              <a:gd name="T44" fmla="*/ 2147483647 w 3702"/>
              <a:gd name="T45" fmla="*/ 2147483647 h 3702"/>
              <a:gd name="T46" fmla="*/ 2147483647 w 3702"/>
              <a:gd name="T47" fmla="*/ 2147483647 h 3702"/>
              <a:gd name="T48" fmla="*/ 2147483647 w 3702"/>
              <a:gd name="T49" fmla="*/ 2147483647 h 3702"/>
              <a:gd name="T50" fmla="*/ 2147483647 w 3702"/>
              <a:gd name="T51" fmla="*/ 2147483647 h 3702"/>
              <a:gd name="T52" fmla="*/ 2147483647 w 3702"/>
              <a:gd name="T53" fmla="*/ 2147483647 h 3702"/>
              <a:gd name="T54" fmla="*/ 2147483647 w 3702"/>
              <a:gd name="T55" fmla="*/ 2147483647 h 3702"/>
              <a:gd name="T56" fmla="*/ 2147483647 w 3702"/>
              <a:gd name="T57" fmla="*/ 2147483647 h 3702"/>
              <a:gd name="T58" fmla="*/ 2147483647 w 3702"/>
              <a:gd name="T59" fmla="*/ 2147483647 h 3702"/>
              <a:gd name="T60" fmla="*/ 2147483647 w 3702"/>
              <a:gd name="T61" fmla="*/ 2147483647 h 3702"/>
              <a:gd name="T62" fmla="*/ 2147483647 w 3702"/>
              <a:gd name="T63" fmla="*/ 2147483647 h 370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02"/>
              <a:gd name="T97" fmla="*/ 0 h 3702"/>
              <a:gd name="T98" fmla="*/ 3702 w 3702"/>
              <a:gd name="T99" fmla="*/ 3702 h 370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02" h="3702">
                <a:moveTo>
                  <a:pt x="3702" y="1851"/>
                </a:moveTo>
                <a:lnTo>
                  <a:pt x="3488" y="2012"/>
                </a:lnTo>
                <a:lnTo>
                  <a:pt x="3667" y="2212"/>
                </a:lnTo>
                <a:lnTo>
                  <a:pt x="3425" y="2328"/>
                </a:lnTo>
                <a:lnTo>
                  <a:pt x="3562" y="2560"/>
                </a:lnTo>
                <a:lnTo>
                  <a:pt x="3302" y="2626"/>
                </a:lnTo>
                <a:lnTo>
                  <a:pt x="3391" y="2880"/>
                </a:lnTo>
                <a:lnTo>
                  <a:pt x="3123" y="2894"/>
                </a:lnTo>
                <a:lnTo>
                  <a:pt x="3160" y="3160"/>
                </a:lnTo>
                <a:lnTo>
                  <a:pt x="2894" y="3122"/>
                </a:lnTo>
                <a:lnTo>
                  <a:pt x="2880" y="3390"/>
                </a:lnTo>
                <a:lnTo>
                  <a:pt x="2627" y="3302"/>
                </a:lnTo>
                <a:lnTo>
                  <a:pt x="2560" y="3561"/>
                </a:lnTo>
                <a:lnTo>
                  <a:pt x="2329" y="3424"/>
                </a:lnTo>
                <a:lnTo>
                  <a:pt x="2212" y="3667"/>
                </a:lnTo>
                <a:lnTo>
                  <a:pt x="2012" y="3488"/>
                </a:lnTo>
                <a:lnTo>
                  <a:pt x="1851" y="3702"/>
                </a:lnTo>
                <a:lnTo>
                  <a:pt x="1690" y="3488"/>
                </a:lnTo>
                <a:lnTo>
                  <a:pt x="1491" y="3667"/>
                </a:lnTo>
                <a:lnTo>
                  <a:pt x="1374" y="3424"/>
                </a:lnTo>
                <a:lnTo>
                  <a:pt x="1143" y="3561"/>
                </a:lnTo>
                <a:lnTo>
                  <a:pt x="1076" y="3302"/>
                </a:lnTo>
                <a:lnTo>
                  <a:pt x="822" y="3390"/>
                </a:lnTo>
                <a:lnTo>
                  <a:pt x="808" y="3122"/>
                </a:lnTo>
                <a:lnTo>
                  <a:pt x="543" y="3160"/>
                </a:lnTo>
                <a:lnTo>
                  <a:pt x="580" y="2894"/>
                </a:lnTo>
                <a:lnTo>
                  <a:pt x="312" y="2880"/>
                </a:lnTo>
                <a:lnTo>
                  <a:pt x="401" y="2626"/>
                </a:lnTo>
                <a:lnTo>
                  <a:pt x="141" y="2560"/>
                </a:lnTo>
                <a:lnTo>
                  <a:pt x="278" y="2328"/>
                </a:lnTo>
                <a:lnTo>
                  <a:pt x="35" y="2212"/>
                </a:lnTo>
                <a:lnTo>
                  <a:pt x="214" y="2012"/>
                </a:lnTo>
                <a:lnTo>
                  <a:pt x="0" y="1851"/>
                </a:lnTo>
                <a:lnTo>
                  <a:pt x="214" y="1690"/>
                </a:lnTo>
                <a:lnTo>
                  <a:pt x="35" y="1490"/>
                </a:lnTo>
                <a:lnTo>
                  <a:pt x="278" y="1374"/>
                </a:lnTo>
                <a:lnTo>
                  <a:pt x="141" y="1142"/>
                </a:lnTo>
                <a:lnTo>
                  <a:pt x="401" y="1076"/>
                </a:lnTo>
                <a:lnTo>
                  <a:pt x="312" y="822"/>
                </a:lnTo>
                <a:lnTo>
                  <a:pt x="580" y="808"/>
                </a:lnTo>
                <a:lnTo>
                  <a:pt x="543" y="542"/>
                </a:lnTo>
                <a:lnTo>
                  <a:pt x="808" y="580"/>
                </a:lnTo>
                <a:lnTo>
                  <a:pt x="823" y="312"/>
                </a:lnTo>
                <a:lnTo>
                  <a:pt x="1076" y="400"/>
                </a:lnTo>
                <a:lnTo>
                  <a:pt x="1143" y="141"/>
                </a:lnTo>
                <a:lnTo>
                  <a:pt x="1374" y="277"/>
                </a:lnTo>
                <a:lnTo>
                  <a:pt x="1491" y="35"/>
                </a:lnTo>
                <a:lnTo>
                  <a:pt x="1690" y="214"/>
                </a:lnTo>
                <a:lnTo>
                  <a:pt x="1851" y="0"/>
                </a:lnTo>
                <a:lnTo>
                  <a:pt x="2012" y="214"/>
                </a:lnTo>
                <a:lnTo>
                  <a:pt x="2212" y="35"/>
                </a:lnTo>
                <a:lnTo>
                  <a:pt x="2329" y="277"/>
                </a:lnTo>
                <a:lnTo>
                  <a:pt x="2560" y="141"/>
                </a:lnTo>
                <a:lnTo>
                  <a:pt x="2627" y="400"/>
                </a:lnTo>
                <a:lnTo>
                  <a:pt x="2880" y="312"/>
                </a:lnTo>
                <a:lnTo>
                  <a:pt x="2894" y="580"/>
                </a:lnTo>
                <a:lnTo>
                  <a:pt x="3160" y="542"/>
                </a:lnTo>
                <a:lnTo>
                  <a:pt x="3123" y="808"/>
                </a:lnTo>
                <a:lnTo>
                  <a:pt x="3391" y="822"/>
                </a:lnTo>
                <a:lnTo>
                  <a:pt x="3302" y="1076"/>
                </a:lnTo>
                <a:lnTo>
                  <a:pt x="3562" y="1142"/>
                </a:lnTo>
                <a:lnTo>
                  <a:pt x="3425" y="1374"/>
                </a:lnTo>
                <a:lnTo>
                  <a:pt x="3667" y="1490"/>
                </a:lnTo>
                <a:lnTo>
                  <a:pt x="3488" y="1690"/>
                </a:lnTo>
                <a:lnTo>
                  <a:pt x="3702" y="1851"/>
                </a:lnTo>
                <a:close/>
              </a:path>
            </a:pathLst>
          </a:custGeom>
          <a:solidFill>
            <a:srgbClr val="EC7404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1520" y="476672"/>
            <a:ext cx="8820472" cy="5618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Лицензирование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23528" y="1563056"/>
            <a:ext cx="6048672" cy="4818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3175" lvl="2" indent="-3175" algn="just">
              <a:spcBef>
                <a:spcPts val="700"/>
              </a:spcBef>
              <a:spcAft>
                <a:spcPts val="500"/>
              </a:spcAft>
              <a:buClr>
                <a:srgbClr val="EC7404"/>
              </a:buClr>
              <a:buSzPct val="10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600" dirty="0">
                <a:solidFill>
                  <a:schemeClr val="tx1"/>
                </a:solidFill>
                <a:latin typeface="Trebuchet MS" pitchFamily="34" charset="0"/>
              </a:rPr>
              <a:t>Продукты линейки </a:t>
            </a:r>
            <a:r>
              <a:rPr lang="en-US" sz="1600" b="1" dirty="0">
                <a:solidFill>
                  <a:srgbClr val="FF6600"/>
                </a:solidFill>
                <a:latin typeface="Trebuchet MS" pitchFamily="34" charset="0"/>
              </a:rPr>
              <a:t>Acronis Backup </a:t>
            </a:r>
            <a:r>
              <a:rPr lang="en-US" sz="1600" b="1" dirty="0">
                <a:solidFill>
                  <a:srgbClr val="FF6600"/>
                </a:solidFill>
                <a:latin typeface="+mn-lt"/>
              </a:rPr>
              <a:t>&amp;</a:t>
            </a:r>
            <a:r>
              <a:rPr lang="en-US" sz="1600" b="1" dirty="0">
                <a:solidFill>
                  <a:srgbClr val="FF6600"/>
                </a:solidFill>
                <a:latin typeface="Trebuchet MS" pitchFamily="34" charset="0"/>
              </a:rPr>
              <a:t> Recovery </a:t>
            </a:r>
            <a:r>
              <a:rPr lang="en-US" sz="1600" b="1" dirty="0" smtClean="0">
                <a:solidFill>
                  <a:srgbClr val="FF6600"/>
                </a:solidFill>
                <a:latin typeface="Trebuchet MS" pitchFamily="34" charset="0"/>
              </a:rPr>
              <a:t>1</a:t>
            </a:r>
            <a:r>
              <a:rPr lang="ru-RU" sz="1600" b="1" dirty="0" smtClean="0">
                <a:solidFill>
                  <a:srgbClr val="FF6600"/>
                </a:solidFill>
                <a:latin typeface="Trebuchet MS" pitchFamily="34" charset="0"/>
              </a:rPr>
              <a:t>1</a:t>
            </a:r>
            <a:r>
              <a:rPr lang="en-US" sz="1600" b="1" dirty="0" smtClean="0">
                <a:solidFill>
                  <a:srgbClr val="FF6600"/>
                </a:solidFill>
                <a:latin typeface="Trebuchet MS" pitchFamily="34" charset="0"/>
              </a:rPr>
              <a:t> </a:t>
            </a:r>
            <a:r>
              <a:rPr lang="ru-RU" sz="1600" dirty="0">
                <a:solidFill>
                  <a:srgbClr val="071730"/>
                </a:solidFill>
                <a:latin typeface="Trebuchet MS" pitchFamily="34" charset="0"/>
              </a:rPr>
              <a:t>лицензируются по количеству Агентов</a:t>
            </a:r>
            <a:r>
              <a:rPr lang="en-US" sz="1600" dirty="0">
                <a:solidFill>
                  <a:srgbClr val="071730"/>
                </a:solidFill>
                <a:latin typeface="Trebuchet MS" pitchFamily="34" charset="0"/>
              </a:rPr>
              <a:t>. </a:t>
            </a:r>
          </a:p>
          <a:p>
            <a:pPr marL="469900" lvl="3" indent="-285750" algn="just">
              <a:spcBef>
                <a:spcPts val="613"/>
              </a:spcBef>
              <a:spcAft>
                <a:spcPts val="438"/>
              </a:spcAft>
              <a:buClr>
                <a:srgbClr val="EC7404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600" dirty="0">
                <a:solidFill>
                  <a:srgbClr val="071730"/>
                </a:solidFill>
                <a:latin typeface="Trebuchet MS" pitchFamily="34" charset="0"/>
              </a:rPr>
              <a:t>Нет зависимости от количества </a:t>
            </a:r>
            <a:r>
              <a:rPr lang="en-US" sz="1600" dirty="0">
                <a:solidFill>
                  <a:srgbClr val="071730"/>
                </a:solidFill>
                <a:latin typeface="Trebuchet MS" pitchFamily="34" charset="0"/>
              </a:rPr>
              <a:t>CPU </a:t>
            </a:r>
            <a:r>
              <a:rPr lang="ru-RU" sz="1600" dirty="0">
                <a:solidFill>
                  <a:srgbClr val="071730"/>
                </a:solidFill>
                <a:latin typeface="Trebuchet MS" pitchFamily="34" charset="0"/>
              </a:rPr>
              <a:t>или объема данных для резервного копирования. </a:t>
            </a:r>
          </a:p>
          <a:p>
            <a:pPr marL="469900" lvl="3" indent="-285750" algn="just">
              <a:spcBef>
                <a:spcPts val="613"/>
              </a:spcBef>
              <a:spcAft>
                <a:spcPts val="438"/>
              </a:spcAft>
              <a:buClr>
                <a:srgbClr val="EC7404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600" dirty="0" smtClean="0">
                <a:solidFill>
                  <a:srgbClr val="071730"/>
                </a:solidFill>
                <a:latin typeface="Trebuchet MS" pitchFamily="34" charset="0"/>
              </a:rPr>
              <a:t>Функции </a:t>
            </a:r>
            <a:r>
              <a:rPr lang="ru-RU" sz="1600" dirty="0" err="1" smtClean="0">
                <a:solidFill>
                  <a:srgbClr val="071730"/>
                </a:solidFill>
                <a:latin typeface="Trebuchet MS" pitchFamily="34" charset="0"/>
              </a:rPr>
              <a:t>Дедупликация</a:t>
            </a:r>
            <a:r>
              <a:rPr lang="ru-RU" sz="1600" dirty="0" smtClean="0">
                <a:solidFill>
                  <a:srgbClr val="071730"/>
                </a:solidFill>
                <a:latin typeface="Trebuchet MS" pitchFamily="34" charset="0"/>
              </a:rPr>
              <a:t> и </a:t>
            </a:r>
            <a:r>
              <a:rPr lang="en-US" sz="1600" dirty="0" smtClean="0">
                <a:solidFill>
                  <a:srgbClr val="071730"/>
                </a:solidFill>
                <a:latin typeface="Trebuchet MS" pitchFamily="34" charset="0"/>
              </a:rPr>
              <a:t>Universal Restore</a:t>
            </a:r>
            <a:r>
              <a:rPr lang="ru-RU" sz="1600" dirty="0" smtClean="0">
                <a:solidFill>
                  <a:srgbClr val="071730"/>
                </a:solidFill>
                <a:latin typeface="Trebuchet MS" pitchFamily="34" charset="0"/>
              </a:rPr>
              <a:t> лицензиру</a:t>
            </a:r>
            <a:r>
              <a:rPr lang="ru-RU" sz="1600" dirty="0">
                <a:solidFill>
                  <a:srgbClr val="071730"/>
                </a:solidFill>
                <a:latin typeface="Trebuchet MS" pitchFamily="34" charset="0"/>
              </a:rPr>
              <a:t>ю</a:t>
            </a:r>
            <a:r>
              <a:rPr lang="ru-RU" sz="1600" dirty="0" smtClean="0">
                <a:solidFill>
                  <a:srgbClr val="071730"/>
                </a:solidFill>
                <a:latin typeface="Trebuchet MS" pitchFamily="34" charset="0"/>
              </a:rPr>
              <a:t>тся </a:t>
            </a:r>
            <a:r>
              <a:rPr lang="ru-RU" sz="1600" dirty="0">
                <a:solidFill>
                  <a:srgbClr val="071730"/>
                </a:solidFill>
                <a:latin typeface="Trebuchet MS" pitchFamily="34" charset="0"/>
              </a:rPr>
              <a:t>также, отдельно на каждую машину.</a:t>
            </a:r>
            <a:endParaRPr lang="en-US" sz="1600" dirty="0">
              <a:solidFill>
                <a:srgbClr val="071730"/>
              </a:solidFill>
              <a:latin typeface="Trebuchet MS" pitchFamily="34" charset="0"/>
            </a:endParaRPr>
          </a:p>
          <a:p>
            <a:pPr marL="182563" lvl="2" indent="-180975" algn="just">
              <a:spcBef>
                <a:spcPts val="700"/>
              </a:spcBef>
              <a:spcAft>
                <a:spcPts val="500"/>
              </a:spcAft>
              <a:buClr>
                <a:srgbClr val="EC7404"/>
              </a:buClr>
              <a:buSzPct val="10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600" b="1" dirty="0" smtClean="0">
                <a:solidFill>
                  <a:srgbClr val="FF6600"/>
                </a:solidFill>
                <a:latin typeface="Trebuchet MS" pitchFamily="34" charset="0"/>
              </a:rPr>
              <a:t>ABR1</a:t>
            </a:r>
            <a:r>
              <a:rPr lang="ru-RU" sz="1600" b="1" dirty="0" smtClean="0">
                <a:solidFill>
                  <a:srgbClr val="FF6600"/>
                </a:solidFill>
                <a:latin typeface="Trebuchet MS" pitchFamily="34" charset="0"/>
              </a:rPr>
              <a:t>1</a:t>
            </a:r>
            <a:r>
              <a:rPr lang="fr-FR" sz="1600" b="1" dirty="0" smtClean="0">
                <a:solidFill>
                  <a:srgbClr val="FF6600"/>
                </a:solidFill>
                <a:latin typeface="Trebuchet MS" pitchFamily="34" charset="0"/>
              </a:rPr>
              <a:t> </a:t>
            </a:r>
            <a:r>
              <a:rPr lang="fr-FR" sz="1600" b="1" dirty="0">
                <a:solidFill>
                  <a:srgbClr val="FF6600"/>
                </a:solidFill>
                <a:latin typeface="Trebuchet MS" pitchFamily="34" charset="0"/>
              </a:rPr>
              <a:t>Advanced Server </a:t>
            </a:r>
            <a:r>
              <a:rPr lang="ru-RU" sz="1600" dirty="0">
                <a:solidFill>
                  <a:srgbClr val="071730"/>
                </a:solidFill>
                <a:latin typeface="Trebuchet MS" pitchFamily="34" charset="0"/>
              </a:rPr>
              <a:t>включает в себя возможность резервного </a:t>
            </a:r>
            <a:r>
              <a:rPr lang="ru-RU" sz="1600" dirty="0" smtClean="0">
                <a:solidFill>
                  <a:srgbClr val="071730"/>
                </a:solidFill>
                <a:latin typeface="Trebuchet MS" pitchFamily="34" charset="0"/>
              </a:rPr>
              <a:t>копирования </a:t>
            </a:r>
            <a:r>
              <a:rPr lang="ru-RU" sz="1600" dirty="0">
                <a:solidFill>
                  <a:srgbClr val="071730"/>
                </a:solidFill>
                <a:latin typeface="Trebuchet MS" pitchFamily="34" charset="0"/>
              </a:rPr>
              <a:t>и </a:t>
            </a:r>
            <a:r>
              <a:rPr lang="ru-RU" sz="1600" dirty="0" smtClean="0">
                <a:solidFill>
                  <a:srgbClr val="071730"/>
                </a:solidFill>
                <a:latin typeface="Trebuchet MS" pitchFamily="34" charset="0"/>
              </a:rPr>
              <a:t>восстановления до 4-х </a:t>
            </a:r>
            <a:r>
              <a:rPr lang="ru-RU" sz="1600" dirty="0">
                <a:solidFill>
                  <a:srgbClr val="071730"/>
                </a:solidFill>
                <a:latin typeface="Trebuchet MS" pitchFamily="34" charset="0"/>
              </a:rPr>
              <a:t>виртуальных машин на одном физическом хосте</a:t>
            </a:r>
            <a:r>
              <a:rPr lang="ru-RU" sz="1600" dirty="0" smtClean="0">
                <a:solidFill>
                  <a:srgbClr val="071730"/>
                </a:solidFill>
                <a:latin typeface="Trebuchet MS" pitchFamily="34" charset="0"/>
              </a:rPr>
              <a:t>.</a:t>
            </a:r>
            <a:endParaRPr lang="en-US" sz="1600" dirty="0" smtClean="0">
              <a:solidFill>
                <a:srgbClr val="071730"/>
              </a:solidFill>
              <a:latin typeface="Trebuchet MS" pitchFamily="34" charset="0"/>
            </a:endParaRPr>
          </a:p>
          <a:p>
            <a:pPr marL="182563" lvl="2" indent="-180975" algn="just">
              <a:spcBef>
                <a:spcPts val="700"/>
              </a:spcBef>
              <a:spcAft>
                <a:spcPts val="500"/>
              </a:spcAft>
              <a:buClr>
                <a:srgbClr val="EC7404"/>
              </a:buClr>
              <a:buSzPct val="10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600" b="1" dirty="0">
                <a:solidFill>
                  <a:srgbClr val="FF6600"/>
                </a:solidFill>
                <a:latin typeface="Trebuchet MS" pitchFamily="34" charset="0"/>
              </a:rPr>
              <a:t>ABR1</a:t>
            </a:r>
            <a:r>
              <a:rPr lang="ru-RU" sz="1600" b="1" dirty="0">
                <a:solidFill>
                  <a:srgbClr val="FF6600"/>
                </a:solidFill>
                <a:latin typeface="Trebuchet MS" pitchFamily="34" charset="0"/>
              </a:rPr>
              <a:t>1</a:t>
            </a:r>
            <a:r>
              <a:rPr lang="fr-FR" sz="1600" b="1" dirty="0">
                <a:solidFill>
                  <a:srgbClr val="FF6600"/>
                </a:solidFill>
                <a:latin typeface="Trebuchet MS" pitchFamily="34" charset="0"/>
              </a:rPr>
              <a:t> </a:t>
            </a:r>
            <a:r>
              <a:rPr lang="fr-FR" sz="1600" b="1" dirty="0" smtClean="0">
                <a:solidFill>
                  <a:srgbClr val="FF6600"/>
                </a:solidFill>
                <a:latin typeface="Trebuchet MS" pitchFamily="34" charset="0"/>
              </a:rPr>
              <a:t>Virtual Edition </a:t>
            </a:r>
            <a:r>
              <a:rPr lang="ru-RU" sz="1600" dirty="0" smtClean="0">
                <a:solidFill>
                  <a:srgbClr val="071730"/>
                </a:solidFill>
                <a:latin typeface="Trebuchet MS" pitchFamily="34" charset="0"/>
              </a:rPr>
              <a:t>включает </a:t>
            </a:r>
            <a:r>
              <a:rPr lang="ru-RU" sz="1600" dirty="0">
                <a:solidFill>
                  <a:srgbClr val="071730"/>
                </a:solidFill>
                <a:latin typeface="Trebuchet MS" pitchFamily="34" charset="0"/>
              </a:rPr>
              <a:t>в себя возможность резервного копирования и восстановления </a:t>
            </a:r>
            <a:r>
              <a:rPr lang="ru-RU" sz="1600" dirty="0" smtClean="0">
                <a:solidFill>
                  <a:srgbClr val="071730"/>
                </a:solidFill>
                <a:latin typeface="Trebuchet MS" pitchFamily="34" charset="0"/>
              </a:rPr>
              <a:t>неограниченного числа </a:t>
            </a:r>
            <a:r>
              <a:rPr lang="ru-RU" sz="1600" dirty="0">
                <a:solidFill>
                  <a:srgbClr val="071730"/>
                </a:solidFill>
                <a:latin typeface="Trebuchet MS" pitchFamily="34" charset="0"/>
              </a:rPr>
              <a:t>виртуальных машин на одном физическом хосте</a:t>
            </a:r>
            <a:r>
              <a:rPr lang="ru-RU" sz="1600" dirty="0" smtClean="0">
                <a:solidFill>
                  <a:srgbClr val="071730"/>
                </a:solidFill>
                <a:latin typeface="Trebuchet MS" pitchFamily="34" charset="0"/>
              </a:rPr>
              <a:t>.</a:t>
            </a:r>
            <a:endParaRPr lang="fr-FR" sz="1600" dirty="0">
              <a:solidFill>
                <a:srgbClr val="071730"/>
              </a:solidFill>
              <a:latin typeface="Trebuchet MS" pitchFamily="34" charset="0"/>
            </a:endParaRPr>
          </a:p>
          <a:p>
            <a:pPr marL="182563" lvl="2" indent="-180975" algn="just">
              <a:spcBef>
                <a:spcPts val="700"/>
              </a:spcBef>
              <a:spcAft>
                <a:spcPts val="500"/>
              </a:spcAft>
              <a:buClr>
                <a:srgbClr val="EC7404"/>
              </a:buClr>
              <a:buSzPct val="10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b="1" dirty="0" smtClean="0">
                <a:solidFill>
                  <a:srgbClr val="FF6600"/>
                </a:solidFill>
                <a:latin typeface="Trebuchet MS" pitchFamily="34" charset="0"/>
              </a:rPr>
              <a:t>ABR1</a:t>
            </a:r>
            <a:r>
              <a:rPr lang="ru-RU" sz="1600" b="1" dirty="0" smtClean="0">
                <a:solidFill>
                  <a:srgbClr val="FF6600"/>
                </a:solidFill>
                <a:latin typeface="Trebuchet MS" pitchFamily="34" charset="0"/>
              </a:rPr>
              <a:t>1  </a:t>
            </a:r>
            <a:r>
              <a:rPr lang="en-US" sz="1600" b="1" dirty="0" smtClean="0">
                <a:solidFill>
                  <a:srgbClr val="FF6600"/>
                </a:solidFill>
                <a:latin typeface="Trebuchet MS" pitchFamily="34" charset="0"/>
              </a:rPr>
              <a:t> </a:t>
            </a:r>
            <a:r>
              <a:rPr lang="en-US" sz="1600" b="1" dirty="0">
                <a:solidFill>
                  <a:srgbClr val="FF6600"/>
                </a:solidFill>
                <a:latin typeface="Trebuchet MS" pitchFamily="34" charset="0"/>
              </a:rPr>
              <a:t>Trial Versions</a:t>
            </a:r>
          </a:p>
          <a:p>
            <a:pPr marL="184150" lvl="3" algn="just">
              <a:spcBef>
                <a:spcPts val="613"/>
              </a:spcBef>
              <a:spcAft>
                <a:spcPts val="438"/>
              </a:spcAft>
              <a:buClr>
                <a:srgbClr val="EC7404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600" dirty="0" smtClean="0">
                <a:solidFill>
                  <a:srgbClr val="071730"/>
                </a:solidFill>
                <a:latin typeface="Trebuchet MS" pitchFamily="34" charset="0"/>
              </a:rPr>
              <a:t>Обновление</a:t>
            </a:r>
            <a:r>
              <a:rPr lang="en-US" sz="1600" dirty="0" smtClean="0">
                <a:solidFill>
                  <a:srgbClr val="071730"/>
                </a:solidFill>
                <a:latin typeface="Trebuchet MS" pitchFamily="34" charset="0"/>
              </a:rPr>
              <a:t> </a:t>
            </a:r>
            <a:r>
              <a:rPr lang="ru-RU" sz="1600" dirty="0" smtClean="0">
                <a:solidFill>
                  <a:srgbClr val="071730"/>
                </a:solidFill>
                <a:latin typeface="Trebuchet MS" pitchFamily="34" charset="0"/>
              </a:rPr>
              <a:t>демонстрационной </a:t>
            </a:r>
            <a:r>
              <a:rPr lang="ru-RU" sz="1600" dirty="0">
                <a:solidFill>
                  <a:srgbClr val="071730"/>
                </a:solidFill>
                <a:latin typeface="Trebuchet MS" pitchFamily="34" charset="0"/>
              </a:rPr>
              <a:t>версии до полнофункциональной </a:t>
            </a:r>
            <a:r>
              <a:rPr lang="ru-RU" sz="1600" dirty="0" smtClean="0">
                <a:solidFill>
                  <a:srgbClr val="071730"/>
                </a:solidFill>
                <a:latin typeface="Trebuchet MS" pitchFamily="34" charset="0"/>
              </a:rPr>
              <a:t>происходит</a:t>
            </a:r>
            <a:r>
              <a:rPr lang="en-US" sz="1600" dirty="0" smtClean="0">
                <a:solidFill>
                  <a:srgbClr val="071730"/>
                </a:solidFill>
                <a:latin typeface="Trebuchet MS" pitchFamily="34" charset="0"/>
              </a:rPr>
              <a:t> </a:t>
            </a:r>
            <a:r>
              <a:rPr lang="ru-RU" sz="1600" b="1" dirty="0">
                <a:solidFill>
                  <a:srgbClr val="EC7404"/>
                </a:solidFill>
                <a:latin typeface="Trebuchet MS" pitchFamily="34" charset="0"/>
              </a:rPr>
              <a:t>без переустановки</a:t>
            </a:r>
            <a:r>
              <a:rPr lang="en-US" sz="1600" b="1" dirty="0">
                <a:solidFill>
                  <a:srgbClr val="071730"/>
                </a:solidFill>
                <a:latin typeface="Trebuchet MS" pitchFamily="34" charset="0"/>
              </a:rPr>
              <a:t> </a:t>
            </a:r>
            <a:r>
              <a:rPr lang="ru-RU" sz="1600" dirty="0">
                <a:solidFill>
                  <a:srgbClr val="071730"/>
                </a:solidFill>
                <a:latin typeface="Trebuchet MS" pitchFamily="34" charset="0"/>
              </a:rPr>
              <a:t>продукта</a:t>
            </a:r>
            <a:r>
              <a:rPr lang="en-US" sz="1600" dirty="0" smtClean="0">
                <a:solidFill>
                  <a:srgbClr val="071730"/>
                </a:solidFill>
                <a:latin typeface="Trebuchet MS" pitchFamily="34" charset="0"/>
              </a:rPr>
              <a:t>.</a:t>
            </a:r>
            <a:endParaRPr lang="en-US" sz="1600" dirty="0">
              <a:solidFill>
                <a:srgbClr val="071730"/>
              </a:solidFill>
              <a:latin typeface="Trebuchet MS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 rot="20692166">
            <a:off x="6896459" y="4818663"/>
            <a:ext cx="2108930" cy="392112"/>
          </a:xfrm>
          <a:prstGeom prst="rect">
            <a:avLst/>
          </a:prstGeom>
          <a:solidFill>
            <a:srgbClr val="EC7404"/>
          </a:solidFill>
          <a:ln w="9525">
            <a:noFill/>
            <a:round/>
            <a:headEnd/>
            <a:tailEnd/>
          </a:ln>
        </p:spPr>
        <p:txBody>
          <a:bodyPr lIns="360000" tIns="46800" rIns="90000" bIns="46800" anchor="ctr"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dirty="0">
                <a:solidFill>
                  <a:srgbClr val="FFFFFF"/>
                </a:solidFill>
              </a:rPr>
              <a:t>Лицензирование</a:t>
            </a:r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6987987" y="5091998"/>
            <a:ext cx="244475" cy="288925"/>
            <a:chOff x="4530" y="3343"/>
            <a:chExt cx="154" cy="182"/>
          </a:xfrm>
        </p:grpSpPr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 rot="-480000">
              <a:off x="4534" y="3461"/>
              <a:ext cx="61" cy="62"/>
            </a:xfrm>
            <a:custGeom>
              <a:avLst/>
              <a:gdLst>
                <a:gd name="T0" fmla="*/ 0 w 272"/>
                <a:gd name="T1" fmla="*/ 0 h 274"/>
                <a:gd name="T2" fmla="*/ 0 w 272"/>
                <a:gd name="T3" fmla="*/ 0 h 274"/>
                <a:gd name="T4" fmla="*/ 0 w 272"/>
                <a:gd name="T5" fmla="*/ 0 h 274"/>
                <a:gd name="T6" fmla="*/ 0 w 272"/>
                <a:gd name="T7" fmla="*/ 0 h 274"/>
                <a:gd name="T8" fmla="*/ 0 w 272"/>
                <a:gd name="T9" fmla="*/ 0 h 274"/>
                <a:gd name="T10" fmla="*/ 0 w 272"/>
                <a:gd name="T11" fmla="*/ 0 h 274"/>
                <a:gd name="T12" fmla="*/ 0 w 272"/>
                <a:gd name="T13" fmla="*/ 0 h 2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2"/>
                <a:gd name="T22" fmla="*/ 0 h 274"/>
                <a:gd name="T23" fmla="*/ 272 w 272"/>
                <a:gd name="T24" fmla="*/ 274 h 2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2" h="274">
                  <a:moveTo>
                    <a:pt x="272" y="157"/>
                  </a:moveTo>
                  <a:cubicBezTo>
                    <a:pt x="115" y="0"/>
                    <a:pt x="115" y="0"/>
                    <a:pt x="115" y="0"/>
                  </a:cubicBezTo>
                  <a:cubicBezTo>
                    <a:pt x="3" y="247"/>
                    <a:pt x="3" y="247"/>
                    <a:pt x="3" y="247"/>
                  </a:cubicBezTo>
                  <a:cubicBezTo>
                    <a:pt x="0" y="254"/>
                    <a:pt x="1" y="263"/>
                    <a:pt x="7" y="269"/>
                  </a:cubicBezTo>
                  <a:cubicBezTo>
                    <a:pt x="11" y="272"/>
                    <a:pt x="16" y="274"/>
                    <a:pt x="21" y="274"/>
                  </a:cubicBezTo>
                  <a:cubicBezTo>
                    <a:pt x="24" y="274"/>
                    <a:pt x="26" y="273"/>
                    <a:pt x="29" y="272"/>
                  </a:cubicBezTo>
                  <a:lnTo>
                    <a:pt x="272" y="1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AutoShape 11"/>
            <p:cNvSpPr>
              <a:spLocks noChangeArrowheads="1"/>
            </p:cNvSpPr>
            <p:nvPr/>
          </p:nvSpPr>
          <p:spPr bwMode="auto">
            <a:xfrm rot="-480000">
              <a:off x="4560" y="3374"/>
              <a:ext cx="106" cy="106"/>
            </a:xfrm>
            <a:custGeom>
              <a:avLst/>
              <a:gdLst>
                <a:gd name="T0" fmla="*/ 0 w 1113"/>
                <a:gd name="T1" fmla="*/ 0 h 1111"/>
                <a:gd name="T2" fmla="*/ 0 w 1113"/>
                <a:gd name="T3" fmla="*/ 0 h 1111"/>
                <a:gd name="T4" fmla="*/ 0 w 1113"/>
                <a:gd name="T5" fmla="*/ 0 h 1111"/>
                <a:gd name="T6" fmla="*/ 0 w 1113"/>
                <a:gd name="T7" fmla="*/ 0 h 1111"/>
                <a:gd name="T8" fmla="*/ 0 w 1113"/>
                <a:gd name="T9" fmla="*/ 0 h 1111"/>
                <a:gd name="T10" fmla="*/ 0 w 1113"/>
                <a:gd name="T11" fmla="*/ 0 h 1111"/>
                <a:gd name="T12" fmla="*/ 0 w 1113"/>
                <a:gd name="T13" fmla="*/ 0 h 1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3"/>
                <a:gd name="T22" fmla="*/ 0 h 1111"/>
                <a:gd name="T23" fmla="*/ 1113 w 1113"/>
                <a:gd name="T24" fmla="*/ 1111 h 11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3" h="1111">
                  <a:moveTo>
                    <a:pt x="1113" y="369"/>
                  </a:moveTo>
                  <a:lnTo>
                    <a:pt x="926" y="185"/>
                  </a:lnTo>
                  <a:lnTo>
                    <a:pt x="742" y="0"/>
                  </a:lnTo>
                  <a:lnTo>
                    <a:pt x="0" y="740"/>
                  </a:lnTo>
                  <a:lnTo>
                    <a:pt x="371" y="1111"/>
                  </a:lnTo>
                  <a:lnTo>
                    <a:pt x="1113" y="36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 rot="-480000">
              <a:off x="4632" y="3347"/>
              <a:ext cx="49" cy="47"/>
            </a:xfrm>
            <a:custGeom>
              <a:avLst/>
              <a:gdLst>
                <a:gd name="T0" fmla="*/ 0 w 219"/>
                <a:gd name="T1" fmla="*/ 0 h 208"/>
                <a:gd name="T2" fmla="*/ 0 w 219"/>
                <a:gd name="T3" fmla="*/ 0 h 208"/>
                <a:gd name="T4" fmla="*/ 0 w 219"/>
                <a:gd name="T5" fmla="*/ 0 h 208"/>
                <a:gd name="T6" fmla="*/ 0 w 219"/>
                <a:gd name="T7" fmla="*/ 0 h 208"/>
                <a:gd name="T8" fmla="*/ 0 w 219"/>
                <a:gd name="T9" fmla="*/ 0 h 208"/>
                <a:gd name="T10" fmla="*/ 0 w 219"/>
                <a:gd name="T11" fmla="*/ 0 h 208"/>
                <a:gd name="T12" fmla="*/ 0 w 219"/>
                <a:gd name="T13" fmla="*/ 0 h 2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9"/>
                <a:gd name="T22" fmla="*/ 0 h 208"/>
                <a:gd name="T23" fmla="*/ 219 w 219"/>
                <a:gd name="T24" fmla="*/ 208 h 2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9" h="208">
                  <a:moveTo>
                    <a:pt x="176" y="32"/>
                  </a:moveTo>
                  <a:cubicBezTo>
                    <a:pt x="154" y="10"/>
                    <a:pt x="126" y="0"/>
                    <a:pt x="98" y="0"/>
                  </a:cubicBezTo>
                  <a:cubicBezTo>
                    <a:pt x="69" y="0"/>
                    <a:pt x="41" y="10"/>
                    <a:pt x="19" y="3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57" y="208"/>
                    <a:pt x="157" y="208"/>
                    <a:pt x="157" y="208"/>
                  </a:cubicBezTo>
                  <a:cubicBezTo>
                    <a:pt x="176" y="189"/>
                    <a:pt x="176" y="189"/>
                    <a:pt x="176" y="189"/>
                  </a:cubicBezTo>
                  <a:cubicBezTo>
                    <a:pt x="219" y="146"/>
                    <a:pt x="219" y="75"/>
                    <a:pt x="176" y="3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5031166" y="6161381"/>
            <a:ext cx="3586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lvl="2" indent="-3175" algn="ctr">
              <a:spcBef>
                <a:spcPts val="1200"/>
              </a:spcBef>
              <a:spcAft>
                <a:spcPts val="1200"/>
              </a:spcAft>
              <a:buClr>
                <a:srgbClr val="EC7404"/>
              </a:buClr>
              <a:buSzPct val="10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 </a:t>
            </a:r>
            <a:r>
              <a:rPr lang="ru-RU" sz="2000" b="1" dirty="0">
                <a:solidFill>
                  <a:srgbClr val="C00000"/>
                </a:solidFill>
                <a:cs typeface="Arial" pitchFamily="34" charset="0"/>
              </a:rPr>
              <a:t>КОМПЬЮТЕР = 1 ЛИЦЕНЗИЯ</a:t>
            </a:r>
          </a:p>
        </p:txBody>
      </p:sp>
    </p:spTree>
    <p:extLst>
      <p:ext uri="{BB962C8B-B14F-4D97-AF65-F5344CB8AC3E}">
        <p14:creationId xmlns:p14="http://schemas.microsoft.com/office/powerpoint/2010/main" val="399459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24" y="4715820"/>
            <a:ext cx="700504" cy="6449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032" y="3929317"/>
            <a:ext cx="662283" cy="6402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77" y="1387533"/>
            <a:ext cx="662283" cy="6402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632" y="1420672"/>
            <a:ext cx="700504" cy="64490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58" y="1399122"/>
            <a:ext cx="688674" cy="6664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71600" y="475900"/>
            <a:ext cx="7696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</a:rPr>
              <a:t>Политика обновления с предыдущих версий</a:t>
            </a:r>
            <a:endParaRPr lang="en-US" sz="28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701" y="1034529"/>
            <a:ext cx="84296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Acronis Backup 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&amp;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 Recovery 11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поддерживает </a:t>
            </a:r>
            <a:endParaRPr lang="en-US" sz="1600" dirty="0" smtClean="0">
              <a:latin typeface="Trebuchet MS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обновления со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следующих версий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:</a:t>
            </a:r>
          </a:p>
          <a:p>
            <a:r>
              <a:rPr lang="en-US" sz="1600" i="1" dirty="0" smtClean="0">
                <a:latin typeface="Trebuchet MS" pitchFamily="34" charset="0"/>
                <a:cs typeface="Arial" pitchFamily="34" charset="0"/>
              </a:rPr>
              <a:t>Acronis </a:t>
            </a:r>
            <a:r>
              <a:rPr lang="en-US" sz="1600" i="1" dirty="0">
                <a:latin typeface="Trebuchet MS" pitchFamily="34" charset="0"/>
                <a:cs typeface="Arial" pitchFamily="34" charset="0"/>
              </a:rPr>
              <a:t>True Image 9.1</a:t>
            </a:r>
          </a:p>
          <a:p>
            <a:r>
              <a:rPr lang="en-US" sz="1600" i="1" dirty="0">
                <a:latin typeface="Trebuchet MS" pitchFamily="34" charset="0"/>
                <a:cs typeface="Arial" pitchFamily="34" charset="0"/>
              </a:rPr>
              <a:t>Acronis True Image Echo</a:t>
            </a:r>
          </a:p>
          <a:p>
            <a:r>
              <a:rPr lang="en-US" sz="1600" i="1" dirty="0">
                <a:latin typeface="Trebuchet MS" pitchFamily="34" charset="0"/>
                <a:cs typeface="Arial" pitchFamily="34" charset="0"/>
              </a:rPr>
              <a:t>Acronis Backup</a:t>
            </a:r>
            <a:r>
              <a:rPr lang="en-US" sz="1600" i="1" dirty="0">
                <a:cs typeface="Arial" pitchFamily="34" charset="0"/>
              </a:rPr>
              <a:t> &amp; </a:t>
            </a:r>
            <a:r>
              <a:rPr lang="en-US" sz="1600" i="1" dirty="0">
                <a:latin typeface="Trebuchet MS" pitchFamily="34" charset="0"/>
                <a:cs typeface="Arial" pitchFamily="34" charset="0"/>
              </a:rPr>
              <a:t>Recovery </a:t>
            </a:r>
            <a:r>
              <a:rPr lang="en-US" sz="1600" i="1" dirty="0" smtClean="0">
                <a:latin typeface="Trebuchet MS" pitchFamily="34" charset="0"/>
                <a:cs typeface="Arial" pitchFamily="34" charset="0"/>
              </a:rPr>
              <a:t>10</a:t>
            </a:r>
          </a:p>
          <a:p>
            <a:endParaRPr lang="en-US" sz="1600" dirty="0">
              <a:latin typeface="Trebuchet MS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Acronis Backup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&amp;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 Recovery 11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принимает ключи от всех вышеназванных версий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.</a:t>
            </a:r>
            <a:endParaRPr lang="ru-RU" sz="1600" dirty="0">
              <a:latin typeface="Trebuchet MS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Скидка на обновление с этих версий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40%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 от полной цены.</a:t>
            </a:r>
            <a:endParaRPr lang="en-US" sz="16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701" y="3726201"/>
            <a:ext cx="5210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</a:rPr>
              <a:t>Установка обновления</a:t>
            </a:r>
            <a:endParaRPr lang="en-US" sz="28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7158" y="4736269"/>
            <a:ext cx="52229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Установка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Acronis Backup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&amp;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 Recovery 11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поверх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Acronis True Image 9.1 and Echo</a:t>
            </a:r>
            <a:r>
              <a:rPr lang="ru-RU" sz="1600" dirty="0">
                <a:latin typeface="Trebuchet MS" pitchFamily="34" charset="0"/>
                <a:cs typeface="Arial" pitchFamily="34" charset="0"/>
              </a:rPr>
              <a:t> </a:t>
            </a:r>
            <a:r>
              <a:rPr lang="ru-RU" sz="1600" i="1" dirty="0" smtClean="0">
                <a:latin typeface="Trebuchet MS" pitchFamily="34" charset="0"/>
                <a:cs typeface="Arial" pitchFamily="34" charset="0"/>
              </a:rPr>
              <a:t>не поддерживается.</a:t>
            </a:r>
            <a:endParaRPr lang="en-US" sz="1600" dirty="0" smtClean="0">
              <a:latin typeface="Trebuchet MS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Trebuchet MS" pitchFamily="34" charset="0"/>
                <a:cs typeface="Arial" pitchFamily="34" charset="0"/>
              </a:rPr>
              <a:t>Эти версии должны быть удалены перед установкой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Acronis Backup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&amp;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pitchFamily="34" charset="0"/>
              </a:rPr>
              <a:t> Recovery 11 </a:t>
            </a:r>
            <a:r>
              <a:rPr lang="en-US" sz="1600" dirty="0" smtClean="0">
                <a:latin typeface="Trebuchet MS" pitchFamily="34" charset="0"/>
                <a:cs typeface="Arial" pitchFamily="34" charset="0"/>
              </a:rPr>
              <a:t>.</a:t>
            </a:r>
            <a:endParaRPr lang="en-US" sz="1600" dirty="0">
              <a:latin typeface="Trebuchet MS" pitchFamily="34" charset="0"/>
              <a:cs typeface="Arial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807469" y="4280570"/>
            <a:ext cx="86409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807469" y="5008513"/>
            <a:ext cx="86409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807469" y="5685740"/>
            <a:ext cx="86409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175197" y="3931291"/>
            <a:ext cx="489769" cy="6120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175197" y="3950117"/>
            <a:ext cx="432048" cy="5932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175197" y="4732242"/>
            <a:ext cx="489769" cy="6120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175197" y="4751068"/>
            <a:ext cx="432048" cy="5932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640413" y="1756027"/>
            <a:ext cx="86409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516216" y="1500781"/>
            <a:ext cx="98829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обновление</a:t>
            </a:r>
            <a:endParaRPr lang="en-US" sz="11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582511" y="1432010"/>
            <a:ext cx="224408" cy="22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43500" y="1432010"/>
            <a:ext cx="224408" cy="22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823624" y="1432010"/>
            <a:ext cx="224408" cy="22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663181" y="1432010"/>
            <a:ext cx="224408" cy="22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33"/>
          <p:cNvSpPr/>
          <p:nvPr/>
        </p:nvSpPr>
        <p:spPr>
          <a:xfrm>
            <a:off x="6736899" y="5424130"/>
            <a:ext cx="98829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обновление</a:t>
            </a:r>
            <a:endParaRPr lang="en-US" sz="11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33"/>
          <p:cNvSpPr/>
          <p:nvPr/>
        </p:nvSpPr>
        <p:spPr>
          <a:xfrm>
            <a:off x="6715339" y="4751566"/>
            <a:ext cx="98829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обновление</a:t>
            </a:r>
            <a:endParaRPr lang="en-US" sz="11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33"/>
          <p:cNvSpPr/>
          <p:nvPr/>
        </p:nvSpPr>
        <p:spPr>
          <a:xfrm>
            <a:off x="6749128" y="4009088"/>
            <a:ext cx="98829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обновление</a:t>
            </a:r>
            <a:endParaRPr lang="en-US" sz="11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847" y="1500246"/>
            <a:ext cx="682081" cy="51156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642" y="4047771"/>
            <a:ext cx="682081" cy="51156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01" y="4782495"/>
            <a:ext cx="682081" cy="51156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839" y="5459944"/>
            <a:ext cx="682081" cy="51156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280" y="5330606"/>
            <a:ext cx="688674" cy="66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8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  <p:bldP spid="34" grpId="0"/>
      <p:bldP spid="41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19422" y="620688"/>
            <a:ext cx="8401050" cy="67468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+mn-lt"/>
              </a:rPr>
              <a:t>Последствия утраты данных в компаниях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628800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/>
                </a:solidFill>
                <a:latin typeface="Trebuchet MS" pitchFamily="34" charset="0"/>
              </a:rPr>
              <a:t>Весна 2010 года</a:t>
            </a:r>
            <a:endParaRPr lang="ru-RU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rebuchet MS" pitchFamily="34" charset="0"/>
              </a:rPr>
              <a:t>Прекращение деятельности страховой компании «</a:t>
            </a:r>
            <a:r>
              <a:rPr lang="ru-RU" b="1" dirty="0" err="1" smtClean="0">
                <a:solidFill>
                  <a:srgbClr val="C00000"/>
                </a:solidFill>
                <a:latin typeface="Trebuchet MS" pitchFamily="34" charset="0"/>
              </a:rPr>
              <a:t>РК-Гарант</a:t>
            </a:r>
            <a:r>
              <a:rPr lang="ru-RU" b="1" dirty="0" smtClean="0">
                <a:solidFill>
                  <a:srgbClr val="C00000"/>
                </a:solidFill>
                <a:latin typeface="Trebuchet MS" pitchFamily="34" charset="0"/>
              </a:rPr>
              <a:t>».</a:t>
            </a:r>
          </a:p>
          <a:p>
            <a:pPr algn="just"/>
            <a:r>
              <a:rPr lang="ru-RU" b="1" dirty="0" smtClean="0">
                <a:solidFill>
                  <a:schemeClr val="tx2"/>
                </a:solidFill>
                <a:latin typeface="Trebuchet MS" pitchFamily="34" charset="0"/>
              </a:rPr>
              <a:t>Причины: </a:t>
            </a:r>
            <a:r>
              <a:rPr lang="ru-RU" dirty="0" smtClean="0">
                <a:solidFill>
                  <a:schemeClr val="tx2"/>
                </a:solidFill>
                <a:latin typeface="Trebuchet MS" pitchFamily="34" charset="0"/>
              </a:rPr>
              <a:t>утрата базы взаиморасчетов с клиентами по ряду страховых рисков вследствие программного сбоя сервера. Невозможность восстановления данных привела к кризису платежей и в итоге – банкротству компании.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just"/>
            <a:r>
              <a:rPr lang="ru-RU" b="1" dirty="0" smtClean="0">
                <a:solidFill>
                  <a:schemeClr val="tx2"/>
                </a:solidFill>
                <a:latin typeface="Trebuchet MS" pitchFamily="34" charset="0"/>
              </a:rPr>
              <a:t>Осень-зима 2008 года</a:t>
            </a:r>
            <a:endParaRPr lang="ru-RU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rebuchet MS" pitchFamily="34" charset="0"/>
              </a:rPr>
              <a:t>Отток клиентов у компании «Мобильные </a:t>
            </a:r>
            <a:r>
              <a:rPr lang="ru-RU" b="1" dirty="0" err="1" smtClean="0">
                <a:solidFill>
                  <a:srgbClr val="C00000"/>
                </a:solidFill>
                <a:latin typeface="Trebuchet MS" pitchFamily="34" charset="0"/>
              </a:rPr>
              <a:t>ТелеСистемы</a:t>
            </a:r>
            <a:r>
              <a:rPr lang="ru-RU" b="1" dirty="0" smtClean="0">
                <a:solidFill>
                  <a:srgbClr val="C00000"/>
                </a:solidFill>
                <a:latin typeface="Trebuchet MS" pitchFamily="34" charset="0"/>
              </a:rPr>
              <a:t>» (более 3 %).</a:t>
            </a:r>
          </a:p>
          <a:p>
            <a:pPr algn="just">
              <a:spcBef>
                <a:spcPts val="0"/>
              </a:spcBef>
            </a:pPr>
            <a:r>
              <a:rPr lang="ru-RU" b="1" dirty="0" smtClean="0">
                <a:solidFill>
                  <a:schemeClr val="tx2"/>
                </a:solidFill>
                <a:latin typeface="Trebuchet MS" pitchFamily="34" charset="0"/>
              </a:rPr>
              <a:t>Причины: </a:t>
            </a:r>
            <a:r>
              <a:rPr lang="ru-RU" dirty="0" smtClean="0">
                <a:solidFill>
                  <a:schemeClr val="tx2"/>
                </a:solidFill>
                <a:latin typeface="Trebuchet MS" pitchFamily="34" charset="0"/>
              </a:rPr>
              <a:t>проведенное компанией исследование показало, что причиной снижения лояльности клиентов стал технический сбой, послуживший причиной длительного простоя системы приема платежей. 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rebuchet MS" pitchFamily="34" charset="0"/>
              </a:rPr>
              <a:t>Осень 2008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C00000"/>
                </a:solidFill>
                <a:latin typeface="Trebuchet MS" pitchFamily="34" charset="0"/>
              </a:rPr>
              <a:t>Отзыв лицензии у АКБ «</a:t>
            </a:r>
            <a:r>
              <a:rPr lang="ru-RU" b="1" dirty="0" err="1" smtClean="0">
                <a:solidFill>
                  <a:srgbClr val="C00000"/>
                </a:solidFill>
                <a:latin typeface="Trebuchet MS" pitchFamily="34" charset="0"/>
              </a:rPr>
              <a:t>Лефко-банк</a:t>
            </a:r>
            <a:r>
              <a:rPr lang="ru-RU" b="1" dirty="0" smtClean="0">
                <a:solidFill>
                  <a:srgbClr val="C00000"/>
                </a:solidFill>
                <a:latin typeface="Trebuchet MS" pitchFamily="34" charset="0"/>
              </a:rPr>
              <a:t>».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rebuchet MS" pitchFamily="34" charset="0"/>
              </a:rPr>
              <a:t>Причины: </a:t>
            </a:r>
            <a:r>
              <a:rPr lang="ru-RU" dirty="0" smtClean="0">
                <a:solidFill>
                  <a:schemeClr val="tx2"/>
                </a:solidFill>
                <a:latin typeface="Trebuchet MS" pitchFamily="34" charset="0"/>
              </a:rPr>
              <a:t>потеря критически важных данных о деятельности банка и как следствие - предоставление неточной отчетности в Центральный Банк.</a:t>
            </a:r>
          </a:p>
        </p:txBody>
      </p:sp>
    </p:spTree>
    <p:extLst>
      <p:ext uri="{BB962C8B-B14F-4D97-AF65-F5344CB8AC3E}">
        <p14:creationId xmlns:p14="http://schemas.microsoft.com/office/powerpoint/2010/main" val="3324745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5034" y="202853"/>
            <a:ext cx="8820472" cy="5618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Обновление поддержки</a:t>
            </a: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6987987" y="5091998"/>
            <a:ext cx="244475" cy="288925"/>
            <a:chOff x="4530" y="3343"/>
            <a:chExt cx="154" cy="182"/>
          </a:xfrm>
        </p:grpSpPr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 rot="-480000">
              <a:off x="4534" y="3461"/>
              <a:ext cx="61" cy="62"/>
            </a:xfrm>
            <a:custGeom>
              <a:avLst/>
              <a:gdLst>
                <a:gd name="T0" fmla="*/ 0 w 272"/>
                <a:gd name="T1" fmla="*/ 0 h 274"/>
                <a:gd name="T2" fmla="*/ 0 w 272"/>
                <a:gd name="T3" fmla="*/ 0 h 274"/>
                <a:gd name="T4" fmla="*/ 0 w 272"/>
                <a:gd name="T5" fmla="*/ 0 h 274"/>
                <a:gd name="T6" fmla="*/ 0 w 272"/>
                <a:gd name="T7" fmla="*/ 0 h 274"/>
                <a:gd name="T8" fmla="*/ 0 w 272"/>
                <a:gd name="T9" fmla="*/ 0 h 274"/>
                <a:gd name="T10" fmla="*/ 0 w 272"/>
                <a:gd name="T11" fmla="*/ 0 h 274"/>
                <a:gd name="T12" fmla="*/ 0 w 272"/>
                <a:gd name="T13" fmla="*/ 0 h 2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2"/>
                <a:gd name="T22" fmla="*/ 0 h 274"/>
                <a:gd name="T23" fmla="*/ 272 w 272"/>
                <a:gd name="T24" fmla="*/ 274 h 2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2" h="274">
                  <a:moveTo>
                    <a:pt x="272" y="157"/>
                  </a:moveTo>
                  <a:cubicBezTo>
                    <a:pt x="115" y="0"/>
                    <a:pt x="115" y="0"/>
                    <a:pt x="115" y="0"/>
                  </a:cubicBezTo>
                  <a:cubicBezTo>
                    <a:pt x="3" y="247"/>
                    <a:pt x="3" y="247"/>
                    <a:pt x="3" y="247"/>
                  </a:cubicBezTo>
                  <a:cubicBezTo>
                    <a:pt x="0" y="254"/>
                    <a:pt x="1" y="263"/>
                    <a:pt x="7" y="269"/>
                  </a:cubicBezTo>
                  <a:cubicBezTo>
                    <a:pt x="11" y="272"/>
                    <a:pt x="16" y="274"/>
                    <a:pt x="21" y="274"/>
                  </a:cubicBezTo>
                  <a:cubicBezTo>
                    <a:pt x="24" y="274"/>
                    <a:pt x="26" y="273"/>
                    <a:pt x="29" y="272"/>
                  </a:cubicBezTo>
                  <a:lnTo>
                    <a:pt x="272" y="1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AutoShape 11"/>
            <p:cNvSpPr>
              <a:spLocks noChangeArrowheads="1"/>
            </p:cNvSpPr>
            <p:nvPr/>
          </p:nvSpPr>
          <p:spPr bwMode="auto">
            <a:xfrm rot="-480000">
              <a:off x="4560" y="3374"/>
              <a:ext cx="106" cy="106"/>
            </a:xfrm>
            <a:custGeom>
              <a:avLst/>
              <a:gdLst>
                <a:gd name="T0" fmla="*/ 0 w 1113"/>
                <a:gd name="T1" fmla="*/ 0 h 1111"/>
                <a:gd name="T2" fmla="*/ 0 w 1113"/>
                <a:gd name="T3" fmla="*/ 0 h 1111"/>
                <a:gd name="T4" fmla="*/ 0 w 1113"/>
                <a:gd name="T5" fmla="*/ 0 h 1111"/>
                <a:gd name="T6" fmla="*/ 0 w 1113"/>
                <a:gd name="T7" fmla="*/ 0 h 1111"/>
                <a:gd name="T8" fmla="*/ 0 w 1113"/>
                <a:gd name="T9" fmla="*/ 0 h 1111"/>
                <a:gd name="T10" fmla="*/ 0 w 1113"/>
                <a:gd name="T11" fmla="*/ 0 h 1111"/>
                <a:gd name="T12" fmla="*/ 0 w 1113"/>
                <a:gd name="T13" fmla="*/ 0 h 1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3"/>
                <a:gd name="T22" fmla="*/ 0 h 1111"/>
                <a:gd name="T23" fmla="*/ 1113 w 1113"/>
                <a:gd name="T24" fmla="*/ 1111 h 11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3" h="1111">
                  <a:moveTo>
                    <a:pt x="1113" y="369"/>
                  </a:moveTo>
                  <a:lnTo>
                    <a:pt x="926" y="185"/>
                  </a:lnTo>
                  <a:lnTo>
                    <a:pt x="742" y="0"/>
                  </a:lnTo>
                  <a:lnTo>
                    <a:pt x="0" y="740"/>
                  </a:lnTo>
                  <a:lnTo>
                    <a:pt x="371" y="1111"/>
                  </a:lnTo>
                  <a:lnTo>
                    <a:pt x="1113" y="36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 rot="-480000">
              <a:off x="4632" y="3347"/>
              <a:ext cx="49" cy="47"/>
            </a:xfrm>
            <a:custGeom>
              <a:avLst/>
              <a:gdLst>
                <a:gd name="T0" fmla="*/ 0 w 219"/>
                <a:gd name="T1" fmla="*/ 0 h 208"/>
                <a:gd name="T2" fmla="*/ 0 w 219"/>
                <a:gd name="T3" fmla="*/ 0 h 208"/>
                <a:gd name="T4" fmla="*/ 0 w 219"/>
                <a:gd name="T5" fmla="*/ 0 h 208"/>
                <a:gd name="T6" fmla="*/ 0 w 219"/>
                <a:gd name="T7" fmla="*/ 0 h 208"/>
                <a:gd name="T8" fmla="*/ 0 w 219"/>
                <a:gd name="T9" fmla="*/ 0 h 208"/>
                <a:gd name="T10" fmla="*/ 0 w 219"/>
                <a:gd name="T11" fmla="*/ 0 h 208"/>
                <a:gd name="T12" fmla="*/ 0 w 219"/>
                <a:gd name="T13" fmla="*/ 0 h 2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9"/>
                <a:gd name="T22" fmla="*/ 0 h 208"/>
                <a:gd name="T23" fmla="*/ 219 w 219"/>
                <a:gd name="T24" fmla="*/ 208 h 2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9" h="208">
                  <a:moveTo>
                    <a:pt x="176" y="32"/>
                  </a:moveTo>
                  <a:cubicBezTo>
                    <a:pt x="154" y="10"/>
                    <a:pt x="126" y="0"/>
                    <a:pt x="98" y="0"/>
                  </a:cubicBezTo>
                  <a:cubicBezTo>
                    <a:pt x="69" y="0"/>
                    <a:pt x="41" y="10"/>
                    <a:pt x="19" y="3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57" y="208"/>
                    <a:pt x="157" y="208"/>
                    <a:pt x="157" y="208"/>
                  </a:cubicBezTo>
                  <a:cubicBezTo>
                    <a:pt x="176" y="189"/>
                    <a:pt x="176" y="189"/>
                    <a:pt x="176" y="189"/>
                  </a:cubicBezTo>
                  <a:cubicBezTo>
                    <a:pt x="219" y="146"/>
                    <a:pt x="219" y="75"/>
                    <a:pt x="176" y="3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854148" y="1556792"/>
            <a:ext cx="2966323" cy="3168352"/>
          </a:xfrm>
          <a:prstGeom prst="rect">
            <a:avLst/>
          </a:prstGeom>
          <a:blipFill dpi="0" rotWithShape="0">
            <a:blip r:embed="rId2" cstate="print"/>
            <a:srcRect/>
            <a:stretch>
              <a:fillRect/>
            </a:stretch>
          </a:blipFill>
          <a:ln w="9525">
            <a:solidFill>
              <a:schemeClr val="bg1">
                <a:lumMod val="90000"/>
              </a:schemeClr>
            </a:solidFill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36446" y="893263"/>
            <a:ext cx="5487682" cy="4818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r>
              <a:rPr lang="en-US" sz="1700" dirty="0"/>
              <a:t>Acronis </a:t>
            </a:r>
            <a:r>
              <a:rPr lang="ru-RU" sz="1700" dirty="0"/>
              <a:t>обеспечивает поддержку пользователей во всем мире</a:t>
            </a:r>
            <a:r>
              <a:rPr lang="en-US" sz="1700" dirty="0"/>
              <a:t>. </a:t>
            </a:r>
            <a:endParaRPr lang="ru-RU" sz="1700" dirty="0" smtClean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endParaRPr lang="ru-RU" sz="800" dirty="0" smtClean="0"/>
          </a:p>
          <a:p>
            <a:pPr algn="just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r>
              <a:rPr lang="ru-RU" sz="1700" dirty="0" smtClean="0"/>
              <a:t>Варианты </a:t>
            </a:r>
            <a:r>
              <a:rPr lang="ru-RU" sz="1700" dirty="0"/>
              <a:t>поддержки:</a:t>
            </a:r>
            <a:r>
              <a:rPr lang="en-US" sz="1700" dirty="0"/>
              <a:t> </a:t>
            </a:r>
            <a:r>
              <a:rPr lang="ru-RU" sz="1700" dirty="0">
                <a:solidFill>
                  <a:schemeClr val="accent6">
                    <a:lumMod val="75000"/>
                  </a:schemeClr>
                </a:solidFill>
              </a:rPr>
              <a:t>тарифные планы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1700" dirty="0">
                <a:solidFill>
                  <a:schemeClr val="accent6">
                    <a:lumMod val="75000"/>
                  </a:schemeClr>
                </a:solidFill>
              </a:rPr>
              <a:t>самообслуживание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1700" dirty="0">
                <a:solidFill>
                  <a:schemeClr val="accent6">
                    <a:lumMod val="75000"/>
                  </a:schemeClr>
                </a:solidFill>
              </a:rPr>
              <a:t>оплата поддержки за один инцидент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endParaRPr lang="en-US" sz="800" dirty="0"/>
          </a:p>
          <a:p>
            <a:pPr algn="just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r>
              <a:rPr lang="ru-RU" sz="1700" dirty="0"/>
              <a:t>Теперь все решения линейки </a:t>
            </a:r>
            <a:r>
              <a:rPr lang="en-US" sz="1700" dirty="0"/>
              <a:t>ABR </a:t>
            </a:r>
            <a:r>
              <a:rPr lang="en-US" sz="1700" dirty="0" smtClean="0"/>
              <a:t>1</a:t>
            </a:r>
            <a:r>
              <a:rPr lang="ru-RU" sz="1700" dirty="0" smtClean="0"/>
              <a:t>1</a:t>
            </a:r>
            <a:r>
              <a:rPr lang="en-US" sz="1700" dirty="0" smtClean="0"/>
              <a:t> </a:t>
            </a:r>
            <a:r>
              <a:rPr lang="ru-RU" sz="1700" dirty="0"/>
              <a:t>включают в себя 1 год расширенной технической поддержки </a:t>
            </a:r>
            <a:r>
              <a:rPr lang="en-US" sz="1700" dirty="0"/>
              <a:t> Acronis Advantage support</a:t>
            </a:r>
            <a:endParaRPr lang="ru-RU" sz="1700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endParaRPr lang="en-US" sz="800" dirty="0"/>
          </a:p>
          <a:p>
            <a:pPr marL="182563" lvl="2" indent="-180975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C7404"/>
              </a:buClr>
              <a:buSzPct val="105000"/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r>
              <a:rPr lang="en-US" sz="1700" b="1" dirty="0">
                <a:solidFill>
                  <a:schemeClr val="tx2"/>
                </a:solidFill>
              </a:rPr>
              <a:t>Acronis Advantage Standard</a:t>
            </a:r>
          </a:p>
          <a:p>
            <a:pPr marL="449263" lvl="3" indent="-258763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C7404"/>
              </a:buClr>
              <a:buFont typeface="Wingdings" pitchFamily="2" charset="2"/>
              <a:buChar char=""/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r>
              <a:rPr lang="ru-RU" sz="1700" dirty="0">
                <a:solidFill>
                  <a:srgbClr val="071730"/>
                </a:solidFill>
              </a:rPr>
              <a:t>Поддержка</a:t>
            </a:r>
            <a:r>
              <a:rPr lang="en-US" sz="1700" dirty="0">
                <a:solidFill>
                  <a:srgbClr val="071730"/>
                </a:solidFill>
              </a:rPr>
              <a:t> 12x5, </a:t>
            </a:r>
            <a:r>
              <a:rPr lang="ru-RU" sz="1700" dirty="0">
                <a:solidFill>
                  <a:srgbClr val="071730"/>
                </a:solidFill>
              </a:rPr>
              <a:t>Понедельник</a:t>
            </a:r>
            <a:r>
              <a:rPr lang="en-US" sz="1700" dirty="0">
                <a:solidFill>
                  <a:srgbClr val="071730"/>
                </a:solidFill>
              </a:rPr>
              <a:t> - </a:t>
            </a:r>
            <a:r>
              <a:rPr lang="ru-RU" sz="1700" dirty="0">
                <a:solidFill>
                  <a:srgbClr val="071730"/>
                </a:solidFill>
              </a:rPr>
              <a:t>Пятница</a:t>
            </a:r>
            <a:r>
              <a:rPr lang="en-US" sz="1700" dirty="0">
                <a:solidFill>
                  <a:srgbClr val="071730"/>
                </a:solidFill>
              </a:rPr>
              <a:t>, </a:t>
            </a:r>
            <a:br>
              <a:rPr lang="en-US" sz="1700" dirty="0">
                <a:solidFill>
                  <a:srgbClr val="071730"/>
                </a:solidFill>
              </a:rPr>
            </a:br>
            <a:r>
              <a:rPr lang="en-US" sz="1700" dirty="0">
                <a:solidFill>
                  <a:srgbClr val="071730"/>
                </a:solidFill>
              </a:rPr>
              <a:t>8 – 20 </a:t>
            </a:r>
            <a:r>
              <a:rPr lang="ru-RU" sz="1700" dirty="0">
                <a:solidFill>
                  <a:srgbClr val="071730"/>
                </a:solidFill>
              </a:rPr>
              <a:t>по московскому времени</a:t>
            </a:r>
            <a:endParaRPr lang="en-US" sz="1700" dirty="0">
              <a:solidFill>
                <a:srgbClr val="071730"/>
              </a:solidFill>
            </a:endParaRPr>
          </a:p>
          <a:p>
            <a:pPr marL="449263" lvl="3" indent="-258763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C7404"/>
              </a:buClr>
              <a:buFont typeface="Wingdings" pitchFamily="2" charset="2"/>
              <a:buChar char=""/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r>
              <a:rPr lang="ru-RU" sz="1700" dirty="0">
                <a:solidFill>
                  <a:srgbClr val="071730"/>
                </a:solidFill>
              </a:rPr>
              <a:t>Веб-форма</a:t>
            </a:r>
            <a:r>
              <a:rPr lang="en-US" sz="1700" dirty="0">
                <a:solidFill>
                  <a:srgbClr val="071730"/>
                </a:solidFill>
              </a:rPr>
              <a:t>, </a:t>
            </a:r>
            <a:r>
              <a:rPr lang="ru-RU" sz="1700" dirty="0">
                <a:solidFill>
                  <a:srgbClr val="071730"/>
                </a:solidFill>
              </a:rPr>
              <a:t>чат</a:t>
            </a:r>
            <a:r>
              <a:rPr lang="en-US" sz="1700" dirty="0">
                <a:solidFill>
                  <a:srgbClr val="071730"/>
                </a:solidFill>
              </a:rPr>
              <a:t>, </a:t>
            </a:r>
            <a:r>
              <a:rPr lang="ru-RU" sz="1700" dirty="0">
                <a:solidFill>
                  <a:srgbClr val="071730"/>
                </a:solidFill>
              </a:rPr>
              <a:t>телефон</a:t>
            </a:r>
            <a:r>
              <a:rPr lang="en-US" sz="1700" dirty="0">
                <a:solidFill>
                  <a:srgbClr val="071730"/>
                </a:solidFill>
              </a:rPr>
              <a:t> </a:t>
            </a:r>
            <a:r>
              <a:rPr lang="ru-RU" sz="1700" dirty="0">
                <a:solidFill>
                  <a:srgbClr val="071730"/>
                </a:solidFill>
              </a:rPr>
              <a:t>и</a:t>
            </a:r>
            <a:r>
              <a:rPr lang="en-US" sz="1700" dirty="0">
                <a:solidFill>
                  <a:srgbClr val="071730"/>
                </a:solidFill>
              </a:rPr>
              <a:t> email</a:t>
            </a:r>
            <a:endParaRPr lang="ru-RU" sz="1700" dirty="0">
              <a:solidFill>
                <a:srgbClr val="071730"/>
              </a:solidFill>
            </a:endParaRPr>
          </a:p>
          <a:p>
            <a:pPr marL="449263" lvl="3" indent="-258763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C7404"/>
              </a:buClr>
              <a:buFont typeface="Wingdings" pitchFamily="2" charset="2"/>
              <a:buChar char=""/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r>
              <a:rPr lang="ru-RU" sz="1700" dirty="0">
                <a:solidFill>
                  <a:srgbClr val="071730"/>
                </a:solidFill>
              </a:rPr>
              <a:t>Время ответа в течении 1 </a:t>
            </a:r>
            <a:r>
              <a:rPr lang="ru-RU" sz="1700" dirty="0" smtClean="0">
                <a:solidFill>
                  <a:srgbClr val="071730"/>
                </a:solidFill>
              </a:rPr>
              <a:t>бизнес-дня</a:t>
            </a:r>
            <a:r>
              <a:rPr lang="ru-RU" sz="1700" dirty="0">
                <a:solidFill>
                  <a:srgbClr val="071730"/>
                </a:solidFill>
              </a:rPr>
              <a:t>, на критически важные ошибки</a:t>
            </a:r>
            <a:endParaRPr lang="en-US" sz="1700" dirty="0">
              <a:solidFill>
                <a:srgbClr val="071730"/>
              </a:solidFill>
            </a:endParaRPr>
          </a:p>
          <a:p>
            <a:pPr marL="182563" lvl="2" indent="-18097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EC7404"/>
              </a:buClr>
              <a:buSzPct val="105000"/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r>
              <a:rPr lang="en-US" sz="1700" b="1" dirty="0">
                <a:solidFill>
                  <a:schemeClr val="tx2"/>
                </a:solidFill>
              </a:rPr>
              <a:t>Acronis Advantage Premier</a:t>
            </a:r>
          </a:p>
          <a:p>
            <a:pPr marL="449263" lvl="3" indent="-271463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C7404"/>
              </a:buClr>
              <a:buFont typeface="Wingdings" pitchFamily="2" charset="2"/>
              <a:buChar char=""/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r>
              <a:rPr lang="ru-RU" sz="1700" dirty="0">
                <a:solidFill>
                  <a:srgbClr val="071730"/>
                </a:solidFill>
              </a:rPr>
              <a:t>Приоритетная поддержка</a:t>
            </a:r>
            <a:r>
              <a:rPr lang="en-US" sz="1700" dirty="0">
                <a:solidFill>
                  <a:srgbClr val="071730"/>
                </a:solidFill>
              </a:rPr>
              <a:t> 24x7x365</a:t>
            </a:r>
          </a:p>
          <a:p>
            <a:pPr marL="449263" lvl="3" indent="-271463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C7404"/>
              </a:buClr>
              <a:buFont typeface="Wingdings" pitchFamily="2" charset="2"/>
              <a:buChar char=""/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r>
              <a:rPr lang="ru-RU" sz="1700" dirty="0">
                <a:solidFill>
                  <a:srgbClr val="071730"/>
                </a:solidFill>
              </a:rPr>
              <a:t>Веб-форма, чат, телефон и</a:t>
            </a:r>
            <a:r>
              <a:rPr lang="en-US" sz="1700" dirty="0">
                <a:solidFill>
                  <a:srgbClr val="071730"/>
                </a:solidFill>
              </a:rPr>
              <a:t> email </a:t>
            </a:r>
          </a:p>
          <a:p>
            <a:pPr marL="449263" lvl="3" indent="-271463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C7404"/>
              </a:buClr>
              <a:buFont typeface="Wingdings" pitchFamily="2" charset="2"/>
              <a:buChar char=""/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r>
              <a:rPr lang="ru-RU" sz="1700" dirty="0">
                <a:solidFill>
                  <a:srgbClr val="071730"/>
                </a:solidFill>
              </a:rPr>
              <a:t>Время ответа в течении 1 часа на критически важные </a:t>
            </a:r>
            <a:r>
              <a:rPr lang="ru-RU" sz="1700" dirty="0" smtClean="0">
                <a:solidFill>
                  <a:srgbClr val="071730"/>
                </a:solidFill>
              </a:rPr>
              <a:t>ошибки</a:t>
            </a:r>
          </a:p>
          <a:p>
            <a:pPr marL="177800" lvl="3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C7404"/>
              </a:buClr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endParaRPr lang="ru-RU" sz="800" b="1" dirty="0"/>
          </a:p>
          <a:p>
            <a:pPr marL="182563" lvl="2" indent="-180975">
              <a:spcBef>
                <a:spcPct val="0"/>
              </a:spcBef>
              <a:spcAft>
                <a:spcPct val="0"/>
              </a:spcAft>
              <a:buClr>
                <a:srgbClr val="EC7404"/>
              </a:buClr>
              <a:buSzPct val="105000"/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r>
              <a:rPr lang="ru-RU" sz="1700" b="1" dirty="0" smtClean="0"/>
              <a:t>При наличии поддержки, или её обновлении подписки,</a:t>
            </a:r>
            <a:r>
              <a:rPr lang="en-US" sz="1700" b="1" dirty="0" smtClean="0"/>
              <a:t> </a:t>
            </a:r>
            <a:r>
              <a:rPr lang="ru-RU" sz="1700" b="1" dirty="0" smtClean="0"/>
              <a:t>Вы получаете </a:t>
            </a: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</a:rPr>
              <a:t>бесплатное</a:t>
            </a:r>
            <a:r>
              <a:rPr lang="ru-RU" sz="1700" b="1" dirty="0" smtClean="0"/>
              <a:t> обновление с предыдущих версий до </a:t>
            </a:r>
            <a:r>
              <a:rPr lang="en-US" sz="1700" b="1" dirty="0" smtClean="0">
                <a:solidFill>
                  <a:schemeClr val="accent6">
                    <a:lumMod val="75000"/>
                  </a:schemeClr>
                </a:solidFill>
              </a:rPr>
              <a:t>Acronis Backup &amp; Recovery 11</a:t>
            </a:r>
            <a:r>
              <a:rPr lang="en-US" sz="1700" b="1" dirty="0" smtClean="0"/>
              <a:t>!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19283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23528" y="620688"/>
            <a:ext cx="8820472" cy="5618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dirty="0" smtClean="0">
                <a:solidFill>
                  <a:srgbClr val="0070C0"/>
                </a:solidFill>
              </a:rPr>
              <a:t>Acronis Disk Director 11</a:t>
            </a:r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827584" y="1557739"/>
            <a:ext cx="8137028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ts val="1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6600"/>
                </a:solidFill>
                <a:latin typeface="Trebuchet MS" pitchFamily="34" charset="0"/>
              </a:rPr>
              <a:t>Управление жесткими дисками</a:t>
            </a: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2411759" y="2492896"/>
            <a:ext cx="6408837" cy="22655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>
                <a:solidFill>
                  <a:schemeClr val="tx2"/>
                </a:solidFill>
                <a:latin typeface="Trebuchet MS" pitchFamily="34" charset="0"/>
              </a:rPr>
              <a:t>Acronis Disk Director 11 </a:t>
            </a:r>
            <a:r>
              <a:rPr lang="en-US" b="1" dirty="0" smtClean="0">
                <a:solidFill>
                  <a:schemeClr val="tx2"/>
                </a:solidFill>
                <a:latin typeface="Trebuchet MS" pitchFamily="34" charset="0"/>
              </a:rPr>
              <a:t>Advanced Server </a:t>
            </a:r>
            <a:r>
              <a:rPr lang="ru-RU" b="1" dirty="0" smtClean="0">
                <a:solidFill>
                  <a:schemeClr val="tx2"/>
                </a:solidFill>
                <a:latin typeface="Trebuchet MS" pitchFamily="34" charset="0"/>
              </a:rPr>
              <a:t>и </a:t>
            </a:r>
            <a:endParaRPr lang="en-US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 smtClean="0">
                <a:solidFill>
                  <a:schemeClr val="tx2"/>
                </a:solidFill>
                <a:latin typeface="Trebuchet MS" pitchFamily="34" charset="0"/>
              </a:rPr>
              <a:t>Acronis </a:t>
            </a:r>
            <a:r>
              <a:rPr lang="en-US" b="1" dirty="0">
                <a:solidFill>
                  <a:schemeClr val="tx2"/>
                </a:solidFill>
                <a:latin typeface="Trebuchet MS" pitchFamily="34" charset="0"/>
              </a:rPr>
              <a:t>Disk Director 11 Advanced </a:t>
            </a:r>
            <a:r>
              <a:rPr lang="en-US" b="1" dirty="0" smtClean="0">
                <a:solidFill>
                  <a:schemeClr val="tx2"/>
                </a:solidFill>
                <a:latin typeface="Trebuchet MS" pitchFamily="34" charset="0"/>
              </a:rPr>
              <a:t>Workstation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b="1" dirty="0">
              <a:solidFill>
                <a:schemeClr val="tx2"/>
              </a:solidFill>
              <a:latin typeface="Trebuchet MS" pitchFamily="34" charset="0"/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 dirty="0" smtClean="0">
                <a:solidFill>
                  <a:srgbClr val="071730"/>
                </a:solidFill>
                <a:latin typeface="Trebuchet MS" pitchFamily="34" charset="0"/>
              </a:rPr>
              <a:t>Широкий набор функций по управлению жесткими дисками сервера. </a:t>
            </a:r>
            <a:r>
              <a:rPr lang="ru-RU" sz="1700" dirty="0" smtClean="0">
                <a:solidFill>
                  <a:srgbClr val="FF6600"/>
                </a:solidFill>
                <a:latin typeface="Trebuchet MS" pitchFamily="34" charset="0"/>
              </a:rPr>
              <a:t>Централизованная консоль управления</a:t>
            </a:r>
            <a:r>
              <a:rPr lang="en-US" sz="1700" dirty="0" smtClean="0">
                <a:solidFill>
                  <a:srgbClr val="071730"/>
                </a:solidFill>
                <a:latin typeface="Trebuchet MS" pitchFamily="34" charset="0"/>
              </a:rPr>
              <a:t>.</a:t>
            </a:r>
            <a:r>
              <a:rPr lang="ru-RU" sz="1700" dirty="0" smtClean="0">
                <a:solidFill>
                  <a:srgbClr val="071730"/>
                </a:solidFill>
                <a:latin typeface="Trebuchet MS" pitchFamily="34" charset="0"/>
              </a:rPr>
              <a:t> </a:t>
            </a:r>
            <a:endParaRPr lang="en-US" sz="1700" dirty="0" smtClean="0">
              <a:solidFill>
                <a:srgbClr val="071730"/>
              </a:solidFill>
              <a:latin typeface="Trebuchet MS" pitchFamily="34" charset="0"/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700" dirty="0" smtClean="0">
              <a:solidFill>
                <a:srgbClr val="071730"/>
              </a:solidFill>
              <a:latin typeface="Trebuchet MS" pitchFamily="34" charset="0"/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 dirty="0" smtClean="0">
                <a:solidFill>
                  <a:srgbClr val="071730"/>
                </a:solidFill>
                <a:latin typeface="Trebuchet MS" pitchFamily="34" charset="0"/>
              </a:rPr>
              <a:t>Большинство операций производится без перезагрузки системы, что позволяет существенно сократить  время тех. обслуживания серверов и обеспечить непрерывность бизнес-процессов компаний.</a:t>
            </a:r>
            <a:endParaRPr lang="en-US" sz="1700" dirty="0" smtClean="0">
              <a:solidFill>
                <a:srgbClr val="071730"/>
              </a:solidFill>
              <a:latin typeface="Trebuchet MS" pitchFamily="34" charset="0"/>
            </a:endParaRP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 dirty="0" smtClean="0">
                <a:solidFill>
                  <a:srgbClr val="071730"/>
                </a:solidFill>
                <a:latin typeface="Trebuchet MS" pitchFamily="34" charset="0"/>
              </a:rPr>
              <a:t>Поддерживаемые файловые системы: </a:t>
            </a:r>
            <a:r>
              <a:rPr lang="en-US" sz="1700" dirty="0" smtClean="0">
                <a:solidFill>
                  <a:srgbClr val="071730"/>
                </a:solidFill>
                <a:latin typeface="Trebuchet MS" pitchFamily="34" charset="0"/>
              </a:rPr>
              <a:t>FAT16, FAT32, NTFS, Linux Ext2, Ext3, </a:t>
            </a:r>
            <a:r>
              <a:rPr lang="en-US" sz="1700" dirty="0" err="1" smtClean="0">
                <a:solidFill>
                  <a:srgbClr val="071730"/>
                </a:solidFill>
                <a:latin typeface="Trebuchet MS" pitchFamily="34" charset="0"/>
              </a:rPr>
              <a:t>ReiserFS</a:t>
            </a:r>
            <a:r>
              <a:rPr lang="en-US" sz="1700" dirty="0" smtClean="0">
                <a:solidFill>
                  <a:srgbClr val="071730"/>
                </a:solidFill>
                <a:latin typeface="Trebuchet MS" pitchFamily="34" charset="0"/>
              </a:rPr>
              <a:t>, Linux SWAP.</a:t>
            </a:r>
            <a:endParaRPr lang="ru-RU" sz="1700" dirty="0">
              <a:solidFill>
                <a:srgbClr val="071730"/>
              </a:solidFill>
              <a:latin typeface="Trebuchet MS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5362"/>
            <a:ext cx="1762068" cy="2523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05064"/>
            <a:ext cx="1762067" cy="250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7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23528" y="764704"/>
            <a:ext cx="8820472" cy="5618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dirty="0" smtClean="0">
                <a:solidFill>
                  <a:srgbClr val="0070C0"/>
                </a:solidFill>
              </a:rPr>
              <a:t>Acronis Recovery</a:t>
            </a:r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629889" y="1556792"/>
            <a:ext cx="8209036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ts val="1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>
                <a:solidFill>
                  <a:srgbClr val="FF6600"/>
                </a:solidFill>
                <a:latin typeface="Trebuchet MS" pitchFamily="34" charset="0"/>
              </a:rPr>
              <a:t>Восстановление баз данных</a:t>
            </a:r>
            <a:endParaRPr lang="en-US" sz="2400" b="1" dirty="0">
              <a:solidFill>
                <a:srgbClr val="FF6600"/>
              </a:solidFill>
              <a:latin typeface="Trebuchet MS" pitchFamily="34" charset="0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879600" y="2031160"/>
            <a:ext cx="6940872" cy="19229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>
                <a:solidFill>
                  <a:schemeClr val="tx2"/>
                </a:solidFill>
                <a:latin typeface="Trebuchet MS" pitchFamily="34" charset="0"/>
              </a:rPr>
              <a:t>for Microsoft Exchange</a:t>
            </a:r>
            <a:r>
              <a:rPr lang="ru-RU" b="1" dirty="0">
                <a:solidFill>
                  <a:schemeClr val="tx2"/>
                </a:solidFill>
                <a:latin typeface="Trebuchet MS" pitchFamily="34" charset="0"/>
              </a:rPr>
              <a:t> / </a:t>
            </a:r>
            <a:r>
              <a:rPr lang="en-US" b="1" dirty="0">
                <a:solidFill>
                  <a:schemeClr val="tx2"/>
                </a:solidFill>
                <a:latin typeface="Trebuchet MS" pitchFamily="34" charset="0"/>
              </a:rPr>
              <a:t>for Microsoft Exchange SBS Edition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 dirty="0">
                <a:solidFill>
                  <a:srgbClr val="071730"/>
                </a:solidFill>
                <a:latin typeface="Trebuchet MS" pitchFamily="34" charset="0"/>
              </a:rPr>
              <a:t>Резервное копирование и восстановление баз данных </a:t>
            </a:r>
            <a:r>
              <a:rPr lang="ru-RU" sz="1700" dirty="0" err="1">
                <a:solidFill>
                  <a:srgbClr val="071730"/>
                </a:solidFill>
                <a:latin typeface="Trebuchet MS" pitchFamily="34" charset="0"/>
              </a:rPr>
              <a:t>Microsoft</a:t>
            </a:r>
            <a:r>
              <a:rPr lang="ru-RU" sz="1700" dirty="0">
                <a:solidFill>
                  <a:srgbClr val="071730"/>
                </a:solidFill>
                <a:latin typeface="Trebuchet MS" pitchFamily="34" charset="0"/>
              </a:rPr>
              <a:t> </a:t>
            </a:r>
            <a:r>
              <a:rPr lang="ru-RU" sz="1700" dirty="0" err="1" smtClean="0">
                <a:solidFill>
                  <a:srgbClr val="071730"/>
                </a:solidFill>
                <a:latin typeface="Trebuchet MS" pitchFamily="34" charset="0"/>
              </a:rPr>
              <a:t>Exchange</a:t>
            </a:r>
            <a:r>
              <a:rPr lang="en-US" sz="1700" dirty="0">
                <a:solidFill>
                  <a:srgbClr val="071730"/>
                </a:solidFill>
                <a:latin typeface="Trebuchet MS" pitchFamily="34" charset="0"/>
              </a:rPr>
              <a:t>.</a:t>
            </a:r>
            <a:endParaRPr lang="ru-RU" sz="1700" dirty="0">
              <a:solidFill>
                <a:srgbClr val="071730"/>
              </a:solidFill>
              <a:latin typeface="Trebuchet MS" pitchFamily="34" charset="0"/>
            </a:endParaRPr>
          </a:p>
          <a:p>
            <a:pPr algn="just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 dirty="0">
                <a:solidFill>
                  <a:srgbClr val="071730"/>
                </a:solidFill>
                <a:latin typeface="Trebuchet MS" pitchFamily="34" charset="0"/>
              </a:rPr>
              <a:t>Acronis </a:t>
            </a:r>
            <a:r>
              <a:rPr lang="ru-RU" sz="1700" dirty="0" err="1">
                <a:solidFill>
                  <a:srgbClr val="071730"/>
                </a:solidFill>
                <a:latin typeface="Trebuchet MS" pitchFamily="34" charset="0"/>
              </a:rPr>
              <a:t>Recovery</a:t>
            </a:r>
            <a:r>
              <a:rPr lang="ru-RU" sz="1700" dirty="0">
                <a:solidFill>
                  <a:srgbClr val="071730"/>
                </a:solidFill>
                <a:latin typeface="Trebuchet MS" pitchFamily="34" charset="0"/>
              </a:rPr>
              <a:t> </a:t>
            </a:r>
            <a:r>
              <a:rPr lang="ru-RU" sz="1700" dirty="0" err="1">
                <a:solidFill>
                  <a:srgbClr val="071730"/>
                </a:solidFill>
                <a:latin typeface="Trebuchet MS" pitchFamily="34" charset="0"/>
              </a:rPr>
              <a:t>for</a:t>
            </a:r>
            <a:r>
              <a:rPr lang="ru-RU" sz="1700" dirty="0">
                <a:solidFill>
                  <a:srgbClr val="071730"/>
                </a:solidFill>
                <a:latin typeface="Trebuchet MS" pitchFamily="34" charset="0"/>
              </a:rPr>
              <a:t> </a:t>
            </a:r>
            <a:r>
              <a:rPr lang="ru-RU" sz="1700" dirty="0" err="1">
                <a:solidFill>
                  <a:srgbClr val="071730"/>
                </a:solidFill>
                <a:latin typeface="Trebuchet MS" pitchFamily="34" charset="0"/>
              </a:rPr>
              <a:t>Microsoft</a:t>
            </a:r>
            <a:r>
              <a:rPr lang="ru-RU" sz="1700" dirty="0">
                <a:solidFill>
                  <a:srgbClr val="071730"/>
                </a:solidFill>
                <a:latin typeface="Trebuchet MS" pitchFamily="34" charset="0"/>
              </a:rPr>
              <a:t> Exchange позволяет восстанавливать группы папок, папки, почтовые ящики и отдельные письма из полных архивов баз за минимальное </a:t>
            </a:r>
            <a:r>
              <a:rPr lang="ru-RU" sz="1700" dirty="0" smtClean="0">
                <a:solidFill>
                  <a:srgbClr val="071730"/>
                </a:solidFill>
                <a:latin typeface="Trebuchet MS" pitchFamily="34" charset="0"/>
              </a:rPr>
              <a:t>время</a:t>
            </a:r>
            <a:r>
              <a:rPr lang="en-US" sz="1700" dirty="0" smtClean="0">
                <a:solidFill>
                  <a:srgbClr val="071730"/>
                </a:solidFill>
                <a:latin typeface="Trebuchet MS" pitchFamily="34" charset="0"/>
              </a:rPr>
              <a:t>.</a:t>
            </a:r>
            <a:endParaRPr lang="ru-RU" sz="1700" dirty="0">
              <a:solidFill>
                <a:srgbClr val="071730"/>
              </a:solidFill>
              <a:latin typeface="Trebuchet MS" pitchFamily="34" charset="0"/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879600" y="4253723"/>
            <a:ext cx="6724650" cy="20327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just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>
                <a:solidFill>
                  <a:schemeClr val="tx2"/>
                </a:solidFill>
              </a:rPr>
              <a:t>for</a:t>
            </a:r>
            <a:r>
              <a:rPr lang="en-US" sz="1800" b="1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MS SQL Server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 dirty="0">
                <a:solidFill>
                  <a:srgbClr val="071730"/>
                </a:solidFill>
                <a:latin typeface="Trebuchet MS" pitchFamily="34" charset="0"/>
              </a:rPr>
              <a:t>Резервное копирование и восстановление баз данных MS </a:t>
            </a:r>
            <a:r>
              <a:rPr lang="ru-RU" sz="1700" dirty="0" smtClean="0">
                <a:solidFill>
                  <a:srgbClr val="071730"/>
                </a:solidFill>
                <a:latin typeface="Trebuchet MS" pitchFamily="34" charset="0"/>
              </a:rPr>
              <a:t>SQL</a:t>
            </a:r>
            <a:r>
              <a:rPr lang="en-US" sz="1700" dirty="0" smtClean="0">
                <a:solidFill>
                  <a:srgbClr val="071730"/>
                </a:solidFill>
                <a:latin typeface="Trebuchet MS" pitchFamily="34" charset="0"/>
              </a:rPr>
              <a:t>.</a:t>
            </a:r>
            <a:endParaRPr lang="ru-RU" sz="1700" dirty="0">
              <a:solidFill>
                <a:srgbClr val="071730"/>
              </a:solidFill>
              <a:latin typeface="Trebuchet MS" pitchFamily="34" charset="0"/>
            </a:endParaRPr>
          </a:p>
          <a:p>
            <a:pPr algn="just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 dirty="0">
                <a:solidFill>
                  <a:srgbClr val="071730"/>
                </a:solidFill>
                <a:latin typeface="Trebuchet MS" pitchFamily="34" charset="0"/>
              </a:rPr>
              <a:t>Сокращает время восстановления баз с многих часов до нескольких минут. Благодаря простому интерфейсу администратор сможет восстановить базу данных, не разбираясь в многочисленных меню и </a:t>
            </a:r>
            <a:r>
              <a:rPr lang="ru-RU" sz="1700" dirty="0" smtClean="0">
                <a:solidFill>
                  <a:srgbClr val="071730"/>
                </a:solidFill>
                <a:latin typeface="Trebuchet MS" pitchFamily="34" charset="0"/>
              </a:rPr>
              <a:t>параметрах</a:t>
            </a:r>
            <a:r>
              <a:rPr lang="en-US" sz="1700" dirty="0" smtClean="0">
                <a:solidFill>
                  <a:srgbClr val="071730"/>
                </a:solidFill>
                <a:latin typeface="Trebuchet MS" pitchFamily="34" charset="0"/>
              </a:rPr>
              <a:t>.</a:t>
            </a:r>
            <a:r>
              <a:rPr lang="ru-RU" sz="1700" dirty="0" smtClean="0">
                <a:solidFill>
                  <a:srgbClr val="071730"/>
                </a:solidFill>
                <a:latin typeface="Trebuchet MS" pitchFamily="34" charset="0"/>
              </a:rPr>
              <a:t> </a:t>
            </a:r>
            <a:endParaRPr lang="ru-RU" sz="1700" dirty="0">
              <a:solidFill>
                <a:srgbClr val="071730"/>
              </a:solidFill>
              <a:latin typeface="Trebuchet MS" pitchFamily="34" charset="0"/>
            </a:endParaRPr>
          </a:p>
        </p:txBody>
      </p:sp>
      <p:pic>
        <p:nvPicPr>
          <p:cNvPr id="6" name="Рисунок 7" descr="exchang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730" y="1912065"/>
            <a:ext cx="137795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8" descr="ms sql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205" y="4221088"/>
            <a:ext cx="1387475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066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23528" y="764704"/>
            <a:ext cx="8820472" cy="5618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dirty="0" smtClean="0">
                <a:solidFill>
                  <a:srgbClr val="0070C0"/>
                </a:solidFill>
              </a:rPr>
              <a:t>Acronis Snap Deploy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4</a:t>
            </a:r>
            <a:endParaRPr lang="en-US" sz="2800" b="1" dirty="0" smtClean="0">
              <a:solidFill>
                <a:srgbClr val="0070C0"/>
              </a:solidFill>
            </a:endParaRPr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308969" y="1620738"/>
            <a:ext cx="8658366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ts val="1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6600"/>
                </a:solidFill>
                <a:latin typeface="Trebuchet MS" pitchFamily="34" charset="0"/>
              </a:rPr>
              <a:t>Развертывание ОС</a:t>
            </a: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896882" y="2255092"/>
            <a:ext cx="6940872" cy="29523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 smtClean="0">
                <a:solidFill>
                  <a:schemeClr val="tx2"/>
                </a:solidFill>
              </a:rPr>
              <a:t>Acronis Snap Deploy </a:t>
            </a:r>
            <a:r>
              <a:rPr lang="en-US" sz="2000" b="1" dirty="0">
                <a:solidFill>
                  <a:schemeClr val="tx2"/>
                </a:solidFill>
              </a:rPr>
              <a:t>4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</a:rPr>
              <a:t>for Servers</a:t>
            </a:r>
            <a:r>
              <a:rPr lang="ru-RU" sz="2000" b="1" dirty="0" smtClean="0">
                <a:solidFill>
                  <a:schemeClr val="tx2"/>
                </a:solidFill>
              </a:rPr>
              <a:t> / </a:t>
            </a:r>
            <a:r>
              <a:rPr lang="en-US" sz="2000" b="1" dirty="0">
                <a:solidFill>
                  <a:schemeClr val="tx2"/>
                </a:solidFill>
                <a:latin typeface="Trebuchet MS" pitchFamily="34" charset="0"/>
              </a:rPr>
              <a:t>Acronis Snap Deploy 3 for </a:t>
            </a:r>
            <a:r>
              <a:rPr lang="en-US" sz="2000" b="1" dirty="0" smtClean="0">
                <a:solidFill>
                  <a:schemeClr val="tx2"/>
                </a:solidFill>
                <a:latin typeface="Trebuchet MS" pitchFamily="34" charset="0"/>
              </a:rPr>
              <a:t>PC’s</a:t>
            </a:r>
            <a:endParaRPr lang="en-US" sz="2000" b="1" dirty="0" smtClean="0">
              <a:solidFill>
                <a:schemeClr val="tx2"/>
              </a:solidFill>
            </a:endParaRPr>
          </a:p>
          <a:p>
            <a:pPr algn="just">
              <a:spcBef>
                <a:spcPts val="4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 dirty="0" smtClean="0">
                <a:solidFill>
                  <a:srgbClr val="071730"/>
                </a:solidFill>
                <a:latin typeface="Trebuchet MS" pitchFamily="34" charset="0"/>
              </a:rPr>
              <a:t>Развертывание неограниченного количества серверов или рабочих станций в короткие сроки, </a:t>
            </a:r>
            <a:r>
              <a:rPr lang="ru-RU" sz="1700" dirty="0">
                <a:solidFill>
                  <a:srgbClr val="071730"/>
                </a:solidFill>
                <a:latin typeface="Trebuchet MS" pitchFamily="34" charset="0"/>
              </a:rPr>
              <a:t>как по сети, так и без неё</a:t>
            </a:r>
            <a:r>
              <a:rPr lang="en-US" sz="1700" dirty="0" smtClean="0">
                <a:solidFill>
                  <a:srgbClr val="071730"/>
                </a:solidFill>
                <a:latin typeface="Trebuchet MS" pitchFamily="34" charset="0"/>
              </a:rPr>
              <a:t>.</a:t>
            </a:r>
          </a:p>
          <a:p>
            <a:pPr algn="just">
              <a:spcBef>
                <a:spcPts val="4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dirty="0" smtClean="0">
                <a:solidFill>
                  <a:srgbClr val="071730"/>
                </a:solidFill>
                <a:latin typeface="Trebuchet MS" pitchFamily="34" charset="0"/>
              </a:rPr>
              <a:t>Acronis Snap Deploy Server </a:t>
            </a:r>
            <a:r>
              <a:rPr lang="ru-RU" sz="1700" dirty="0" smtClean="0">
                <a:solidFill>
                  <a:srgbClr val="071730"/>
                </a:solidFill>
                <a:latin typeface="Trebuchet MS" pitchFamily="34" charset="0"/>
              </a:rPr>
              <a:t>идеально подходит для установки систем на «голое железо» (без программного обеспечения). Большинство компаний сталкиваются с проблемой развертывания новых серверов. </a:t>
            </a:r>
            <a:r>
              <a:rPr lang="en-US" sz="1700" dirty="0" smtClean="0">
                <a:solidFill>
                  <a:srgbClr val="071730"/>
                </a:solidFill>
                <a:latin typeface="Trebuchet MS" pitchFamily="34" charset="0"/>
              </a:rPr>
              <a:t>Acronis Snap Deploy Server</a:t>
            </a:r>
            <a:r>
              <a:rPr lang="ru-RU" sz="1700" dirty="0" smtClean="0">
                <a:solidFill>
                  <a:srgbClr val="071730"/>
                </a:solidFill>
                <a:latin typeface="Trebuchet MS" pitchFamily="34" charset="0"/>
              </a:rPr>
              <a:t> позволит сократить временные и финансовые затраты на расширение серверного пака</a:t>
            </a:r>
            <a:r>
              <a:rPr lang="en-US" sz="1700" dirty="0" smtClean="0">
                <a:solidFill>
                  <a:srgbClr val="071730"/>
                </a:solidFill>
                <a:latin typeface="Trebuchet MS" pitchFamily="34" charset="0"/>
              </a:rPr>
              <a:t>.</a:t>
            </a:r>
            <a:endParaRPr lang="ru-RU" sz="1700" dirty="0">
              <a:solidFill>
                <a:srgbClr val="071730"/>
              </a:solidFill>
              <a:latin typeface="Trebuchet MS" pitchFamily="34" charset="0"/>
            </a:endParaRPr>
          </a:p>
        </p:txBody>
      </p:sp>
      <p:pic>
        <p:nvPicPr>
          <p:cNvPr id="9" name="Рисунок 6" descr="snap serv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1436"/>
            <a:ext cx="1381125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7" descr="snap pc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221088"/>
            <a:ext cx="1385888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397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189391" y="1484784"/>
            <a:ext cx="8658366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ts val="1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err="1" smtClean="0">
                <a:solidFill>
                  <a:srgbClr val="FF6600"/>
                </a:solidFill>
                <a:latin typeface="Trebuchet MS" pitchFamily="34" charset="0"/>
              </a:rPr>
              <a:t>Безагентное</a:t>
            </a:r>
            <a:r>
              <a:rPr lang="ru-RU" sz="2400" b="1" dirty="0" smtClean="0">
                <a:solidFill>
                  <a:srgbClr val="FF6600"/>
                </a:solidFill>
                <a:latin typeface="Trebuchet MS" pitchFamily="34" charset="0"/>
              </a:rPr>
              <a:t> копирование виртуальных машин</a:t>
            </a: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4788024" y="2132856"/>
            <a:ext cx="3761698" cy="41764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just">
              <a:spcBef>
                <a:spcPts val="4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 dirty="0" smtClean="0">
                <a:solidFill>
                  <a:srgbClr val="071730"/>
                </a:solidFill>
                <a:latin typeface="Trebuchet MS" pitchFamily="34" charset="0"/>
              </a:rPr>
              <a:t>Наиболее простое в развертывании и использовании, гибкое и эффективное средство резервного копирования и восстановления для </a:t>
            </a:r>
            <a:r>
              <a:rPr lang="en-US" sz="1700" dirty="0" smtClean="0">
                <a:solidFill>
                  <a:srgbClr val="071730"/>
                </a:solidFill>
                <a:latin typeface="Trebuchet MS" pitchFamily="34" charset="0"/>
              </a:rPr>
              <a:t>VMware.</a:t>
            </a:r>
          </a:p>
          <a:p>
            <a:pPr marL="285750" indent="-285750" algn="just">
              <a:spcBef>
                <a:spcPts val="4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 dirty="0" smtClean="0">
                <a:solidFill>
                  <a:srgbClr val="071730"/>
                </a:solidFill>
                <a:latin typeface="Trebuchet MS" pitchFamily="34" charset="0"/>
              </a:rPr>
              <a:t>Восстановление всей ВМ в уже существующую ВМ, или в новую ВМ на хост </a:t>
            </a:r>
            <a:r>
              <a:rPr lang="en-US" sz="1700" dirty="0" smtClean="0">
                <a:solidFill>
                  <a:srgbClr val="071730"/>
                </a:solidFill>
                <a:latin typeface="Trebuchet MS" pitchFamily="34" charset="0"/>
              </a:rPr>
              <a:t>ESX(i)</a:t>
            </a:r>
          </a:p>
          <a:p>
            <a:pPr marL="285750" indent="-285750" algn="just">
              <a:spcBef>
                <a:spcPts val="4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 dirty="0" smtClean="0">
                <a:solidFill>
                  <a:srgbClr val="071730"/>
                </a:solidFill>
                <a:latin typeface="Trebuchet MS" pitchFamily="34" charset="0"/>
              </a:rPr>
              <a:t>Восстановление отдельных файлов и папок</a:t>
            </a:r>
          </a:p>
          <a:p>
            <a:pPr marL="285750" indent="-285750" algn="just">
              <a:spcBef>
                <a:spcPts val="4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dirty="0" smtClean="0">
                <a:solidFill>
                  <a:srgbClr val="071730"/>
                </a:solidFill>
                <a:latin typeface="Trebuchet MS" pitchFamily="34" charset="0"/>
              </a:rPr>
              <a:t> </a:t>
            </a:r>
            <a:r>
              <a:rPr lang="ru-RU" sz="1700" dirty="0" smtClean="0">
                <a:solidFill>
                  <a:srgbClr val="071730"/>
                </a:solidFill>
                <a:latin typeface="Trebuchet MS" pitchFamily="34" charset="0"/>
              </a:rPr>
              <a:t>Встроенная </a:t>
            </a:r>
            <a:r>
              <a:rPr lang="ru-RU" sz="1700" dirty="0" err="1" smtClean="0">
                <a:solidFill>
                  <a:srgbClr val="071730"/>
                </a:solidFill>
                <a:latin typeface="Trebuchet MS" pitchFamily="34" charset="0"/>
              </a:rPr>
              <a:t>дедупликация</a:t>
            </a:r>
            <a:endParaRPr lang="ru-RU" sz="1700" dirty="0" smtClean="0">
              <a:solidFill>
                <a:srgbClr val="071730"/>
              </a:solidFill>
              <a:latin typeface="Trebuchet MS" pitchFamily="34" charset="0"/>
            </a:endParaRPr>
          </a:p>
          <a:p>
            <a:pPr marL="285750" indent="-285750" algn="just">
              <a:spcBef>
                <a:spcPts val="4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 dirty="0" smtClean="0">
                <a:solidFill>
                  <a:srgbClr val="071730"/>
                </a:solidFill>
                <a:latin typeface="Trebuchet MS" pitchFamily="34" charset="0"/>
              </a:rPr>
              <a:t>Полная интеграция с облачными технологиями.</a:t>
            </a:r>
          </a:p>
          <a:p>
            <a:pPr algn="just">
              <a:spcBef>
                <a:spcPts val="400"/>
              </a:spcBef>
              <a:buClr>
                <a:schemeClr val="accent6">
                  <a:lumMod val="75000"/>
                </a:schemeClr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 dirty="0">
                <a:solidFill>
                  <a:srgbClr val="071730"/>
                </a:solidFill>
                <a:latin typeface="Trebuchet MS" pitchFamily="34" charset="0"/>
              </a:rPr>
              <a:t> </a:t>
            </a:r>
            <a:endParaRPr lang="ru-RU" sz="1700" dirty="0" smtClean="0">
              <a:solidFill>
                <a:srgbClr val="071730"/>
              </a:solidFill>
              <a:latin typeface="Trebuchet MS" pitchFamily="34" charset="0"/>
            </a:endParaRPr>
          </a:p>
          <a:p>
            <a:pPr algn="just">
              <a:spcBef>
                <a:spcPts val="400"/>
              </a:spcBef>
              <a:buClr>
                <a:schemeClr val="accent6">
                  <a:lumMod val="75000"/>
                </a:schemeClr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700" dirty="0" smtClean="0">
                <a:solidFill>
                  <a:srgbClr val="071730"/>
                </a:solidFill>
                <a:latin typeface="Trebuchet MS" pitchFamily="34" charset="0"/>
              </a:rPr>
              <a:t>		</a:t>
            </a:r>
            <a:r>
              <a:rPr lang="ru-RU" sz="1700" dirty="0" smtClean="0">
                <a:solidFill>
                  <a:srgbClr val="071730"/>
                </a:solidFill>
                <a:latin typeface="Trebuchet MS" pitchFamily="34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</a:rPr>
              <a:t>1 лицензия = 1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</a:rPr>
              <a:t>CPU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32656"/>
            <a:ext cx="5334844" cy="10136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2" y="2205551"/>
            <a:ext cx="4423806" cy="39739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596" y="187908"/>
            <a:ext cx="1440892" cy="14408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39" y="5419628"/>
            <a:ext cx="2633486" cy="88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1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0" y="764704"/>
            <a:ext cx="9144000" cy="4903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2800" dirty="0" smtClean="0">
                <a:solidFill>
                  <a:srgbClr val="0070C0"/>
                </a:solidFill>
                <a:latin typeface="+mn-lt"/>
                <a:cs typeface="Arial" pitchFamily="34" charset="0"/>
              </a:rPr>
              <a:t>Ценообразование</a:t>
            </a:r>
            <a:endParaRPr lang="ru-RU" sz="2800" dirty="0">
              <a:solidFill>
                <a:srgbClr val="0070C0"/>
              </a:solidFill>
              <a:latin typeface="+mn-lt"/>
              <a:cs typeface="Arial" pitchFamily="34" charset="0"/>
            </a:endParaRPr>
          </a:p>
        </p:txBody>
      </p:sp>
      <p:sp>
        <p:nvSpPr>
          <p:cNvPr id="6" name="Содержимое 1"/>
          <p:cNvSpPr txBox="1">
            <a:spLocks/>
          </p:cNvSpPr>
          <p:nvPr/>
        </p:nvSpPr>
        <p:spPr>
          <a:xfrm>
            <a:off x="467544" y="1412775"/>
            <a:ext cx="8424936" cy="2736305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Цена на все продукты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cs typeface="Arial" pitchFamily="34" charset="0"/>
              </a:rPr>
              <a:t>фиксирована производителем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При покупке лицензий для конечных пользователей действуют скидки за объём.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Существуют следующие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cs typeface="Arial" pitchFamily="34" charset="0"/>
              </a:rPr>
              <a:t>ценовые диапазоны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лицензий: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1-9 копий, 10-24 копии, 25-49 копий, 50-99 копий, 100 копий и более.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itchFamily="34" charset="0"/>
            </a:endParaRPr>
          </a:p>
          <a:p>
            <a:pPr lvl="0" fontAlgn="auto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defRPr/>
            </a:pPr>
            <a:r>
              <a:rPr lang="ru-RU" sz="2000" dirty="0" smtClean="0">
                <a:cs typeface="Arial" pitchFamily="34" charset="0"/>
              </a:rPr>
              <a:t>Уникальная система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Acronis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License Program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ru-RU" sz="2000" dirty="0" smtClean="0">
                <a:cs typeface="Arial" pitchFamily="34" charset="0"/>
              </a:rPr>
              <a:t>– начисление скидки за прошлые покупки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8" name="Содержимое 1"/>
          <p:cNvSpPr txBox="1">
            <a:spLocks/>
          </p:cNvSpPr>
          <p:nvPr/>
        </p:nvSpPr>
        <p:spPr>
          <a:xfrm>
            <a:off x="17541" y="4610397"/>
            <a:ext cx="3131840" cy="136815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Переход на следующую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версию(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upgrade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)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cs typeface="Arial" pitchFamily="34" charset="0"/>
              </a:rPr>
              <a:t>СКИДКА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cs typeface="Arial" pitchFamily="34" charset="0"/>
              </a:rPr>
              <a:t>до 40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cs typeface="Arial" pitchFamily="34" charset="0"/>
              </a:rPr>
              <a:t>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cs typeface="Arial" pitchFamily="34" charset="0"/>
              </a:rPr>
            </a:b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cs typeface="Arial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cs typeface="Arial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9" name="Содержимое 1"/>
          <p:cNvSpPr txBox="1">
            <a:spLocks/>
          </p:cNvSpPr>
          <p:nvPr/>
        </p:nvSpPr>
        <p:spPr>
          <a:xfrm>
            <a:off x="6245725" y="4496730"/>
            <a:ext cx="2915816" cy="151216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 algn="ctr">
              <a:buClr>
                <a:schemeClr val="accent1"/>
              </a:buClr>
              <a:buSzPct val="68000"/>
            </a:pPr>
            <a:r>
              <a:rPr lang="ru-RU" sz="2000" b="1" dirty="0" smtClean="0">
                <a:cs typeface="Arial" pitchFamily="34" charset="0"/>
              </a:rPr>
              <a:t>Миграция с продуктов других компаний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cs typeface="Arial" pitchFamily="34" charset="0"/>
              </a:rPr>
              <a:t>СКИДКА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cs typeface="Arial" pitchFamily="34" charset="0"/>
              </a:rPr>
              <a:t>до 40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cs typeface="Arial" pitchFamily="34" charset="0"/>
              </a:rPr>
              <a:t>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cs typeface="Arial" pitchFamily="34" charset="0"/>
              </a:rPr>
            </a:b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cs typeface="Arial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cs typeface="Arial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0" name="Содержимое 1"/>
          <p:cNvSpPr txBox="1">
            <a:spLocks/>
          </p:cNvSpPr>
          <p:nvPr/>
        </p:nvSpPr>
        <p:spPr>
          <a:xfrm>
            <a:off x="2580687" y="4792927"/>
            <a:ext cx="4286280" cy="634603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ru-RU" sz="2000" b="1" dirty="0" smtClean="0">
                <a:cs typeface="Arial" pitchFamily="34" charset="0"/>
              </a:rPr>
              <a:t>Академическая программа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cs typeface="Arial" pitchFamily="34" charset="0"/>
              </a:rPr>
              <a:t>СКИДКА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cs typeface="Arial" pitchFamily="34" charset="0"/>
              </a:rPr>
              <a:t>до 25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cs typeface="Arial" pitchFamily="34" charset="0"/>
              </a:rPr>
              <a:t>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cs typeface="Arial" pitchFamily="34" charset="0"/>
              </a:rPr>
            </a:b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cs typeface="Arial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cs typeface="Arial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17541" y="6031788"/>
            <a:ext cx="9144000" cy="49036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2400" b="0" dirty="0" smtClean="0">
                <a:solidFill>
                  <a:schemeClr val="tx2"/>
                </a:solidFill>
                <a:latin typeface="+mn-lt"/>
                <a:cs typeface="Arial" pitchFamily="34" charset="0"/>
              </a:rPr>
              <a:t>Постоянные акции и скидки на  </a:t>
            </a:r>
            <a:r>
              <a:rPr lang="en-US" sz="2400" b="0" dirty="0">
                <a:latin typeface="+mn-lt"/>
                <a:hlinkClick r:id="rId2"/>
              </a:rPr>
              <a:t>http://aflex.ru/about/events/stock/ </a:t>
            </a:r>
            <a:endParaRPr lang="ru-RU" sz="2400" b="0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21460" y="614516"/>
            <a:ext cx="8401050" cy="67468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j-ea"/>
                <a:cs typeface="+mj-cs"/>
              </a:rPr>
              <a:t>Истории успеха внедрения продуктов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j-ea"/>
                <a:cs typeface="+mj-cs"/>
              </a:rPr>
              <a:t>Acronis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29" y="3076645"/>
            <a:ext cx="1689090" cy="8158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29" y="4214813"/>
            <a:ext cx="21812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 descr="log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80" y="4156154"/>
            <a:ext cx="285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167" y="3811658"/>
            <a:ext cx="1368152" cy="11907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044" y="1899217"/>
            <a:ext cx="2503075" cy="6045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15" y="1620061"/>
            <a:ext cx="2630328" cy="11288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72" y="1649207"/>
            <a:ext cx="1191053" cy="11679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67" y="2925115"/>
            <a:ext cx="3844143" cy="8412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10" y="4902781"/>
            <a:ext cx="1562358" cy="15623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581" y="5014114"/>
            <a:ext cx="1339691" cy="13396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60" y="5359871"/>
            <a:ext cx="2773808" cy="6481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141" y="5183421"/>
            <a:ext cx="972312" cy="98323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243" y="5185790"/>
            <a:ext cx="1312497" cy="100488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46" y="3262194"/>
            <a:ext cx="1850088" cy="73305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13" y="1587262"/>
            <a:ext cx="1434921" cy="1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4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33772" y="332656"/>
            <a:ext cx="8820472" cy="51623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С </a:t>
            </a:r>
            <a:r>
              <a:rPr lang="en-US" sz="2800" b="1" dirty="0" smtClean="0">
                <a:solidFill>
                  <a:srgbClr val="0070C0"/>
                </a:solidFill>
              </a:rPr>
              <a:t>Acronis</a:t>
            </a:r>
            <a:r>
              <a:rPr lang="ru-RU" sz="2800" b="1" baseline="30000" dirty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Ваши данные защищены!</a:t>
            </a:r>
          </a:p>
        </p:txBody>
      </p:sp>
      <p:pic>
        <p:nvPicPr>
          <p:cNvPr id="1026" name="Picture 2" descr="E:\oda\Текущее\презентация ABR_11_oso\house_of_car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610" y="931697"/>
            <a:ext cx="4357654" cy="5558233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55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Freeform 3"/>
          <p:cNvSpPr>
            <a:spLocks/>
          </p:cNvSpPr>
          <p:nvPr/>
        </p:nvSpPr>
        <p:spPr bwMode="gray">
          <a:xfrm>
            <a:off x="1475656" y="3789040"/>
            <a:ext cx="7488832" cy="2404492"/>
          </a:xfrm>
          <a:custGeom>
            <a:avLst/>
            <a:gdLst/>
            <a:ahLst/>
            <a:cxnLst>
              <a:cxn ang="0">
                <a:pos x="0" y="1440"/>
              </a:cxn>
              <a:cxn ang="0">
                <a:pos x="0" y="1488"/>
              </a:cxn>
              <a:cxn ang="0">
                <a:pos x="1152" y="1488"/>
              </a:cxn>
              <a:cxn ang="0">
                <a:pos x="1392" y="1008"/>
              </a:cxn>
              <a:cxn ang="0">
                <a:pos x="2544" y="1008"/>
              </a:cxn>
              <a:cxn ang="0">
                <a:pos x="2832" y="528"/>
              </a:cxn>
              <a:cxn ang="0">
                <a:pos x="3984" y="528"/>
              </a:cxn>
              <a:cxn ang="0">
                <a:pos x="4272" y="48"/>
              </a:cxn>
              <a:cxn ang="0">
                <a:pos x="5424" y="48"/>
              </a:cxn>
              <a:cxn ang="0">
                <a:pos x="5424" y="0"/>
              </a:cxn>
              <a:cxn ang="0">
                <a:pos x="4272" y="0"/>
              </a:cxn>
              <a:cxn ang="0">
                <a:pos x="3984" y="480"/>
              </a:cxn>
              <a:cxn ang="0">
                <a:pos x="2832" y="480"/>
              </a:cxn>
              <a:cxn ang="0">
                <a:pos x="2544" y="960"/>
              </a:cxn>
              <a:cxn ang="0">
                <a:pos x="1392" y="960"/>
              </a:cxn>
              <a:cxn ang="0">
                <a:pos x="1152" y="1440"/>
              </a:cxn>
              <a:cxn ang="0">
                <a:pos x="0" y="1440"/>
              </a:cxn>
            </a:cxnLst>
            <a:rect l="0" t="0" r="r" b="b"/>
            <a:pathLst>
              <a:path w="5424" h="1488">
                <a:moveTo>
                  <a:pt x="0" y="1440"/>
                </a:moveTo>
                <a:lnTo>
                  <a:pt x="0" y="1488"/>
                </a:lnTo>
                <a:lnTo>
                  <a:pt x="1152" y="1488"/>
                </a:lnTo>
                <a:lnTo>
                  <a:pt x="1392" y="1008"/>
                </a:lnTo>
                <a:lnTo>
                  <a:pt x="2544" y="1008"/>
                </a:lnTo>
                <a:lnTo>
                  <a:pt x="2832" y="528"/>
                </a:lnTo>
                <a:lnTo>
                  <a:pt x="3984" y="528"/>
                </a:lnTo>
                <a:lnTo>
                  <a:pt x="4272" y="48"/>
                </a:lnTo>
                <a:lnTo>
                  <a:pt x="5424" y="48"/>
                </a:lnTo>
                <a:lnTo>
                  <a:pt x="5424" y="0"/>
                </a:lnTo>
                <a:lnTo>
                  <a:pt x="4272" y="0"/>
                </a:lnTo>
                <a:lnTo>
                  <a:pt x="3984" y="480"/>
                </a:lnTo>
                <a:lnTo>
                  <a:pt x="2832" y="480"/>
                </a:lnTo>
                <a:lnTo>
                  <a:pt x="2544" y="960"/>
                </a:lnTo>
                <a:lnTo>
                  <a:pt x="1392" y="960"/>
                </a:lnTo>
                <a:lnTo>
                  <a:pt x="1152" y="1440"/>
                </a:lnTo>
                <a:lnTo>
                  <a:pt x="0" y="144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legacyPerspectiveTop"/>
            <a:lightRig rig="legacyNormal3" dir="r"/>
          </a:scene3d>
          <a:sp3d extrusionH="1801800" prstMaterial="legacyPlastic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273866" y="548680"/>
            <a:ext cx="8820472" cy="5618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0070C0"/>
                </a:solidFill>
              </a:rPr>
              <a:t>Спасибо за внимание!</a:t>
            </a: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359532" y="2716026"/>
            <a:ext cx="3636404" cy="1505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1" dirty="0" smtClean="0">
                <a:solidFill>
                  <a:srgbClr val="FF6600"/>
                </a:solidFill>
              </a:rPr>
              <a:t>Бобров Сергей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000" dirty="0">
              <a:solidFill>
                <a:srgbClr val="0070C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0070C0"/>
                </a:solidFill>
              </a:rPr>
              <a:t>Sergey.bobrov@aflex.ru</a:t>
            </a:r>
            <a:endParaRPr lang="ru-RU" sz="2000" dirty="0" smtClean="0">
              <a:solidFill>
                <a:srgbClr val="0070C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5652120" y="3429000"/>
            <a:ext cx="1944687" cy="8858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5E0EF">
                  <a:alpha val="50000"/>
                </a:srgbClr>
              </a:gs>
            </a:gsLst>
            <a:lin ang="5400000" scaled="1"/>
          </a:gradFill>
          <a:ln w="9360">
            <a:solidFill>
              <a:srgbClr val="B5CEED"/>
            </a:solidFill>
            <a:miter lim="800000"/>
            <a:headEnd/>
            <a:tailEnd/>
          </a:ln>
        </p:spPr>
        <p:txBody>
          <a:bodyPr lIns="90000" tIns="72000" rIns="108000" bIns="72000"/>
          <a:lstStyle/>
          <a:p>
            <a:pPr>
              <a:spcBef>
                <a:spcPct val="0"/>
              </a:spcBef>
              <a:spcAft>
                <a:spcPct val="0"/>
              </a:spcAft>
              <a:tabLst>
                <a:tab pos="915988" algn="l"/>
                <a:tab pos="1830388" algn="l"/>
                <a:tab pos="2744788" algn="l"/>
                <a:tab pos="3659188" algn="l"/>
                <a:tab pos="4573588" algn="l"/>
                <a:tab pos="5487988" algn="l"/>
                <a:tab pos="6402388" algn="l"/>
                <a:tab pos="7316788" algn="l"/>
                <a:tab pos="8231188" algn="l"/>
                <a:tab pos="9145588" algn="l"/>
                <a:tab pos="10059988" algn="l"/>
              </a:tabLst>
            </a:pPr>
            <a:r>
              <a:rPr lang="en-US" sz="1600" dirty="0">
                <a:latin typeface="Trebuchet MS" pitchFamily="34" charset="0"/>
                <a:ea typeface="굴림" pitchFamily="34" charset="-127"/>
              </a:rPr>
              <a:t>Sales Engineer</a:t>
            </a:r>
            <a:endParaRPr lang="en-US" sz="1200" dirty="0">
              <a:latin typeface="Trebuchet MS" pitchFamily="34" charset="0"/>
              <a:ea typeface="굴림" pitchFamily="34" charset="-127"/>
            </a:endParaRPr>
          </a:p>
          <a:p>
            <a:pPr>
              <a:spcBef>
                <a:spcPct val="0"/>
              </a:spcBef>
              <a:spcAft>
                <a:spcPct val="0"/>
              </a:spcAft>
              <a:tabLst>
                <a:tab pos="915988" algn="l"/>
                <a:tab pos="1830388" algn="l"/>
                <a:tab pos="2744788" algn="l"/>
                <a:tab pos="3659188" algn="l"/>
                <a:tab pos="4573588" algn="l"/>
                <a:tab pos="5487988" algn="l"/>
                <a:tab pos="6402388" algn="l"/>
                <a:tab pos="7316788" algn="l"/>
                <a:tab pos="8231188" algn="l"/>
                <a:tab pos="9145588" algn="l"/>
                <a:tab pos="10059988" algn="l"/>
              </a:tabLst>
            </a:pPr>
            <a:r>
              <a:rPr lang="en-US" sz="1200" dirty="0">
                <a:latin typeface="Trebuchet MS" pitchFamily="34" charset="0"/>
                <a:ea typeface="굴림" pitchFamily="34" charset="-127"/>
              </a:rPr>
              <a:t>support@aflex.ru</a:t>
            </a:r>
          </a:p>
          <a:p>
            <a:pPr>
              <a:tabLst>
                <a:tab pos="915988" algn="l"/>
                <a:tab pos="1830388" algn="l"/>
                <a:tab pos="2744788" algn="l"/>
                <a:tab pos="3659188" algn="l"/>
                <a:tab pos="4573588" algn="l"/>
                <a:tab pos="5487988" algn="l"/>
                <a:tab pos="6402388" algn="l"/>
                <a:tab pos="7316788" algn="l"/>
                <a:tab pos="8231188" algn="l"/>
                <a:tab pos="9145588" algn="l"/>
                <a:tab pos="10059988" algn="l"/>
              </a:tabLst>
            </a:pPr>
            <a:r>
              <a:rPr lang="en-US" sz="1200">
                <a:latin typeface="Trebuchet MS" pitchFamily="34" charset="0"/>
                <a:ea typeface="굴림" pitchFamily="34" charset="-127"/>
              </a:rPr>
              <a:t>+7 (495) 988-22-68</a:t>
            </a:r>
          </a:p>
          <a:p>
            <a:pPr>
              <a:spcBef>
                <a:spcPct val="0"/>
              </a:spcBef>
              <a:spcAft>
                <a:spcPct val="0"/>
              </a:spcAft>
              <a:tabLst>
                <a:tab pos="915988" algn="l"/>
                <a:tab pos="1830388" algn="l"/>
                <a:tab pos="2744788" algn="l"/>
                <a:tab pos="3659188" algn="l"/>
                <a:tab pos="4573588" algn="l"/>
                <a:tab pos="5487988" algn="l"/>
                <a:tab pos="6402388" algn="l"/>
                <a:tab pos="7316788" algn="l"/>
                <a:tab pos="8231188" algn="l"/>
                <a:tab pos="9145588" algn="l"/>
                <a:tab pos="10059988" algn="l"/>
              </a:tabLst>
            </a:pPr>
            <a:endParaRPr lang="en-US" sz="1200" dirty="0">
              <a:latin typeface="Trebuchet MS" pitchFamily="34" charset="0"/>
              <a:ea typeface="굴림" pitchFamily="34" charset="-127"/>
            </a:endParaRPr>
          </a:p>
        </p:txBody>
      </p:sp>
      <p:sp>
        <p:nvSpPr>
          <p:cNvPr id="45" name="Rectangle 9"/>
          <p:cNvSpPr>
            <a:spLocks noChangeArrowheads="1"/>
          </p:cNvSpPr>
          <p:nvPr/>
        </p:nvSpPr>
        <p:spPr bwMode="auto">
          <a:xfrm>
            <a:off x="3491880" y="4221088"/>
            <a:ext cx="1800200" cy="864096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5E0EF">
                  <a:alpha val="50000"/>
                </a:srgbClr>
              </a:gs>
            </a:gsLst>
            <a:lin ang="5400000" scaled="1"/>
          </a:gradFill>
          <a:ln w="9360">
            <a:solidFill>
              <a:srgbClr val="B5CEED"/>
            </a:solidFill>
            <a:miter lim="800000"/>
            <a:headEnd/>
            <a:tailEnd/>
          </a:ln>
        </p:spPr>
        <p:txBody>
          <a:bodyPr lIns="90000" tIns="72000" rIns="108000" bIns="72000"/>
          <a:lstStyle/>
          <a:p>
            <a:pPr>
              <a:spcBef>
                <a:spcPct val="0"/>
              </a:spcBef>
              <a:spcAft>
                <a:spcPct val="0"/>
              </a:spcAft>
              <a:tabLst>
                <a:tab pos="915988" algn="l"/>
                <a:tab pos="1830388" algn="l"/>
                <a:tab pos="2744788" algn="l"/>
                <a:tab pos="3659188" algn="l"/>
                <a:tab pos="4573588" algn="l"/>
                <a:tab pos="5487988" algn="l"/>
                <a:tab pos="6402388" algn="l"/>
                <a:tab pos="7316788" algn="l"/>
                <a:tab pos="8231188" algn="l"/>
                <a:tab pos="9145588" algn="l"/>
                <a:tab pos="10059988" algn="l"/>
              </a:tabLst>
            </a:pPr>
            <a:r>
              <a:rPr lang="en-US" sz="1600" dirty="0">
                <a:latin typeface="Trebuchet MS" pitchFamily="34" charset="0"/>
                <a:ea typeface="굴림" pitchFamily="34" charset="-127"/>
              </a:rPr>
              <a:t>Sales Managers </a:t>
            </a:r>
          </a:p>
          <a:p>
            <a:pPr>
              <a:spcBef>
                <a:spcPct val="0"/>
              </a:spcBef>
              <a:spcAft>
                <a:spcPct val="0"/>
              </a:spcAft>
              <a:tabLst>
                <a:tab pos="915988" algn="l"/>
                <a:tab pos="1830388" algn="l"/>
                <a:tab pos="2744788" algn="l"/>
                <a:tab pos="3659188" algn="l"/>
                <a:tab pos="4573588" algn="l"/>
                <a:tab pos="5487988" algn="l"/>
                <a:tab pos="6402388" algn="l"/>
                <a:tab pos="7316788" algn="l"/>
                <a:tab pos="8231188" algn="l"/>
                <a:tab pos="9145588" algn="l"/>
                <a:tab pos="10059988" algn="l"/>
              </a:tabLst>
            </a:pPr>
            <a:r>
              <a:rPr lang="en-US" sz="1200" dirty="0">
                <a:latin typeface="Trebuchet MS" pitchFamily="34" charset="0"/>
                <a:ea typeface="굴림" pitchFamily="34" charset="-127"/>
              </a:rPr>
              <a:t>sales@aflex.ru</a:t>
            </a:r>
          </a:p>
          <a:p>
            <a:pPr>
              <a:spcBef>
                <a:spcPct val="0"/>
              </a:spcBef>
              <a:spcAft>
                <a:spcPct val="0"/>
              </a:spcAft>
              <a:tabLst>
                <a:tab pos="915988" algn="l"/>
                <a:tab pos="1830388" algn="l"/>
                <a:tab pos="2744788" algn="l"/>
                <a:tab pos="3659188" algn="l"/>
                <a:tab pos="4573588" algn="l"/>
                <a:tab pos="5487988" algn="l"/>
                <a:tab pos="6402388" algn="l"/>
                <a:tab pos="7316788" algn="l"/>
                <a:tab pos="8231188" algn="l"/>
                <a:tab pos="9145588" algn="l"/>
                <a:tab pos="10059988" algn="l"/>
              </a:tabLst>
            </a:pPr>
            <a:r>
              <a:rPr lang="en-US" sz="1200" dirty="0">
                <a:latin typeface="Trebuchet MS" pitchFamily="34" charset="0"/>
                <a:ea typeface="굴림" pitchFamily="34" charset="-127"/>
              </a:rPr>
              <a:t>+7 (495) </a:t>
            </a:r>
            <a:r>
              <a:rPr lang="en-US" sz="1200" dirty="0" smtClean="0">
                <a:latin typeface="Trebuchet MS" pitchFamily="34" charset="0"/>
                <a:ea typeface="굴림" pitchFamily="34" charset="-127"/>
              </a:rPr>
              <a:t>988-22-68</a:t>
            </a:r>
            <a:endParaRPr lang="en-US" sz="1200" dirty="0">
              <a:latin typeface="Trebuchet MS" pitchFamily="34" charset="0"/>
              <a:ea typeface="굴림" pitchFamily="34" charset="-127"/>
            </a:endParaRPr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1547664" y="4941168"/>
            <a:ext cx="1656184" cy="79208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5E0EF">
                  <a:alpha val="50000"/>
                </a:srgbClr>
              </a:gs>
            </a:gsLst>
            <a:lin ang="5400000" scaled="1"/>
          </a:gradFill>
          <a:ln w="9360">
            <a:solidFill>
              <a:srgbClr val="B5CEED"/>
            </a:solidFill>
            <a:miter lim="800000"/>
            <a:headEnd/>
            <a:tailEnd/>
          </a:ln>
        </p:spPr>
        <p:txBody>
          <a:bodyPr lIns="90000" tIns="72000" rIns="108000" bIns="72000"/>
          <a:lstStyle/>
          <a:p>
            <a:pPr>
              <a:spcBef>
                <a:spcPct val="0"/>
              </a:spcBef>
              <a:spcAft>
                <a:spcPct val="0"/>
              </a:spcAft>
              <a:tabLst>
                <a:tab pos="915988" algn="l"/>
                <a:tab pos="1830388" algn="l"/>
                <a:tab pos="2744788" algn="l"/>
                <a:tab pos="3659188" algn="l"/>
                <a:tab pos="4573588" algn="l"/>
                <a:tab pos="5487988" algn="l"/>
                <a:tab pos="6402388" algn="l"/>
                <a:tab pos="7316788" algn="l"/>
                <a:tab pos="8231188" algn="l"/>
                <a:tab pos="9145588" algn="l"/>
                <a:tab pos="10059988" algn="l"/>
              </a:tabLst>
            </a:pPr>
            <a:r>
              <a:rPr lang="ru-RU" sz="1600" dirty="0">
                <a:latin typeface="Trebuchet MS" pitchFamily="34" charset="0"/>
                <a:ea typeface="굴림" pitchFamily="34" charset="-127"/>
              </a:rPr>
              <a:t>Ваш поставщик программного обеспечения</a:t>
            </a:r>
            <a:endParaRPr lang="en-US" sz="1200" dirty="0">
              <a:latin typeface="Trebuchet MS" pitchFamily="34" charset="0"/>
              <a:ea typeface="굴림" pitchFamily="34" charset="-127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93374" y="1425114"/>
            <a:ext cx="8820472" cy="5618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600" b="1" dirty="0" smtClean="0">
                <a:solidFill>
                  <a:srgbClr val="0070C0"/>
                </a:solidFill>
              </a:rPr>
              <a:t>С удовольствием отвечу Вам на вопросы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780875"/>
            <a:ext cx="1904762" cy="1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0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52928" cy="67468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А у Вас есть план резервного восстановления?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628800"/>
            <a:ext cx="5064997" cy="44891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80728"/>
            <a:ext cx="6012548" cy="604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2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>
          <a:xfrm>
            <a:off x="1268980" y="404664"/>
            <a:ext cx="6768752" cy="936104"/>
          </a:xfrm>
        </p:spPr>
        <p:txBody>
          <a:bodyPr lIns="90000" tIns="46800" rIns="90000" bIns="46800" anchor="ctr">
            <a:no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AFLEX DISTRIBUTION — официальный представитель </a:t>
            </a:r>
            <a:r>
              <a:rPr lang="en-US" sz="28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Acronis </a:t>
            </a:r>
            <a:r>
              <a:rPr lang="ru-RU" sz="28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в России и СНГ</a:t>
            </a:r>
            <a:endParaRPr lang="en-US" sz="2800" b="1" dirty="0" smtClean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775" y="2060848"/>
            <a:ext cx="8418234" cy="304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324000">
              <a:spcBef>
                <a:spcPts val="0"/>
              </a:spcBef>
              <a:spcAft>
                <a:spcPts val="1000"/>
              </a:spcAft>
              <a:buClr>
                <a:srgbClr val="FF00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ru-RU" b="1" dirty="0">
                <a:solidFill>
                  <a:srgbClr val="335175"/>
                </a:solidFill>
                <a:latin typeface="Trebuchet MS" pitchFamily="34" charset="0"/>
              </a:rPr>
              <a:t>ПРОДУКТ</a:t>
            </a:r>
          </a:p>
          <a:p>
            <a:pPr marL="179388" indent="-179388"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  <a:tabLst>
                <a:tab pos="17938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ru-RU" sz="1600" dirty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создает централизованную систему управления и автоматизации всех процессов резервного копирования в организации любого размера</a:t>
            </a:r>
          </a:p>
          <a:p>
            <a:pPr marL="179388" indent="-179388"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  <a:tabLst>
                <a:tab pos="17938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ru-RU" sz="1600" dirty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восстанавливает данные, серверы и рабочие станции после аварий и сбоев</a:t>
            </a:r>
          </a:p>
          <a:p>
            <a:endParaRPr lang="ru-RU" sz="900" b="1" dirty="0" smtClean="0">
              <a:solidFill>
                <a:srgbClr val="7C92B6">
                  <a:lumMod val="10000"/>
                </a:srgbClr>
              </a:solidFill>
              <a:latin typeface="Trebuchet MS" pitchFamily="34" charset="0"/>
            </a:endParaRPr>
          </a:p>
          <a:p>
            <a:pPr marL="288000" indent="-324000">
              <a:spcAft>
                <a:spcPts val="1000"/>
              </a:spcAft>
              <a:buClr>
                <a:srgbClr val="FF00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ru-RU" b="1" dirty="0">
                <a:solidFill>
                  <a:srgbClr val="335175"/>
                </a:solidFill>
                <a:latin typeface="Trebuchet MS" pitchFamily="34" charset="0"/>
              </a:rPr>
              <a:t>СИЛЬНЫЕ СТОРОНЫ </a:t>
            </a:r>
          </a:p>
          <a:p>
            <a:pPr marL="179388" indent="-179388">
              <a:buClr>
                <a:srgbClr val="C00000"/>
              </a:buClr>
              <a:buFont typeface="Wingdings" pitchFamily="2" charset="2"/>
              <a:buChar char="§"/>
              <a:tabLst>
                <a:tab pos="17938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ru-RU" sz="1600" dirty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Минимальное время восстановления данных</a:t>
            </a:r>
          </a:p>
          <a:p>
            <a:pPr marL="179388" indent="-179388">
              <a:buClr>
                <a:srgbClr val="C00000"/>
              </a:buClr>
              <a:buFont typeface="Wingdings" pitchFamily="2" charset="2"/>
              <a:buChar char="§"/>
              <a:tabLst>
                <a:tab pos="17938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ru-RU" sz="1600" dirty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Минимальное влияние системы на работу серверов и рабочих станций</a:t>
            </a:r>
          </a:p>
          <a:p>
            <a:pPr marL="179388" indent="-179388">
              <a:buClr>
                <a:srgbClr val="C00000"/>
              </a:buClr>
              <a:buFont typeface="Wingdings" pitchFamily="2" charset="2"/>
              <a:buChar char="§"/>
              <a:tabLst>
                <a:tab pos="17938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ru-RU" sz="1600" dirty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Легкость развертывания и централизованное управление на основе политик</a:t>
            </a:r>
          </a:p>
          <a:p>
            <a:pPr marL="179388" indent="-179388">
              <a:buClr>
                <a:srgbClr val="C00000"/>
              </a:buClr>
              <a:buFont typeface="Wingdings" pitchFamily="2" charset="2"/>
              <a:buChar char="§"/>
              <a:tabLst>
                <a:tab pos="17938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ru-RU" sz="1600" dirty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Высокая масштабируемость</a:t>
            </a:r>
          </a:p>
          <a:p>
            <a:pPr>
              <a:buClr>
                <a:srgbClr val="C00000"/>
              </a:buClr>
            </a:pPr>
            <a:endParaRPr lang="ru-RU" sz="900" dirty="0" smtClean="0">
              <a:solidFill>
                <a:srgbClr val="7C92B6">
                  <a:lumMod val="10000"/>
                </a:srgbClr>
              </a:solidFill>
              <a:latin typeface="Trebuchet MS" pitchFamily="34" charset="0"/>
            </a:endParaRPr>
          </a:p>
          <a:p>
            <a:endParaRPr lang="ru-RU" sz="900" dirty="0" smtClean="0">
              <a:solidFill>
                <a:srgbClr val="7C92B6">
                  <a:lumMod val="10000"/>
                </a:srgbClr>
              </a:solidFill>
              <a:latin typeface="Trebuchet MS" pitchFamily="34" charset="0"/>
            </a:endParaRPr>
          </a:p>
        </p:txBody>
      </p:sp>
      <p:pic>
        <p:nvPicPr>
          <p:cNvPr id="12" name="Picture 1" descr="\\msk10fs01\Marketing\OUT\Маркетинговые материалы\Acronis\Лого\acronis-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5285" y="1433095"/>
            <a:ext cx="2027724" cy="778416"/>
          </a:xfrm>
          <a:prstGeom prst="rect">
            <a:avLst/>
          </a:prstGeom>
          <a:noFill/>
        </p:spPr>
      </p:pic>
      <p:pic>
        <p:nvPicPr>
          <p:cNvPr id="13" name="Picture 2" descr="C:\Users\dashukva\Desktop\aflex_logo-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5" y="1554142"/>
            <a:ext cx="2247526" cy="63328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32" y="5245723"/>
            <a:ext cx="936308" cy="12796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239872"/>
            <a:ext cx="811877" cy="12854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90" y="5246147"/>
            <a:ext cx="679934" cy="12791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919" y="5314065"/>
            <a:ext cx="1129406" cy="105283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5245723"/>
            <a:ext cx="794712" cy="12796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534" y="5252335"/>
            <a:ext cx="1170822" cy="10982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219383"/>
            <a:ext cx="925120" cy="11641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24" y="5252335"/>
            <a:ext cx="1124295" cy="115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8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>
          <a:xfrm>
            <a:off x="731672" y="332656"/>
            <a:ext cx="7776864" cy="936104"/>
          </a:xfrm>
        </p:spPr>
        <p:txBody>
          <a:bodyPr lIns="90000" tIns="46800" rIns="90000" bIns="46800" anchor="ctr">
            <a:no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Acronis – </a:t>
            </a:r>
            <a:r>
              <a:rPr lang="ru-RU" sz="28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флагманские решения для резервного копирования и восстановления</a:t>
            </a:r>
            <a:endParaRPr lang="en-US" sz="2800" b="1" dirty="0" smtClean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7544" y="1988840"/>
            <a:ext cx="812512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324000">
              <a:spcBef>
                <a:spcPts val="0"/>
              </a:spcBef>
              <a:spcAft>
                <a:spcPts val="1000"/>
              </a:spcAft>
              <a:buClr>
                <a:srgbClr val="FF00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ru-RU" b="1" dirty="0" smtClean="0">
                <a:solidFill>
                  <a:srgbClr val="335175"/>
                </a:solidFill>
                <a:latin typeface="Trebuchet MS" pitchFamily="34" charset="0"/>
              </a:rPr>
              <a:t>МНОГОЛЕТНЯЯ ИСТОРИЯ</a:t>
            </a:r>
            <a:endParaRPr lang="ru-RU" b="1" dirty="0">
              <a:solidFill>
                <a:srgbClr val="335175"/>
              </a:solidFill>
              <a:latin typeface="Trebuchet MS" pitchFamily="34" charset="0"/>
            </a:endParaRPr>
          </a:p>
          <a:p>
            <a:pPr marL="179388" indent="-179388"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  <a:tabLst>
                <a:tab pos="17938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ru-RU" sz="1600" dirty="0" smtClean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Компания основана в 2000 году, в это время вышел первый продукт – </a:t>
            </a:r>
            <a:r>
              <a:rPr lang="en-US" sz="1600" dirty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Acronis OS </a:t>
            </a:r>
            <a:r>
              <a:rPr lang="en-US" sz="1600" dirty="0" smtClean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Selector</a:t>
            </a:r>
            <a:r>
              <a:rPr lang="ru-RU" sz="1600" dirty="0" smtClean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, в 2001 представлена широко известная линейка </a:t>
            </a:r>
            <a:r>
              <a:rPr lang="en-US" sz="1600" dirty="0" smtClean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Acronis True Image</a:t>
            </a:r>
            <a:endParaRPr lang="ru-RU" sz="1600" dirty="0">
              <a:solidFill>
                <a:srgbClr val="7C92B6">
                  <a:lumMod val="25000"/>
                </a:srgbClr>
              </a:solidFill>
              <a:latin typeface="Trebuchet MS" pitchFamily="34" charset="0"/>
            </a:endParaRPr>
          </a:p>
          <a:p>
            <a:pPr>
              <a:spcBef>
                <a:spcPts val="0"/>
              </a:spcBef>
              <a:buClr>
                <a:srgbClr val="C00000"/>
              </a:buClr>
              <a:tabLst>
                <a:tab pos="17938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ru-RU" sz="900" b="1" dirty="0" smtClean="0">
              <a:solidFill>
                <a:srgbClr val="7C92B6">
                  <a:lumMod val="10000"/>
                </a:srgbClr>
              </a:solidFill>
              <a:latin typeface="Trebuchet MS" pitchFamily="34" charset="0"/>
            </a:endParaRPr>
          </a:p>
          <a:p>
            <a:pPr marL="288000" indent="-324000">
              <a:spcAft>
                <a:spcPts val="1000"/>
              </a:spcAft>
              <a:buClr>
                <a:srgbClr val="FF00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ru-RU" b="1" dirty="0" smtClean="0">
                <a:solidFill>
                  <a:srgbClr val="335175"/>
                </a:solidFill>
                <a:latin typeface="Trebuchet MS" pitchFamily="34" charset="0"/>
              </a:rPr>
              <a:t>СИЛЬНАЯ КОМАНДА</a:t>
            </a:r>
            <a:endParaRPr lang="ru-RU" b="1" dirty="0">
              <a:solidFill>
                <a:srgbClr val="335175"/>
              </a:solidFill>
              <a:latin typeface="Trebuchet MS" pitchFamily="34" charset="0"/>
            </a:endParaRPr>
          </a:p>
          <a:p>
            <a:pPr marL="179388" indent="-179388">
              <a:buClr>
                <a:srgbClr val="C00000"/>
              </a:buClr>
              <a:buFont typeface="Wingdings" pitchFamily="2" charset="2"/>
              <a:buChar char="§"/>
              <a:tabLst>
                <a:tab pos="17938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ru-RU" sz="1600" dirty="0" smtClean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Более 700 сотрудников в 17 странах мира (Россия, США, Германия, Испания, Франция, Англия, Бельгия, Сингапур, Китай, Австралия, Япония, Корея) с центральным офисом в США</a:t>
            </a:r>
            <a:endParaRPr lang="ru-RU" sz="1600" dirty="0">
              <a:solidFill>
                <a:srgbClr val="7C92B6">
                  <a:lumMod val="25000"/>
                </a:srgbClr>
              </a:solidFill>
              <a:latin typeface="Trebuchet MS" pitchFamily="34" charset="0"/>
            </a:endParaRPr>
          </a:p>
          <a:p>
            <a:pPr marL="179388" indent="-179388">
              <a:buClr>
                <a:srgbClr val="C00000"/>
              </a:buClr>
              <a:buFont typeface="Wingdings" pitchFamily="2" charset="2"/>
              <a:buChar char="§"/>
              <a:tabLst>
                <a:tab pos="17938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ru-RU" sz="1600" dirty="0" smtClean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Около </a:t>
            </a:r>
            <a:r>
              <a:rPr lang="ru-RU" sz="1600" dirty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3</a:t>
            </a:r>
            <a:r>
              <a:rPr lang="ru-RU" sz="1600" dirty="0" smtClean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50 разработчиков в Московском офисе</a:t>
            </a:r>
          </a:p>
          <a:p>
            <a:pPr marL="179388" indent="-179388">
              <a:buClr>
                <a:srgbClr val="C00000"/>
              </a:buClr>
              <a:buFont typeface="Wingdings" pitchFamily="2" charset="2"/>
              <a:buChar char="§"/>
              <a:tabLst>
                <a:tab pos="17938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ru-RU" sz="1600" dirty="0" smtClean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Представительства более чем в 90 странах по всему миру</a:t>
            </a:r>
          </a:p>
          <a:p>
            <a:pPr marL="179388" indent="-179388">
              <a:buClr>
                <a:srgbClr val="C00000"/>
              </a:buClr>
              <a:buFont typeface="Wingdings" pitchFamily="2" charset="2"/>
              <a:buChar char="§"/>
              <a:tabLst>
                <a:tab pos="17938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ru-RU" sz="1600" dirty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175 тыс. корпоративных заказчиков </a:t>
            </a:r>
            <a:r>
              <a:rPr lang="ru-RU" sz="1600" dirty="0" smtClean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и </a:t>
            </a:r>
            <a:r>
              <a:rPr lang="ru-RU" sz="1600" dirty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более 2,5 млн. домашних </a:t>
            </a:r>
            <a:r>
              <a:rPr lang="ru-RU" sz="1600" dirty="0" smtClean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пользователей</a:t>
            </a:r>
          </a:p>
          <a:p>
            <a:pPr marL="179388" indent="-179388">
              <a:buClr>
                <a:srgbClr val="C00000"/>
              </a:buClr>
              <a:buFont typeface="Wingdings" pitchFamily="2" charset="2"/>
              <a:buChar char="§"/>
              <a:tabLst>
                <a:tab pos="17938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ru-RU" sz="1600" dirty="0" smtClean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Локализация на 14 языков, используется 13 запатентованных технологий</a:t>
            </a:r>
          </a:p>
          <a:p>
            <a:pPr marL="179388" indent="-179388">
              <a:buClr>
                <a:srgbClr val="C00000"/>
              </a:buClr>
              <a:buFont typeface="Wingdings" pitchFamily="2" charset="2"/>
              <a:buChar char="§"/>
              <a:tabLst>
                <a:tab pos="17938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ru-RU" sz="900" dirty="0" smtClean="0">
              <a:solidFill>
                <a:srgbClr val="7C92B6">
                  <a:lumMod val="10000"/>
                </a:srgbClr>
              </a:solidFill>
              <a:latin typeface="Trebuchet MS" pitchFamily="34" charset="0"/>
            </a:endParaRPr>
          </a:p>
          <a:p>
            <a:pPr marL="288000" indent="-324000">
              <a:spcAft>
                <a:spcPts val="1000"/>
              </a:spcAft>
              <a:buClr>
                <a:srgbClr val="FF00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ru-RU" b="1" dirty="0">
                <a:solidFill>
                  <a:srgbClr val="335175"/>
                </a:solidFill>
                <a:latin typeface="Trebuchet MS" pitchFamily="34" charset="0"/>
              </a:rPr>
              <a:t>СЕРВИС</a:t>
            </a:r>
          </a:p>
          <a:p>
            <a:pPr marL="179388" indent="-179388">
              <a:buClr>
                <a:srgbClr val="C00000"/>
              </a:buClr>
              <a:buFont typeface="Wingdings" pitchFamily="2" charset="2"/>
              <a:buChar char="§"/>
              <a:tabLst>
                <a:tab pos="17938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ru-RU" sz="1600" dirty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К</a:t>
            </a:r>
            <a:r>
              <a:rPr lang="ru-RU" sz="1600" dirty="0" smtClean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руглосуточная </a:t>
            </a:r>
            <a:r>
              <a:rPr lang="ru-RU" sz="1600" dirty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русскоязычная </a:t>
            </a:r>
            <a:r>
              <a:rPr lang="ru-RU" sz="1600" dirty="0" smtClean="0">
                <a:solidFill>
                  <a:srgbClr val="7C92B6">
                    <a:lumMod val="25000"/>
                  </a:srgbClr>
                </a:solidFill>
                <a:latin typeface="Trebuchet MS" pitchFamily="34" charset="0"/>
              </a:rPr>
              <a:t>поддержка от квалифицированных инженеров</a:t>
            </a:r>
            <a:endParaRPr lang="ru-RU" sz="1600" dirty="0">
              <a:solidFill>
                <a:srgbClr val="7C92B6">
                  <a:lumMod val="25000"/>
                </a:srgbClr>
              </a:solidFill>
              <a:latin typeface="Trebuchet MS" pitchFamily="34" charset="0"/>
            </a:endParaRPr>
          </a:p>
          <a:p>
            <a:endParaRPr lang="ru-RU" sz="900" dirty="0" smtClean="0">
              <a:solidFill>
                <a:srgbClr val="7C92B6">
                  <a:lumMod val="10000"/>
                </a:srgbClr>
              </a:solidFill>
              <a:latin typeface="Trebuchet MS" pitchFamily="34" charset="0"/>
            </a:endParaRPr>
          </a:p>
        </p:txBody>
      </p:sp>
      <p:pic>
        <p:nvPicPr>
          <p:cNvPr id="12" name="Picture 1" descr="\\msk10fs01\Marketing\OUT\Маркетинговые материалы\Acronis\Лого\acronis-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340768"/>
            <a:ext cx="2438492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915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65749"/>
            <a:ext cx="4181636" cy="254888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400" dirty="0" smtClean="0"/>
              <a:t>Acronis Backup &amp; Recovery 10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Надёжное решение</a:t>
            </a:r>
          </a:p>
          <a:p>
            <a:r>
              <a:rPr lang="ru-RU" sz="2400" dirty="0" smtClean="0"/>
              <a:t>Более </a:t>
            </a:r>
            <a:r>
              <a:rPr lang="en-US" sz="2400" dirty="0" smtClean="0"/>
              <a:t>2</a:t>
            </a:r>
            <a:r>
              <a:rPr lang="ru-RU" sz="2400" dirty="0" smtClean="0"/>
              <a:t> лет успеха на рынке</a:t>
            </a:r>
          </a:p>
          <a:p>
            <a:r>
              <a:rPr lang="ru-RU" sz="2400" dirty="0" smtClean="0"/>
              <a:t>Рекомендации тысяч корпоративных клиентов</a:t>
            </a:r>
          </a:p>
          <a:p>
            <a:endParaRPr lang="ru-RU" sz="2400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4147261" y="1768099"/>
            <a:ext cx="1224136" cy="1543017"/>
          </a:xfrm>
          <a:prstGeom prst="righ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"/>
          <a:stretch>
            <a:fillRect/>
          </a:stretch>
        </p:blipFill>
        <p:spPr bwMode="auto">
          <a:xfrm>
            <a:off x="1187624" y="1268760"/>
            <a:ext cx="2592288" cy="28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1650217"/>
            <a:ext cx="2371712" cy="177878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4499992" y="4120480"/>
            <a:ext cx="4470803" cy="25488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</a:t>
            </a:r>
            <a:r>
              <a:rPr lang="en-US" sz="2400" b="1" dirty="0" smtClean="0"/>
              <a:t>Backup &amp; Recovery 11</a:t>
            </a:r>
            <a:endParaRPr lang="ru-RU" sz="2400" b="1" dirty="0" smtClean="0"/>
          </a:p>
          <a:p>
            <a:endParaRPr lang="ru-RU" sz="2400" b="1" dirty="0" smtClean="0"/>
          </a:p>
          <a:p>
            <a:r>
              <a:rPr lang="ru-RU" sz="2400" b="1" dirty="0" smtClean="0"/>
              <a:t>Более 40 новых функций</a:t>
            </a:r>
          </a:p>
          <a:p>
            <a:r>
              <a:rPr lang="ru-RU" sz="2400" b="1" dirty="0" smtClean="0"/>
              <a:t>Интеллектуальная работа с лентами и виртуализацией</a:t>
            </a:r>
          </a:p>
          <a:p>
            <a:r>
              <a:rPr lang="ru-RU" sz="2400" b="1" dirty="0" smtClean="0"/>
              <a:t>Уникальные решения и дополненный базовый функционал</a:t>
            </a:r>
          </a:p>
          <a:p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37" y="4005064"/>
            <a:ext cx="1435023" cy="550885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2553190" y="664096"/>
            <a:ext cx="4181636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rebuchet MS" pitchFamily="34" charset="0"/>
              </a:rPr>
              <a:t>Время перемен!</a:t>
            </a:r>
          </a:p>
        </p:txBody>
      </p:sp>
    </p:spTree>
    <p:extLst>
      <p:ext uri="{BB962C8B-B14F-4D97-AF65-F5344CB8AC3E}">
        <p14:creationId xmlns:p14="http://schemas.microsoft.com/office/powerpoint/2010/main" val="344667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1920</TotalTime>
  <Words>3520</Words>
  <Application>Microsoft Office PowerPoint</Application>
  <PresentationFormat>Экран (4:3)</PresentationFormat>
  <Paragraphs>561</Paragraphs>
  <Slides>58</Slides>
  <Notes>17</Notes>
  <HiddenSlides>7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Backup &amp; Recovery 11</vt:lpstr>
      <vt:lpstr>Презентация PowerPoint</vt:lpstr>
      <vt:lpstr>Презентация PowerPoint</vt:lpstr>
      <vt:lpstr>Презентация PowerPoint</vt:lpstr>
      <vt:lpstr>Последствия утраты данных в компаниях</vt:lpstr>
      <vt:lpstr>А у Вас есть план резервного восстановления?</vt:lpstr>
      <vt:lpstr>AFLEX DISTRIBUTION — официальный представитель Acronis в России и СНГ</vt:lpstr>
      <vt:lpstr>Acronis – флагманские решения для резервного копирования и восстановления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Osipenko Dmitriy</dc:creator>
  <cp:lastModifiedBy>Maddy</cp:lastModifiedBy>
  <cp:revision>175</cp:revision>
  <dcterms:created xsi:type="dcterms:W3CDTF">2011-07-19T08:13:13Z</dcterms:created>
  <dcterms:modified xsi:type="dcterms:W3CDTF">2011-12-08T03:33:24Z</dcterms:modified>
</cp:coreProperties>
</file>